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4"/>
  </p:notesMasterIdLst>
  <p:sldIdLst>
    <p:sldId id="260" r:id="rId5"/>
    <p:sldId id="261" r:id="rId6"/>
    <p:sldId id="318" r:id="rId7"/>
    <p:sldId id="308" r:id="rId8"/>
    <p:sldId id="267" r:id="rId9"/>
    <p:sldId id="268" r:id="rId10"/>
    <p:sldId id="269" r:id="rId11"/>
    <p:sldId id="313" r:id="rId12"/>
    <p:sldId id="262" r:id="rId13"/>
    <p:sldId id="309" r:id="rId14"/>
    <p:sldId id="310" r:id="rId15"/>
    <p:sldId id="311" r:id="rId16"/>
    <p:sldId id="312" r:id="rId17"/>
    <p:sldId id="258" r:id="rId18"/>
    <p:sldId id="314" r:id="rId19"/>
    <p:sldId id="315" r:id="rId20"/>
    <p:sldId id="316" r:id="rId21"/>
    <p:sldId id="317" r:id="rId22"/>
    <p:sldId id="321" r:id="rId23"/>
    <p:sldId id="319" r:id="rId24"/>
    <p:sldId id="322" r:id="rId25"/>
    <p:sldId id="467" r:id="rId26"/>
    <p:sldId id="468" r:id="rId27"/>
    <p:sldId id="469" r:id="rId28"/>
    <p:sldId id="400" r:id="rId29"/>
    <p:sldId id="276" r:id="rId30"/>
    <p:sldId id="494" r:id="rId31"/>
    <p:sldId id="496" r:id="rId32"/>
    <p:sldId id="493" r:id="rId33"/>
    <p:sldId id="497" r:id="rId34"/>
    <p:sldId id="498" r:id="rId35"/>
    <p:sldId id="499" r:id="rId36"/>
    <p:sldId id="500" r:id="rId37"/>
    <p:sldId id="501" r:id="rId38"/>
    <p:sldId id="502" r:id="rId39"/>
    <p:sldId id="503" r:id="rId40"/>
    <p:sldId id="504" r:id="rId41"/>
    <p:sldId id="505" r:id="rId42"/>
    <p:sldId id="401" r:id="rId43"/>
    <p:sldId id="358" r:id="rId44"/>
    <p:sldId id="378" r:id="rId45"/>
    <p:sldId id="379" r:id="rId46"/>
    <p:sldId id="380" r:id="rId47"/>
    <p:sldId id="381" r:id="rId48"/>
    <p:sldId id="382" r:id="rId49"/>
    <p:sldId id="265" r:id="rId50"/>
    <p:sldId id="266" r:id="rId51"/>
    <p:sldId id="277" r:id="rId52"/>
    <p:sldId id="383" r:id="rId53"/>
    <p:sldId id="275" r:id="rId54"/>
    <p:sldId id="272" r:id="rId55"/>
    <p:sldId id="273" r:id="rId56"/>
    <p:sldId id="384" r:id="rId57"/>
    <p:sldId id="385" r:id="rId58"/>
    <p:sldId id="386" r:id="rId59"/>
    <p:sldId id="271" r:id="rId60"/>
    <p:sldId id="402" r:id="rId61"/>
    <p:sldId id="359" r:id="rId62"/>
    <p:sldId id="472" r:id="rId63"/>
    <p:sldId id="473" r:id="rId64"/>
    <p:sldId id="474" r:id="rId65"/>
    <p:sldId id="475" r:id="rId66"/>
    <p:sldId id="476" r:id="rId67"/>
    <p:sldId id="477" r:id="rId68"/>
    <p:sldId id="478" r:id="rId69"/>
    <p:sldId id="491" r:id="rId70"/>
    <p:sldId id="479" r:id="rId71"/>
    <p:sldId id="480" r:id="rId72"/>
    <p:sldId id="482" r:id="rId73"/>
    <p:sldId id="481" r:id="rId74"/>
    <p:sldId id="483" r:id="rId75"/>
    <p:sldId id="484" r:id="rId76"/>
    <p:sldId id="485" r:id="rId77"/>
    <p:sldId id="486" r:id="rId78"/>
    <p:sldId id="487" r:id="rId79"/>
    <p:sldId id="488" r:id="rId80"/>
    <p:sldId id="489" r:id="rId81"/>
    <p:sldId id="490" r:id="rId82"/>
    <p:sldId id="403" r:id="rId83"/>
    <p:sldId id="360" r:id="rId84"/>
    <p:sldId id="387" r:id="rId85"/>
    <p:sldId id="368" r:id="rId86"/>
    <p:sldId id="367" r:id="rId87"/>
    <p:sldId id="370" r:id="rId88"/>
    <p:sldId id="371" r:id="rId89"/>
    <p:sldId id="404" r:id="rId90"/>
    <p:sldId id="361" r:id="rId91"/>
    <p:sldId id="388" r:id="rId92"/>
    <p:sldId id="373" r:id="rId93"/>
    <p:sldId id="374" r:id="rId94"/>
    <p:sldId id="375" r:id="rId95"/>
    <p:sldId id="376" r:id="rId96"/>
    <p:sldId id="377" r:id="rId97"/>
    <p:sldId id="264" r:id="rId98"/>
    <p:sldId id="405" r:id="rId99"/>
    <p:sldId id="362" r:id="rId100"/>
    <p:sldId id="398" r:id="rId101"/>
    <p:sldId id="389" r:id="rId102"/>
    <p:sldId id="390" r:id="rId103"/>
    <p:sldId id="391" r:id="rId104"/>
    <p:sldId id="392" r:id="rId105"/>
    <p:sldId id="263" r:id="rId106"/>
    <p:sldId id="393" r:id="rId107"/>
    <p:sldId id="394" r:id="rId108"/>
    <p:sldId id="395" r:id="rId109"/>
    <p:sldId id="396" r:id="rId110"/>
    <p:sldId id="397" r:id="rId111"/>
    <p:sldId id="406" r:id="rId112"/>
    <p:sldId id="363" r:id="rId113"/>
    <p:sldId id="399" r:id="rId114"/>
    <p:sldId id="410" r:id="rId115"/>
    <p:sldId id="411" r:id="rId116"/>
    <p:sldId id="412" r:id="rId117"/>
    <p:sldId id="421" r:id="rId118"/>
    <p:sldId id="422" r:id="rId119"/>
    <p:sldId id="423" r:id="rId120"/>
    <p:sldId id="424" r:id="rId121"/>
    <p:sldId id="425" r:id="rId122"/>
    <p:sldId id="426" r:id="rId123"/>
    <p:sldId id="463" r:id="rId124"/>
    <p:sldId id="413" r:id="rId125"/>
    <p:sldId id="414" r:id="rId126"/>
    <p:sldId id="464" r:id="rId127"/>
    <p:sldId id="415" r:id="rId128"/>
    <p:sldId id="465" r:id="rId129"/>
    <p:sldId id="416" r:id="rId130"/>
    <p:sldId id="466" r:id="rId131"/>
    <p:sldId id="417" r:id="rId132"/>
    <p:sldId id="418" r:id="rId133"/>
    <p:sldId id="419" r:id="rId134"/>
    <p:sldId id="420" r:id="rId135"/>
    <p:sldId id="427" r:id="rId136"/>
    <p:sldId id="428" r:id="rId137"/>
    <p:sldId id="407" r:id="rId138"/>
    <p:sldId id="364" r:id="rId139"/>
    <p:sldId id="430" r:id="rId140"/>
    <p:sldId id="431" r:id="rId141"/>
    <p:sldId id="432" r:id="rId142"/>
    <p:sldId id="433" r:id="rId143"/>
    <p:sldId id="434" r:id="rId144"/>
    <p:sldId id="437" r:id="rId145"/>
    <p:sldId id="438" r:id="rId146"/>
    <p:sldId id="436" r:id="rId147"/>
    <p:sldId id="435" r:id="rId148"/>
    <p:sldId id="270" r:id="rId149"/>
    <p:sldId id="439" r:id="rId150"/>
    <p:sldId id="440" r:id="rId151"/>
    <p:sldId id="408" r:id="rId152"/>
    <p:sldId id="365" r:id="rId153"/>
    <p:sldId id="442" r:id="rId154"/>
    <p:sldId id="443" r:id="rId155"/>
    <p:sldId id="444" r:id="rId156"/>
    <p:sldId id="441" r:id="rId157"/>
    <p:sldId id="445" r:id="rId158"/>
    <p:sldId id="446" r:id="rId159"/>
    <p:sldId id="447" r:id="rId160"/>
    <p:sldId id="448" r:id="rId161"/>
    <p:sldId id="449" r:id="rId162"/>
    <p:sldId id="409" r:id="rId163"/>
    <p:sldId id="366" r:id="rId164"/>
    <p:sldId id="458" r:id="rId165"/>
    <p:sldId id="452" r:id="rId166"/>
    <p:sldId id="459" r:id="rId167"/>
    <p:sldId id="460" r:id="rId168"/>
    <p:sldId id="461" r:id="rId169"/>
    <p:sldId id="454" r:id="rId170"/>
    <p:sldId id="455" r:id="rId171"/>
    <p:sldId id="456" r:id="rId172"/>
    <p:sldId id="457" r:id="rId173"/>
    <p:sldId id="462" r:id="rId174"/>
    <p:sldId id="333" r:id="rId175"/>
    <p:sldId id="334" r:id="rId176"/>
    <p:sldId id="335" r:id="rId177"/>
    <p:sldId id="336" r:id="rId178"/>
    <p:sldId id="337" r:id="rId179"/>
    <p:sldId id="338" r:id="rId180"/>
    <p:sldId id="339" r:id="rId181"/>
    <p:sldId id="340" r:id="rId182"/>
    <p:sldId id="341" r:id="rId183"/>
    <p:sldId id="342" r:id="rId184"/>
    <p:sldId id="343" r:id="rId185"/>
    <p:sldId id="344" r:id="rId186"/>
    <p:sldId id="345" r:id="rId187"/>
    <p:sldId id="346" r:id="rId188"/>
    <p:sldId id="347" r:id="rId189"/>
    <p:sldId id="348" r:id="rId190"/>
    <p:sldId id="349" r:id="rId191"/>
    <p:sldId id="350" r:id="rId192"/>
    <p:sldId id="351" r:id="rId193"/>
    <p:sldId id="352" r:id="rId194"/>
    <p:sldId id="353" r:id="rId195"/>
    <p:sldId id="354" r:id="rId196"/>
    <p:sldId id="355" r:id="rId197"/>
    <p:sldId id="356" r:id="rId198"/>
    <p:sldId id="357" r:id="rId199"/>
    <p:sldId id="506" r:id="rId200"/>
    <p:sldId id="471" r:id="rId201"/>
    <p:sldId id="509" r:id="rId202"/>
    <p:sldId id="507" r:id="rId2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0" autoAdjust="0"/>
    <p:restoredTop sz="94660"/>
  </p:normalViewPr>
  <p:slideViewPr>
    <p:cSldViewPr>
      <p:cViewPr varScale="1">
        <p:scale>
          <a:sx n="69" d="100"/>
          <a:sy n="69" d="100"/>
        </p:scale>
        <p:origin x="1320"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Planned</c:v>
                </c:pt>
              </c:strCache>
            </c:strRef>
          </c:tx>
          <c:invertIfNegative val="0"/>
          <c:cat>
            <c:strRef>
              <c:f>Sheet1!$A$2:$A$7</c:f>
              <c:strCache>
                <c:ptCount val="6"/>
                <c:pt idx="0">
                  <c:v>Project Intiation</c:v>
                </c:pt>
                <c:pt idx="1">
                  <c:v>Requirement Engineering</c:v>
                </c:pt>
                <c:pt idx="2">
                  <c:v>Design</c:v>
                </c:pt>
                <c:pt idx="3">
                  <c:v>Implementation</c:v>
                </c:pt>
                <c:pt idx="4">
                  <c:v>Testing</c:v>
                </c:pt>
                <c:pt idx="5">
                  <c:v>Maintenance</c:v>
                </c:pt>
              </c:strCache>
            </c:strRef>
          </c:cat>
          <c:val>
            <c:numRef>
              <c:f>Sheet1!$B$2:$B$7</c:f>
              <c:numCache>
                <c:formatCode>General</c:formatCode>
                <c:ptCount val="6"/>
                <c:pt idx="0">
                  <c:v>5</c:v>
                </c:pt>
                <c:pt idx="1">
                  <c:v>9</c:v>
                </c:pt>
                <c:pt idx="2">
                  <c:v>15</c:v>
                </c:pt>
                <c:pt idx="3">
                  <c:v>26</c:v>
                </c:pt>
                <c:pt idx="4">
                  <c:v>13</c:v>
                </c:pt>
                <c:pt idx="5">
                  <c:v>6</c:v>
                </c:pt>
              </c:numCache>
            </c:numRef>
          </c:val>
          <c:extLst>
            <c:ext xmlns:c16="http://schemas.microsoft.com/office/drawing/2014/chart" uri="{C3380CC4-5D6E-409C-BE32-E72D297353CC}">
              <c16:uniqueId val="{00000000-9A86-40DB-B913-448E03A8DA6A}"/>
            </c:ext>
          </c:extLst>
        </c:ser>
        <c:ser>
          <c:idx val="1"/>
          <c:order val="1"/>
          <c:tx>
            <c:strRef>
              <c:f>Sheet1!$C$1</c:f>
              <c:strCache>
                <c:ptCount val="1"/>
                <c:pt idx="0">
                  <c:v>Actual</c:v>
                </c:pt>
              </c:strCache>
            </c:strRef>
          </c:tx>
          <c:invertIfNegative val="0"/>
          <c:cat>
            <c:strRef>
              <c:f>Sheet1!$A$2:$A$7</c:f>
              <c:strCache>
                <c:ptCount val="6"/>
                <c:pt idx="0">
                  <c:v>Project Intiation</c:v>
                </c:pt>
                <c:pt idx="1">
                  <c:v>Requirement Engineering</c:v>
                </c:pt>
                <c:pt idx="2">
                  <c:v>Design</c:v>
                </c:pt>
                <c:pt idx="3">
                  <c:v>Implementation</c:v>
                </c:pt>
                <c:pt idx="4">
                  <c:v>Testing</c:v>
                </c:pt>
                <c:pt idx="5">
                  <c:v>Maintenance</c:v>
                </c:pt>
              </c:strCache>
            </c:strRef>
          </c:cat>
          <c:val>
            <c:numRef>
              <c:f>Sheet1!$C$2:$C$7</c:f>
              <c:numCache>
                <c:formatCode>General</c:formatCode>
                <c:ptCount val="6"/>
                <c:pt idx="0">
                  <c:v>7</c:v>
                </c:pt>
                <c:pt idx="1">
                  <c:v>9</c:v>
                </c:pt>
                <c:pt idx="2">
                  <c:v>16</c:v>
                </c:pt>
                <c:pt idx="3">
                  <c:v>30</c:v>
                </c:pt>
                <c:pt idx="4">
                  <c:v>30</c:v>
                </c:pt>
                <c:pt idx="5">
                  <c:v>6</c:v>
                </c:pt>
              </c:numCache>
            </c:numRef>
          </c:val>
          <c:extLst>
            <c:ext xmlns:c16="http://schemas.microsoft.com/office/drawing/2014/chart" uri="{C3380CC4-5D6E-409C-BE32-E72D297353CC}">
              <c16:uniqueId val="{00000001-9A86-40DB-B913-448E03A8DA6A}"/>
            </c:ext>
          </c:extLst>
        </c:ser>
        <c:dLbls>
          <c:showLegendKey val="0"/>
          <c:showVal val="0"/>
          <c:showCatName val="0"/>
          <c:showSerName val="0"/>
          <c:showPercent val="0"/>
          <c:showBubbleSize val="0"/>
        </c:dLbls>
        <c:gapWidth val="150"/>
        <c:axId val="145998208"/>
        <c:axId val="145999744"/>
      </c:barChart>
      <c:catAx>
        <c:axId val="145998208"/>
        <c:scaling>
          <c:orientation val="minMax"/>
        </c:scaling>
        <c:delete val="0"/>
        <c:axPos val="b"/>
        <c:numFmt formatCode="General" sourceLinked="0"/>
        <c:majorTickMark val="out"/>
        <c:minorTickMark val="none"/>
        <c:tickLblPos val="nextTo"/>
        <c:crossAx val="145999744"/>
        <c:crosses val="autoZero"/>
        <c:auto val="1"/>
        <c:lblAlgn val="ctr"/>
        <c:lblOffset val="100"/>
        <c:noMultiLvlLbl val="0"/>
      </c:catAx>
      <c:valAx>
        <c:axId val="145999744"/>
        <c:scaling>
          <c:orientation val="minMax"/>
        </c:scaling>
        <c:delete val="0"/>
        <c:axPos val="l"/>
        <c:majorGridlines/>
        <c:numFmt formatCode="General" sourceLinked="1"/>
        <c:majorTickMark val="out"/>
        <c:minorTickMark val="none"/>
        <c:tickLblPos val="nextTo"/>
        <c:crossAx val="145998208"/>
        <c:crosses val="autoZero"/>
        <c:crossBetween val="between"/>
      </c:valAx>
      <c:spPr>
        <a:noFill/>
        <a:ln w="25400">
          <a:noFill/>
        </a:ln>
      </c:spPr>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F8537-956E-4719-A106-3E3DABF30B13}" type="datetimeFigureOut">
              <a:rPr lang="en-US" smtClean="0"/>
              <a:pPr/>
              <a:t>10-Mar-22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F2497-864A-445D-8FFC-F435B122E68B}" type="slidenum">
              <a:rPr lang="en-US" smtClean="0"/>
              <a:pPr/>
              <a:t>‹#›</a:t>
            </a:fld>
            <a:endParaRPr lang="en-US"/>
          </a:p>
        </p:txBody>
      </p:sp>
    </p:spTree>
    <p:extLst>
      <p:ext uri="{BB962C8B-B14F-4D97-AF65-F5344CB8AC3E}">
        <p14:creationId xmlns:p14="http://schemas.microsoft.com/office/powerpoint/2010/main" val="229770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74A4D5-0127-4C48-AE85-68A62DE55CC0}" type="slidenum">
              <a:rPr lang="en-US" smtClean="0"/>
              <a:t>76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ec8d9295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ec8d929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ec8d9295e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ec8d9295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ec8d9295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ec8d9295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ec8d928a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ec8d92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dec8d928ad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dec8d928a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ec8d928ad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ec8d928a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ec8d9295e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dec8d9295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ec8d9295e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ec8d9295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10-Mar-22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243446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10-Mar-22</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10-Mar-22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10-Mar-22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10-Mar-22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10-Mar-22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10-Mar-22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10-Mar-22</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10-Mar-22</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772400" cy="1143000"/>
          </a:xfrm>
        </p:spPr>
        <p:txBody>
          <a:bodyPr>
            <a:normAutofit/>
          </a:bodyPr>
          <a:lstStyle/>
          <a:p>
            <a:pPr>
              <a:lnSpc>
                <a:spcPts val="6160"/>
              </a:lnSpc>
            </a:pPr>
            <a:r>
              <a:rPr lang="en-US" sz="3600" b="1" spc="-56" dirty="0">
                <a:solidFill>
                  <a:schemeClr val="accent1"/>
                </a:solidFill>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sz="quarter" idx="1"/>
          </p:nvPr>
        </p:nvSpPr>
        <p:spPr>
          <a:xfrm>
            <a:off x="914400" y="1828800"/>
            <a:ext cx="7772400" cy="4572000"/>
          </a:xfrm>
        </p:spPr>
        <p:txBody>
          <a:bodyPr>
            <a:normAutofit/>
          </a:bodyPr>
          <a:lstStyle/>
          <a:p>
            <a:pPr algn="just">
              <a:lnSpc>
                <a:spcPts val="3919"/>
              </a:lnSpc>
              <a:buClr>
                <a:schemeClr val="tx1"/>
              </a:buClr>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Nowadays Water Quality management has become a major problem of overall water resources management. The people who are living in rural areas will depend on low levels of water quality. That poor people don’t know what the chemicals contained in that low-level water. More pollutants will be generated if the populations and economics grow and finally they end up with the surface and groundwater bodies. </a:t>
            </a:r>
          </a:p>
        </p:txBody>
      </p:sp>
    </p:spTree>
    <p:extLst>
      <p:ext uri="{BB962C8B-B14F-4D97-AF65-F5344CB8AC3E}">
        <p14:creationId xmlns:p14="http://schemas.microsoft.com/office/powerpoint/2010/main" val="538766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3D9FDD-D6B0-408F-B3BA-321061FEEAB6}"/>
              </a:ext>
            </a:extLst>
          </p:cNvPr>
          <p:cNvSpPr>
            <a:spLocks noGrp="1"/>
          </p:cNvSpPr>
          <p:nvPr>
            <p:ph sz="quarter" idx="1"/>
          </p:nvPr>
        </p:nvSpPr>
        <p:spPr>
          <a:xfrm>
            <a:off x="685800" y="381000"/>
            <a:ext cx="7772400" cy="6096000"/>
          </a:xfrm>
        </p:spPr>
        <p:txBody>
          <a:bodyPr>
            <a:normAutofit fontScale="92500" lnSpcReduction="20000"/>
          </a:bodyPr>
          <a:lstStyle/>
          <a:p>
            <a:pPr marL="514350" indent="-514350" algn="just">
              <a:buClr>
                <a:schemeClr val="tx1"/>
              </a:buClr>
              <a:buAutoNum type="arabicPeriod" startAt="2"/>
            </a:pPr>
            <a:r>
              <a:rPr lang="en-US" b="1" dirty="0"/>
              <a:t>Data Processing</a:t>
            </a:r>
          </a:p>
          <a:p>
            <a:pPr marL="0" indent="0" algn="just">
              <a:buNone/>
            </a:pPr>
            <a:endParaRPr lang="en-US" b="1" dirty="0"/>
          </a:p>
          <a:p>
            <a:pPr marL="571500" indent="-571500" algn="just">
              <a:buClr>
                <a:schemeClr val="tx1"/>
              </a:buClr>
              <a:buAutoNum type="romanLcPeriod"/>
            </a:pPr>
            <a:r>
              <a:rPr lang="en-US" sz="2200" b="1" dirty="0"/>
              <a:t>Data Acquisition: </a:t>
            </a:r>
          </a:p>
          <a:p>
            <a:pPr marL="0" indent="0" algn="just">
              <a:buClr>
                <a:schemeClr val="tx1"/>
              </a:buClr>
              <a:buNone/>
            </a:pPr>
            <a:endParaRPr lang="en-US" sz="2200" b="1" dirty="0"/>
          </a:p>
          <a:p>
            <a:pPr lvl="1" algn="just">
              <a:buClr>
                <a:schemeClr val="tx1"/>
              </a:buClr>
              <a:buFont typeface="Arial" panose="020B0604020202020204" pitchFamily="34" charset="0"/>
              <a:buChar char="•"/>
            </a:pPr>
            <a:r>
              <a:rPr lang="en-US" sz="2200" dirty="0"/>
              <a:t>Data acquisition is often referred to as the process of digitalizing the data from the world around us so it can be displayed, analyzed and stored in a computer.</a:t>
            </a:r>
          </a:p>
          <a:p>
            <a:pPr lvl="1" algn="just">
              <a:buClr>
                <a:schemeClr val="tx1"/>
              </a:buClr>
              <a:buFont typeface="Arial" panose="020B0604020202020204" pitchFamily="34" charset="0"/>
              <a:buChar char="•"/>
            </a:pPr>
            <a:r>
              <a:rPr lang="en-US" sz="2200" dirty="0"/>
              <a:t>So in data acquisition we will collect data </a:t>
            </a:r>
          </a:p>
          <a:p>
            <a:pPr lvl="1" algn="just">
              <a:buClr>
                <a:schemeClr val="tx1"/>
              </a:buClr>
              <a:buFont typeface="Arial" panose="020B0604020202020204" pitchFamily="34" charset="0"/>
              <a:buChar char="•"/>
            </a:pPr>
            <a:r>
              <a:rPr lang="en-US" sz="2200" dirty="0"/>
              <a:t>When a citizen wants to raise a complaint that can be done through the web portal. </a:t>
            </a:r>
          </a:p>
          <a:p>
            <a:pPr lvl="1" algn="just">
              <a:buClr>
                <a:schemeClr val="tx1"/>
              </a:buClr>
              <a:buFont typeface="Arial" panose="020B0604020202020204" pitchFamily="34" charset="0"/>
              <a:buChar char="•"/>
            </a:pPr>
            <a:r>
              <a:rPr lang="en-US" sz="2200" dirty="0"/>
              <a:t>In the web portal we will be able to see the raised complaints by the people about the quality terms or any other regarding water issues. </a:t>
            </a:r>
          </a:p>
          <a:p>
            <a:pPr lvl="1" algn="just">
              <a:buClr>
                <a:schemeClr val="tx1"/>
              </a:buClr>
              <a:buFont typeface="Arial" panose="020B0604020202020204" pitchFamily="34" charset="0"/>
              <a:buChar char="•"/>
            </a:pPr>
            <a:r>
              <a:rPr lang="en-US" sz="2200" dirty="0"/>
              <a:t>This information (data) is then collected, analyzed and then stored in the computer. </a:t>
            </a:r>
          </a:p>
          <a:p>
            <a:pPr lvl="1" algn="just">
              <a:buClr>
                <a:schemeClr val="tx1"/>
              </a:buClr>
              <a:buFont typeface="Arial" panose="020B0604020202020204" pitchFamily="34" charset="0"/>
              <a:buChar char="•"/>
            </a:pPr>
            <a:r>
              <a:rPr lang="en-US" sz="2200" dirty="0"/>
              <a:t>During this process the ontology is used to navigate the user while collecting information using data type properties. </a:t>
            </a:r>
          </a:p>
          <a:p>
            <a:pPr algn="just">
              <a:buClr>
                <a:schemeClr val="tx1"/>
              </a:buClr>
              <a:buFont typeface="Arial" panose="020B0604020202020204" pitchFamily="34" charset="0"/>
              <a:buChar char="•"/>
            </a:pPr>
            <a:endParaRPr lang="en-US" dirty="0"/>
          </a:p>
          <a:p>
            <a:pPr marL="0" indent="0" algn="just">
              <a:buNone/>
            </a:pPr>
            <a:endParaRPr lang="en-US" dirty="0"/>
          </a:p>
          <a:p>
            <a:pPr marL="0" indent="0" algn="just">
              <a:buNone/>
            </a:pPr>
            <a:r>
              <a:rPr lang="en-US" dirty="0"/>
              <a:t> </a:t>
            </a:r>
          </a:p>
        </p:txBody>
      </p:sp>
    </p:spTree>
    <p:extLst>
      <p:ext uri="{BB962C8B-B14F-4D97-AF65-F5344CB8AC3E}">
        <p14:creationId xmlns:p14="http://schemas.microsoft.com/office/powerpoint/2010/main" val="6241513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08B9C4-F8FC-413F-BB4C-799AA5CF36AF}"/>
              </a:ext>
            </a:extLst>
          </p:cNvPr>
          <p:cNvSpPr/>
          <p:nvPr/>
        </p:nvSpPr>
        <p:spPr>
          <a:xfrm>
            <a:off x="342900" y="152400"/>
            <a:ext cx="8458200" cy="6524863"/>
          </a:xfrm>
          <a:prstGeom prst="rect">
            <a:avLst/>
          </a:prstGeom>
        </p:spPr>
        <p:txBody>
          <a:bodyPr wrap="square">
            <a:spAutoFit/>
          </a:bodyPr>
          <a:lstStyle/>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Defect Density per KLOC:</a:t>
            </a:r>
          </a:p>
          <a:p>
            <a:r>
              <a:rPr lang="en-IN" dirty="0">
                <a:latin typeface="Times New Roman" panose="02020603050405020304" pitchFamily="18" charset="0"/>
                <a:cs typeface="Times New Roman" panose="02020603050405020304" pitchFamily="18" charset="0"/>
              </a:rPr>
              <a:t>    It </a:t>
            </a:r>
            <a:r>
              <a:rPr lang="en-US" dirty="0">
                <a:latin typeface="Times New Roman" panose="02020603050405020304" pitchFamily="18" charset="0"/>
                <a:cs typeface="Times New Roman" panose="02020603050405020304" pitchFamily="18" charset="0"/>
              </a:rPr>
              <a:t>is the number of defects per 1000 lines of code modified / created.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DD/ KLOC</a:t>
            </a:r>
          </a:p>
          <a:p>
            <a:r>
              <a:rPr lang="en-US" dirty="0">
                <a:latin typeface="Times New Roman" panose="02020603050405020304" pitchFamily="18" charset="0"/>
                <a:cs typeface="Times New Roman" panose="02020603050405020304" pitchFamily="18" charset="0"/>
              </a:rPr>
              <a:t>      = 0.008/0.494</a:t>
            </a:r>
          </a:p>
          <a:p>
            <a:r>
              <a:rPr lang="en-US" dirty="0">
                <a:latin typeface="Times New Roman" panose="02020603050405020304" pitchFamily="18" charset="0"/>
                <a:cs typeface="Times New Roman" panose="02020603050405020304" pitchFamily="18" charset="0"/>
              </a:rPr>
              <a:t>      = 0.0161</a:t>
            </a:r>
          </a:p>
          <a:p>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Defect removal Efficiency:</a:t>
            </a:r>
          </a:p>
          <a:p>
            <a:r>
              <a:rPr lang="en-US" dirty="0">
                <a:latin typeface="Times New Roman" panose="02020603050405020304" pitchFamily="18" charset="0"/>
                <a:cs typeface="Times New Roman" panose="02020603050405020304" pitchFamily="18" charset="0"/>
              </a:rPr>
              <a:t>    Defect Removal Efficiency (DRE) in essence is a Measure of filtering ability of Quality Assurance and Control activities as they are applied through all Process Framework Activities.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DRE is a Quality Assurance Metrics that provides benefits of both the Project and Process level.</a:t>
            </a:r>
          </a:p>
          <a:p>
            <a:endParaRPr lang="en-US" sz="2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Formula: DRE=E/ (E + D)</a:t>
            </a:r>
          </a:p>
          <a:p>
            <a:r>
              <a:rPr lang="en-US" dirty="0">
                <a:latin typeface="Times New Roman" panose="02020603050405020304" pitchFamily="18" charset="0"/>
                <a:cs typeface="Times New Roman" panose="02020603050405020304" pitchFamily="18" charset="0"/>
              </a:rPr>
              <a:t>(E): No. of Errors before delivery to User. </a:t>
            </a:r>
          </a:p>
          <a:p>
            <a:r>
              <a:rPr lang="en-US" dirty="0">
                <a:latin typeface="Times New Roman" panose="02020603050405020304" pitchFamily="18" charset="0"/>
                <a:cs typeface="Times New Roman" panose="02020603050405020304" pitchFamily="18" charset="0"/>
              </a:rPr>
              <a:t>(D): No. of Defects found by users after delivery.</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Total errors for test1 and test2 = 2+3 = 5</a:t>
            </a:r>
          </a:p>
          <a:p>
            <a:r>
              <a:rPr lang="en-IN" dirty="0"/>
              <a:t>    </a:t>
            </a:r>
            <a:r>
              <a:rPr lang="en-IN" dirty="0">
                <a:latin typeface="Times New Roman" panose="02020603050405020304" pitchFamily="18" charset="0"/>
                <a:cs typeface="Times New Roman" panose="02020603050405020304" pitchFamily="18" charset="0"/>
              </a:rPr>
              <a:t>DRE = 5/(5+0)</a:t>
            </a:r>
          </a:p>
          <a:p>
            <a:r>
              <a:rPr lang="en-IN" dirty="0">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33400703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C4801F-821A-41F4-9570-9AB4E35C9AE2}"/>
              </a:ext>
            </a:extLst>
          </p:cNvPr>
          <p:cNvSpPr/>
          <p:nvPr/>
        </p:nvSpPr>
        <p:spPr>
          <a:xfrm>
            <a:off x="647700" y="838200"/>
            <a:ext cx="7848600" cy="4062651"/>
          </a:xfrm>
          <a:prstGeom prst="rect">
            <a:avLst/>
          </a:prstGeom>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Test Metrics: Test cases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Passed Test cases percentage = (Number of test cases passed/Total Number of test cases)*100</a:t>
            </a:r>
          </a:p>
          <a:p>
            <a:r>
              <a:rPr lang="en-US" dirty="0">
                <a:latin typeface="Times New Roman" panose="02020603050405020304" pitchFamily="18" charset="0"/>
                <a:cs typeface="Times New Roman" panose="02020603050405020304" pitchFamily="18" charset="0"/>
              </a:rPr>
              <a:t>                                                     = [23/25]*100</a:t>
            </a:r>
          </a:p>
          <a:p>
            <a:r>
              <a:rPr lang="en-US" dirty="0">
                <a:latin typeface="Times New Roman" panose="02020603050405020304" pitchFamily="18" charset="0"/>
                <a:cs typeface="Times New Roman" panose="02020603050405020304" pitchFamily="18" charset="0"/>
              </a:rPr>
              <a:t>                                                     = 92%</a:t>
            </a:r>
          </a:p>
          <a:p>
            <a:r>
              <a:rPr lang="en-US" dirty="0">
                <a:latin typeface="Times New Roman" panose="02020603050405020304" pitchFamily="18" charset="0"/>
                <a:cs typeface="Times New Roman" panose="02020603050405020304" pitchFamily="18" charset="0"/>
              </a:rPr>
              <a:t>Failed Test cases percentage = (Number of test cases failed/Total Number of test cases)*100</a:t>
            </a:r>
          </a:p>
          <a:p>
            <a:r>
              <a:rPr lang="en-US" dirty="0">
                <a:latin typeface="Times New Roman" panose="02020603050405020304" pitchFamily="18" charset="0"/>
                <a:cs typeface="Times New Roman" panose="02020603050405020304" pitchFamily="18" charset="0"/>
              </a:rPr>
              <a:t>                                                   = [2/25]*100</a:t>
            </a:r>
          </a:p>
          <a:p>
            <a:r>
              <a:rPr lang="en-US" dirty="0">
                <a:latin typeface="Times New Roman" panose="02020603050405020304" pitchFamily="18" charset="0"/>
                <a:cs typeface="Times New Roman" panose="02020603050405020304" pitchFamily="18" charset="0"/>
              </a:rPr>
              <a:t>                                                   = 8%</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Number of tests run per period time = Number of tests run/Total time</a:t>
            </a:r>
          </a:p>
          <a:p>
            <a:r>
              <a:rPr lang="en-IN" dirty="0">
                <a:latin typeface="Times New Roman" panose="02020603050405020304" pitchFamily="18" charset="0"/>
                <a:cs typeface="Times New Roman" panose="02020603050405020304" pitchFamily="18" charset="0"/>
              </a:rPr>
              <a:t>                                                                  = 25/60</a:t>
            </a:r>
          </a:p>
          <a:p>
            <a:r>
              <a:rPr lang="en-IN" dirty="0">
                <a:latin typeface="Times New Roman" panose="02020603050405020304" pitchFamily="18" charset="0"/>
                <a:cs typeface="Times New Roman" panose="02020603050405020304" pitchFamily="18" charset="0"/>
              </a:rPr>
              <a:t>                                                                  = 0.41</a:t>
            </a:r>
            <a:endParaRPr lang="en-IN" dirty="0"/>
          </a:p>
        </p:txBody>
      </p:sp>
    </p:spTree>
    <p:extLst>
      <p:ext uri="{BB962C8B-B14F-4D97-AF65-F5344CB8AC3E}">
        <p14:creationId xmlns:p14="http://schemas.microsoft.com/office/powerpoint/2010/main" val="31038758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1BE5992-2582-40B4-89A7-586EBE698640}"/>
              </a:ext>
            </a:extLst>
          </p:cNvPr>
          <p:cNvGraphicFramePr>
            <a:graphicFrameLocks noGrp="1"/>
          </p:cNvGraphicFramePr>
          <p:nvPr/>
        </p:nvGraphicFramePr>
        <p:xfrm>
          <a:off x="685800" y="295199"/>
          <a:ext cx="7391400" cy="6267602"/>
        </p:xfrm>
        <a:graphic>
          <a:graphicData uri="http://schemas.openxmlformats.org/drawingml/2006/table">
            <a:tbl>
              <a:tblPr firstRow="1" firstCol="1" bandRow="1">
                <a:noFill/>
                <a:tableStyleId>{5C22544A-7EE6-4342-B048-85BDC9FD1C3A}</a:tableStyleId>
              </a:tblPr>
              <a:tblGrid>
                <a:gridCol w="563245">
                  <a:extLst>
                    <a:ext uri="{9D8B030D-6E8A-4147-A177-3AD203B41FA5}">
                      <a16:colId xmlns:a16="http://schemas.microsoft.com/office/drawing/2014/main" val="2924024668"/>
                    </a:ext>
                  </a:extLst>
                </a:gridCol>
                <a:gridCol w="3466957">
                  <a:extLst>
                    <a:ext uri="{9D8B030D-6E8A-4147-A177-3AD203B41FA5}">
                      <a16:colId xmlns:a16="http://schemas.microsoft.com/office/drawing/2014/main" val="1223162464"/>
                    </a:ext>
                  </a:extLst>
                </a:gridCol>
                <a:gridCol w="2821593">
                  <a:extLst>
                    <a:ext uri="{9D8B030D-6E8A-4147-A177-3AD203B41FA5}">
                      <a16:colId xmlns:a16="http://schemas.microsoft.com/office/drawing/2014/main" val="3015821038"/>
                    </a:ext>
                  </a:extLst>
                </a:gridCol>
                <a:gridCol w="539605">
                  <a:extLst>
                    <a:ext uri="{9D8B030D-6E8A-4147-A177-3AD203B41FA5}">
                      <a16:colId xmlns:a16="http://schemas.microsoft.com/office/drawing/2014/main" val="3535416940"/>
                    </a:ext>
                  </a:extLst>
                </a:gridCol>
              </a:tblGrid>
              <a:tr h="0">
                <a:tc>
                  <a:txBody>
                    <a:bodyPr/>
                    <a:lstStyle/>
                    <a:p>
                      <a:pPr>
                        <a:lnSpc>
                          <a:spcPct val="107000"/>
                        </a:lnSpc>
                        <a:spcAft>
                          <a:spcPts val="0"/>
                        </a:spcAft>
                      </a:pPr>
                      <a:r>
                        <a:rPr lang="en-IN" sz="1000" b="1" cap="all" spc="60" dirty="0">
                          <a:solidFill>
                            <a:schemeClr val="tx1"/>
                          </a:solidFill>
                          <a:effectLst/>
                        </a:rPr>
                        <a:t>TC ID</a:t>
                      </a:r>
                      <a:endParaRPr lang="en-IN" sz="1000" b="1" cap="all" spc="6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3551" marB="53551" anchor="b">
                    <a:lnL w="12700" cap="flat" cmpd="sng" algn="ctr">
                      <a:noFill/>
                      <a:prstDash val="solid"/>
                    </a:lnL>
                    <a:lnR w="12700" cmpd="sng">
                      <a:noFill/>
                      <a:prstDash val="solid"/>
                    </a:lnR>
                    <a:lnT w="12700" cmpd="sng">
                      <a:noFill/>
                    </a:lnT>
                    <a:lnB w="12700" cmpd="sng">
                      <a:noFill/>
                      <a:prstDash val="solid"/>
                    </a:lnB>
                    <a:noFill/>
                  </a:tcPr>
                </a:tc>
                <a:tc>
                  <a:txBody>
                    <a:bodyPr/>
                    <a:lstStyle/>
                    <a:p>
                      <a:pPr>
                        <a:lnSpc>
                          <a:spcPct val="107000"/>
                        </a:lnSpc>
                        <a:spcAft>
                          <a:spcPts val="0"/>
                        </a:spcAft>
                      </a:pPr>
                      <a:r>
                        <a:rPr lang="en-IN" sz="1050" b="1" cap="all" spc="60" dirty="0">
                          <a:solidFill>
                            <a:schemeClr val="tx1"/>
                          </a:solidFill>
                          <a:effectLst/>
                        </a:rPr>
                        <a:t>FUNCTIONALITY</a:t>
                      </a:r>
                      <a:endParaRPr lang="en-IN" sz="1050" b="1" cap="all" spc="6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3551" marB="53551" anchor="b">
                    <a:lnL w="12700" cmpd="sng">
                      <a:noFill/>
                      <a:prstDash val="solid"/>
                    </a:lnL>
                    <a:lnR w="12700" cmpd="sng">
                      <a:noFill/>
                      <a:prstDash val="solid"/>
                    </a:lnR>
                    <a:lnT w="12700" cmpd="sng">
                      <a:noFill/>
                    </a:lnT>
                    <a:lnB w="12700" cmpd="sng">
                      <a:noFill/>
                      <a:prstDash val="solid"/>
                    </a:lnB>
                    <a:noFill/>
                  </a:tcPr>
                </a:tc>
                <a:tc>
                  <a:txBody>
                    <a:bodyPr/>
                    <a:lstStyle/>
                    <a:p>
                      <a:pPr>
                        <a:lnSpc>
                          <a:spcPct val="107000"/>
                        </a:lnSpc>
                        <a:spcAft>
                          <a:spcPts val="0"/>
                        </a:spcAft>
                      </a:pPr>
                      <a:r>
                        <a:rPr lang="en-IN" sz="1050" b="1" cap="all" spc="60">
                          <a:solidFill>
                            <a:schemeClr val="tx1"/>
                          </a:solidFill>
                          <a:effectLst/>
                        </a:rPr>
                        <a:t>Test case objective</a:t>
                      </a:r>
                      <a:endParaRPr lang="en-IN" sz="1050" b="1" cap="all" spc="6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3551" marB="53551" anchor="b">
                    <a:lnL w="12700" cmpd="sng">
                      <a:noFill/>
                      <a:prstDash val="solid"/>
                    </a:lnL>
                    <a:lnR w="12700" cmpd="sng">
                      <a:noFill/>
                      <a:prstDash val="solid"/>
                    </a:lnR>
                    <a:lnT w="12700" cmpd="sng">
                      <a:noFill/>
                    </a:lnT>
                    <a:lnB w="12700" cmpd="sng">
                      <a:noFill/>
                      <a:prstDash val="solid"/>
                    </a:lnB>
                    <a:noFill/>
                  </a:tcPr>
                </a:tc>
                <a:tc>
                  <a:txBody>
                    <a:bodyPr/>
                    <a:lstStyle/>
                    <a:p>
                      <a:pPr>
                        <a:lnSpc>
                          <a:spcPct val="107000"/>
                        </a:lnSpc>
                        <a:spcAft>
                          <a:spcPts val="0"/>
                        </a:spcAft>
                      </a:pPr>
                      <a:r>
                        <a:rPr lang="en-IN" sz="1050" b="1" cap="all" spc="60">
                          <a:solidFill>
                            <a:schemeClr val="tx1"/>
                          </a:solidFill>
                          <a:effectLst/>
                        </a:rPr>
                        <a:t>Result</a:t>
                      </a:r>
                      <a:endParaRPr lang="en-IN" sz="1050" b="1" cap="all" spc="6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3551" marB="53551" anchor="b">
                    <a:lnL w="12700" cmpd="sng">
                      <a:noFill/>
                      <a:prstDash val="solid"/>
                    </a:lnL>
                    <a:lnR w="12700" cmpd="sng">
                      <a:noFill/>
                      <a:prstDash val="solid"/>
                    </a:lnR>
                    <a:lnT w="12700" cmpd="sng">
                      <a:noFill/>
                    </a:lnT>
                    <a:lnB w="12700" cmpd="sng">
                      <a:noFill/>
                      <a:prstDash val="solid"/>
                    </a:lnB>
                    <a:noFill/>
                  </a:tcPr>
                </a:tc>
                <a:extLst>
                  <a:ext uri="{0D108BD9-81ED-4DB2-BD59-A6C34878D82A}">
                    <a16:rowId xmlns:a16="http://schemas.microsoft.com/office/drawing/2014/main" val="3625909985"/>
                  </a:ext>
                </a:extLst>
              </a:tr>
              <a:tr h="297986">
                <a:tc>
                  <a:txBody>
                    <a:bodyPr/>
                    <a:lstStyle/>
                    <a:p>
                      <a:pPr>
                        <a:lnSpc>
                          <a:spcPct val="107000"/>
                        </a:lnSpc>
                        <a:spcAft>
                          <a:spcPts val="0"/>
                        </a:spcAft>
                      </a:pPr>
                      <a:r>
                        <a:rPr lang="en-IN" sz="1050" b="1" cap="none" spc="0" dirty="0">
                          <a:solidFill>
                            <a:schemeClr val="tx1"/>
                          </a:solidFill>
                          <a:effectLst/>
                        </a:rPr>
                        <a:t>TC 01</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dirty="0">
                          <a:solidFill>
                            <a:schemeClr val="tx1"/>
                          </a:solidFill>
                          <a:effectLst/>
                        </a:rPr>
                        <a:t>Import data set</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Importing the data file using the path reference.</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039996695"/>
                  </a:ext>
                </a:extLst>
              </a:tr>
              <a:tr h="297986">
                <a:tc>
                  <a:txBody>
                    <a:bodyPr/>
                    <a:lstStyle/>
                    <a:p>
                      <a:pPr>
                        <a:lnSpc>
                          <a:spcPct val="107000"/>
                        </a:lnSpc>
                        <a:spcAft>
                          <a:spcPts val="0"/>
                        </a:spcAft>
                      </a:pPr>
                      <a:r>
                        <a:rPr lang="en-IN" sz="1050" b="1" cap="none" spc="0" dirty="0">
                          <a:solidFill>
                            <a:schemeClr val="tx1"/>
                          </a:solidFill>
                          <a:effectLst/>
                        </a:rPr>
                        <a:t>TC 02</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dirty="0">
                          <a:solidFill>
                            <a:schemeClr val="tx1"/>
                          </a:solidFill>
                          <a:effectLst/>
                        </a:rPr>
                        <a:t>Check columns</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Checking column names using data.columns</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625632595"/>
                  </a:ext>
                </a:extLst>
              </a:tr>
              <a:tr h="297986">
                <a:tc>
                  <a:txBody>
                    <a:bodyPr/>
                    <a:lstStyle/>
                    <a:p>
                      <a:pPr>
                        <a:lnSpc>
                          <a:spcPct val="107000"/>
                        </a:lnSpc>
                        <a:spcAft>
                          <a:spcPts val="0"/>
                        </a:spcAft>
                      </a:pPr>
                      <a:r>
                        <a:rPr lang="en-IN" sz="1050" b="1" cap="none" spc="0" dirty="0">
                          <a:solidFill>
                            <a:schemeClr val="tx1"/>
                          </a:solidFill>
                          <a:effectLst/>
                        </a:rPr>
                        <a:t>TC 03</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dirty="0">
                          <a:solidFill>
                            <a:schemeClr val="tx1"/>
                          </a:solidFill>
                          <a:effectLst/>
                        </a:rPr>
                        <a:t>data['</a:t>
                      </a:r>
                      <a:r>
                        <a:rPr lang="en-IN" sz="1200" cap="none" spc="0" dirty="0" err="1">
                          <a:solidFill>
                            <a:schemeClr val="tx1"/>
                          </a:solidFill>
                          <a:effectLst/>
                        </a:rPr>
                        <a:t>StateName</a:t>
                      </a:r>
                      <a:r>
                        <a:rPr lang="en-IN" sz="1200" cap="none" spc="0" dirty="0">
                          <a:solidFill>
                            <a:schemeClr val="tx1"/>
                          </a:solidFill>
                          <a:effectLst/>
                        </a:rPr>
                        <a:t>'].unique()</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To get unique values of Series object.</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3924206"/>
                  </a:ext>
                </a:extLst>
              </a:tr>
              <a:tr h="297986">
                <a:tc>
                  <a:txBody>
                    <a:bodyPr/>
                    <a:lstStyle/>
                    <a:p>
                      <a:pPr>
                        <a:lnSpc>
                          <a:spcPct val="107000"/>
                        </a:lnSpc>
                        <a:spcAft>
                          <a:spcPts val="0"/>
                        </a:spcAft>
                      </a:pPr>
                      <a:r>
                        <a:rPr lang="en-IN" sz="1050" b="1" cap="none" spc="0" dirty="0">
                          <a:solidFill>
                            <a:schemeClr val="tx1"/>
                          </a:solidFill>
                          <a:effectLst/>
                        </a:rPr>
                        <a:t>TC 04</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dirty="0">
                          <a:solidFill>
                            <a:schemeClr val="tx1"/>
                          </a:solidFill>
                          <a:effectLst/>
                        </a:rPr>
                        <a:t>data["</a:t>
                      </a:r>
                      <a:r>
                        <a:rPr lang="en-IN" sz="1200" cap="none" spc="0" dirty="0" err="1">
                          <a:solidFill>
                            <a:schemeClr val="tx1"/>
                          </a:solidFill>
                          <a:effectLst/>
                        </a:rPr>
                        <a:t>StateName</a:t>
                      </a:r>
                      <a:r>
                        <a:rPr lang="en-IN" sz="1200" cap="none" spc="0" dirty="0">
                          <a:solidFill>
                            <a:schemeClr val="tx1"/>
                          </a:solidFill>
                          <a:effectLst/>
                        </a:rPr>
                        <a:t>"].</a:t>
                      </a:r>
                      <a:r>
                        <a:rPr lang="en-IN" sz="1200" cap="none" spc="0" dirty="0" err="1">
                          <a:solidFill>
                            <a:schemeClr val="tx1"/>
                          </a:solidFill>
                          <a:effectLst/>
                        </a:rPr>
                        <a:t>value_counts</a:t>
                      </a:r>
                      <a:r>
                        <a:rPr lang="en-IN" sz="1200" cap="none" spc="0" dirty="0">
                          <a:solidFill>
                            <a:schemeClr val="tx1"/>
                          </a:solidFill>
                          <a:effectLst/>
                        </a:rPr>
                        <a:t>()</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 This method returns the count of unique entries in that column.</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646552420"/>
                  </a:ext>
                </a:extLst>
              </a:tr>
              <a:tr h="297986">
                <a:tc>
                  <a:txBody>
                    <a:bodyPr/>
                    <a:lstStyle/>
                    <a:p>
                      <a:pPr>
                        <a:lnSpc>
                          <a:spcPct val="107000"/>
                        </a:lnSpc>
                        <a:spcAft>
                          <a:spcPts val="0"/>
                        </a:spcAft>
                      </a:pPr>
                      <a:r>
                        <a:rPr lang="en-IN" sz="1050" b="1" cap="none" spc="0" dirty="0">
                          <a:solidFill>
                            <a:schemeClr val="tx1"/>
                          </a:solidFill>
                          <a:effectLst/>
                        </a:rPr>
                        <a:t>TC 05</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dirty="0">
                          <a:solidFill>
                            <a:schemeClr val="tx1"/>
                          </a:solidFill>
                          <a:effectLst/>
                        </a:rPr>
                        <a:t>data['</a:t>
                      </a:r>
                      <a:r>
                        <a:rPr lang="en-IN" sz="1200" cap="none" spc="0" dirty="0" err="1">
                          <a:solidFill>
                            <a:schemeClr val="tx1"/>
                          </a:solidFill>
                          <a:effectLst/>
                        </a:rPr>
                        <a:t>QualityParameter</a:t>
                      </a:r>
                      <a:r>
                        <a:rPr lang="en-IN" sz="1200" cap="none" spc="0" dirty="0">
                          <a:solidFill>
                            <a:schemeClr val="tx1"/>
                          </a:solidFill>
                          <a:effectLst/>
                        </a:rPr>
                        <a:t>'].</a:t>
                      </a:r>
                      <a:r>
                        <a:rPr lang="en-IN" sz="1200" cap="none" spc="0" dirty="0" err="1">
                          <a:solidFill>
                            <a:schemeClr val="tx1"/>
                          </a:solidFill>
                          <a:effectLst/>
                        </a:rPr>
                        <a:t>value_counts</a:t>
                      </a:r>
                      <a:r>
                        <a:rPr lang="en-IN" sz="1200" cap="none" spc="0" dirty="0">
                          <a:solidFill>
                            <a:schemeClr val="tx1"/>
                          </a:solidFill>
                          <a:effectLst/>
                        </a:rPr>
                        <a:t>()</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This method returns the count of unique entries in that column.</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45992216"/>
                  </a:ext>
                </a:extLst>
              </a:tr>
              <a:tr h="297986">
                <a:tc>
                  <a:txBody>
                    <a:bodyPr/>
                    <a:lstStyle/>
                    <a:p>
                      <a:pPr>
                        <a:lnSpc>
                          <a:spcPct val="107000"/>
                        </a:lnSpc>
                        <a:spcAft>
                          <a:spcPts val="0"/>
                        </a:spcAft>
                      </a:pPr>
                      <a:r>
                        <a:rPr lang="en-IN" sz="1050" b="1" cap="none" spc="0" dirty="0">
                          <a:solidFill>
                            <a:schemeClr val="tx1"/>
                          </a:solidFill>
                          <a:effectLst/>
                        </a:rPr>
                        <a:t>TC 06</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Data.describe()</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This method is used for calculating some statistical data</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662216134"/>
                  </a:ext>
                </a:extLst>
              </a:tr>
              <a:tr h="297986">
                <a:tc>
                  <a:txBody>
                    <a:bodyPr/>
                    <a:lstStyle/>
                    <a:p>
                      <a:pPr>
                        <a:lnSpc>
                          <a:spcPct val="107000"/>
                        </a:lnSpc>
                        <a:spcAft>
                          <a:spcPts val="0"/>
                        </a:spcAft>
                      </a:pPr>
                      <a:r>
                        <a:rPr lang="en-IN" sz="1050" b="1" cap="none" spc="0" dirty="0">
                          <a:solidFill>
                            <a:schemeClr val="tx1"/>
                          </a:solidFill>
                          <a:effectLst/>
                        </a:rPr>
                        <a:t>TC 07</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dirty="0">
                          <a:solidFill>
                            <a:schemeClr val="tx1"/>
                          </a:solidFill>
                          <a:effectLst/>
                        </a:rPr>
                        <a:t>data['</a:t>
                      </a:r>
                      <a:r>
                        <a:rPr lang="en-IN" sz="1200" cap="none" spc="0" dirty="0" err="1">
                          <a:solidFill>
                            <a:schemeClr val="tx1"/>
                          </a:solidFill>
                          <a:effectLst/>
                        </a:rPr>
                        <a:t>QualityParameter</a:t>
                      </a:r>
                      <a:r>
                        <a:rPr lang="en-IN" sz="1200" cap="none" spc="0" dirty="0">
                          <a:solidFill>
                            <a:schemeClr val="tx1"/>
                          </a:solidFill>
                          <a:effectLst/>
                        </a:rPr>
                        <a:t>'].</a:t>
                      </a:r>
                      <a:r>
                        <a:rPr lang="en-IN" sz="1200" cap="none" spc="0" dirty="0" err="1">
                          <a:solidFill>
                            <a:schemeClr val="tx1"/>
                          </a:solidFill>
                          <a:effectLst/>
                        </a:rPr>
                        <a:t>groupby</a:t>
                      </a:r>
                      <a:r>
                        <a:rPr lang="en-IN" sz="1200" cap="none" spc="0" dirty="0">
                          <a:solidFill>
                            <a:schemeClr val="tx1"/>
                          </a:solidFill>
                          <a:effectLst/>
                        </a:rPr>
                        <a:t>(data['State Name']).describe()</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This function is used to split the data into groups based on some criteria</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2237919"/>
                  </a:ext>
                </a:extLst>
              </a:tr>
              <a:tr h="297986">
                <a:tc>
                  <a:txBody>
                    <a:bodyPr/>
                    <a:lstStyle/>
                    <a:p>
                      <a:pPr>
                        <a:lnSpc>
                          <a:spcPct val="107000"/>
                        </a:lnSpc>
                        <a:spcAft>
                          <a:spcPts val="0"/>
                        </a:spcAft>
                      </a:pPr>
                      <a:r>
                        <a:rPr lang="en-IN" sz="1050" b="1" cap="none" spc="0" dirty="0">
                          <a:solidFill>
                            <a:schemeClr val="tx1"/>
                          </a:solidFill>
                          <a:effectLst/>
                        </a:rPr>
                        <a:t>TC 08</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dirty="0" err="1">
                          <a:solidFill>
                            <a:schemeClr val="tx1"/>
                          </a:solidFill>
                          <a:effectLst/>
                        </a:rPr>
                        <a:t>data.groupby</a:t>
                      </a:r>
                      <a:r>
                        <a:rPr lang="en-IN" sz="1200" cap="none" spc="0" dirty="0">
                          <a:solidFill>
                            <a:schemeClr val="tx1"/>
                          </a:solidFill>
                          <a:effectLst/>
                        </a:rPr>
                        <a:t>("State Name").size()</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This function is used to split the data into groups based on some criteria</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256530576"/>
                  </a:ext>
                </a:extLst>
              </a:tr>
              <a:tr h="401765">
                <a:tc>
                  <a:txBody>
                    <a:bodyPr/>
                    <a:lstStyle/>
                    <a:p>
                      <a:pPr>
                        <a:lnSpc>
                          <a:spcPct val="107000"/>
                        </a:lnSpc>
                        <a:spcAft>
                          <a:spcPts val="0"/>
                        </a:spcAft>
                      </a:pPr>
                      <a:r>
                        <a:rPr lang="en-IN" sz="1050" b="1" cap="none" spc="0" dirty="0">
                          <a:solidFill>
                            <a:schemeClr val="tx1"/>
                          </a:solidFill>
                          <a:effectLst/>
                        </a:rPr>
                        <a:t> </a:t>
                      </a:r>
                    </a:p>
                    <a:p>
                      <a:pPr>
                        <a:lnSpc>
                          <a:spcPct val="107000"/>
                        </a:lnSpc>
                        <a:spcAft>
                          <a:spcPts val="0"/>
                        </a:spcAft>
                      </a:pPr>
                      <a:r>
                        <a:rPr lang="en-IN" sz="1050" b="1" cap="none" spc="0" dirty="0">
                          <a:solidFill>
                            <a:schemeClr val="tx1"/>
                          </a:solidFill>
                          <a:effectLst/>
                        </a:rPr>
                        <a:t> </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dirty="0">
                          <a:solidFill>
                            <a:schemeClr val="tx1"/>
                          </a:solidFill>
                          <a:effectLst/>
                        </a:rPr>
                        <a:t> </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 </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 </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10557255"/>
                  </a:ext>
                </a:extLst>
              </a:tr>
              <a:tr h="500275">
                <a:tc>
                  <a:txBody>
                    <a:bodyPr/>
                    <a:lstStyle/>
                    <a:p>
                      <a:pPr>
                        <a:lnSpc>
                          <a:spcPct val="107000"/>
                        </a:lnSpc>
                        <a:spcAft>
                          <a:spcPts val="0"/>
                        </a:spcAft>
                      </a:pPr>
                      <a:r>
                        <a:rPr lang="en-IN" sz="1050" b="1" cap="none" spc="0" dirty="0">
                          <a:solidFill>
                            <a:schemeClr val="tx1"/>
                          </a:solidFill>
                          <a:effectLst/>
                        </a:rPr>
                        <a:t>TC 09</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dirty="0" err="1">
                          <a:solidFill>
                            <a:schemeClr val="tx1"/>
                          </a:solidFill>
                          <a:effectLst/>
                        </a:rPr>
                        <a:t>State_Data.groupby</a:t>
                      </a:r>
                      <a:r>
                        <a:rPr lang="en-IN" sz="1200" cap="none" spc="0" dirty="0">
                          <a:solidFill>
                            <a:schemeClr val="tx1"/>
                          </a:solidFill>
                          <a:effectLst/>
                        </a:rPr>
                        <a:t>(['State </a:t>
                      </a:r>
                      <a:r>
                        <a:rPr lang="en-IN" sz="1200" cap="none" spc="0" dirty="0" err="1">
                          <a:solidFill>
                            <a:schemeClr val="tx1"/>
                          </a:solidFill>
                          <a:effectLst/>
                        </a:rPr>
                        <a:t>Name','Quality</a:t>
                      </a:r>
                      <a:r>
                        <a:rPr lang="en-IN" sz="1200" cap="none" spc="0" dirty="0">
                          <a:solidFill>
                            <a:schemeClr val="tx1"/>
                          </a:solidFill>
                          <a:effectLst/>
                        </a:rPr>
                        <a:t> </a:t>
                      </a:r>
                      <a:r>
                        <a:rPr lang="en-IN" sz="1200" cap="none" spc="0" dirty="0" err="1">
                          <a:solidFill>
                            <a:schemeClr val="tx1"/>
                          </a:solidFill>
                          <a:effectLst/>
                        </a:rPr>
                        <a:t>Parameter','Quality</a:t>
                      </a:r>
                      <a:r>
                        <a:rPr lang="en-IN" sz="1200" cap="none" spc="0" dirty="0">
                          <a:solidFill>
                            <a:schemeClr val="tx1"/>
                          </a:solidFill>
                          <a:effectLst/>
                        </a:rPr>
                        <a:t>']).count().</a:t>
                      </a:r>
                      <a:r>
                        <a:rPr lang="en-IN" sz="1200" cap="none" spc="0" dirty="0" err="1">
                          <a:solidFill>
                            <a:schemeClr val="tx1"/>
                          </a:solidFill>
                          <a:effectLst/>
                        </a:rPr>
                        <a:t>reset_index</a:t>
                      </a:r>
                      <a:r>
                        <a:rPr lang="en-IN" sz="1200" cap="none" spc="0" dirty="0">
                          <a:solidFill>
                            <a:schemeClr val="tx1"/>
                          </a:solidFill>
                          <a:effectLst/>
                        </a:rPr>
                        <a:t>()</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dirty="0">
                          <a:solidFill>
                            <a:schemeClr val="tx1"/>
                          </a:solidFill>
                          <a:effectLst/>
                        </a:rPr>
                        <a:t>This function splits the data into groups and provides count of columns and rows</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813107530"/>
                  </a:ext>
                </a:extLst>
              </a:tr>
              <a:tr h="297986">
                <a:tc>
                  <a:txBody>
                    <a:bodyPr/>
                    <a:lstStyle/>
                    <a:p>
                      <a:pPr>
                        <a:lnSpc>
                          <a:spcPct val="107000"/>
                        </a:lnSpc>
                        <a:spcAft>
                          <a:spcPts val="0"/>
                        </a:spcAft>
                      </a:pPr>
                      <a:r>
                        <a:rPr lang="en-IN" sz="1050" b="1" cap="none" spc="0" dirty="0">
                          <a:solidFill>
                            <a:schemeClr val="tx1"/>
                          </a:solidFill>
                          <a:effectLst/>
                        </a:rPr>
                        <a:t>TC 10</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dirty="0">
                          <a:solidFill>
                            <a:schemeClr val="tx1"/>
                          </a:solidFill>
                          <a:effectLst/>
                        </a:rPr>
                        <a:t>Searching for a particular state</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dirty="0">
                          <a:solidFill>
                            <a:schemeClr val="tx1"/>
                          </a:solidFill>
                          <a:effectLst/>
                        </a:rPr>
                        <a:t>Represents the states with particular attributes</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7301704"/>
                  </a:ext>
                </a:extLst>
              </a:tr>
              <a:tr h="297986">
                <a:tc>
                  <a:txBody>
                    <a:bodyPr/>
                    <a:lstStyle/>
                    <a:p>
                      <a:pPr>
                        <a:lnSpc>
                          <a:spcPct val="107000"/>
                        </a:lnSpc>
                        <a:spcAft>
                          <a:spcPts val="0"/>
                        </a:spcAft>
                      </a:pPr>
                      <a:r>
                        <a:rPr lang="en-IN" sz="1050" b="1" cap="none" spc="0" dirty="0">
                          <a:solidFill>
                            <a:schemeClr val="tx1"/>
                          </a:solidFill>
                          <a:effectLst/>
                        </a:rPr>
                        <a:t>TC 11</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dirty="0" err="1">
                          <a:solidFill>
                            <a:schemeClr val="tx1"/>
                          </a:solidFill>
                          <a:effectLst/>
                        </a:rPr>
                        <a:t>ax</a:t>
                      </a:r>
                      <a:r>
                        <a:rPr lang="en-IN" sz="1200" cap="none" spc="0" dirty="0">
                          <a:solidFill>
                            <a:schemeClr val="tx1"/>
                          </a:solidFill>
                          <a:effectLst/>
                        </a:rPr>
                        <a:t> = </a:t>
                      </a:r>
                      <a:r>
                        <a:rPr lang="en-IN" sz="1200" cap="none" spc="0" dirty="0" err="1">
                          <a:solidFill>
                            <a:schemeClr val="tx1"/>
                          </a:solidFill>
                          <a:effectLst/>
                        </a:rPr>
                        <a:t>sns.barplot</a:t>
                      </a:r>
                      <a:r>
                        <a:rPr lang="en-IN" sz="1200" cap="none" spc="0" dirty="0">
                          <a:solidFill>
                            <a:schemeClr val="tx1"/>
                          </a:solidFill>
                          <a:effectLst/>
                        </a:rPr>
                        <a:t>(x="count", y ="Quality Parameter", data = TAMIL_NADU)</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dirty="0">
                          <a:solidFill>
                            <a:schemeClr val="tx1"/>
                          </a:solidFill>
                          <a:effectLst/>
                        </a:rPr>
                        <a:t>Gives a boxplot of </a:t>
                      </a:r>
                      <a:r>
                        <a:rPr lang="en-IN" sz="1200" cap="none" spc="0" dirty="0" err="1">
                          <a:solidFill>
                            <a:schemeClr val="tx1"/>
                          </a:solidFill>
                          <a:effectLst/>
                        </a:rPr>
                        <a:t>tamil</a:t>
                      </a:r>
                      <a:r>
                        <a:rPr lang="en-IN" sz="1200" cap="none" spc="0" dirty="0">
                          <a:solidFill>
                            <a:schemeClr val="tx1"/>
                          </a:solidFill>
                          <a:effectLst/>
                        </a:rPr>
                        <a:t> </a:t>
                      </a:r>
                      <a:r>
                        <a:rPr lang="en-IN" sz="1200" cap="none" spc="0" dirty="0" err="1">
                          <a:solidFill>
                            <a:schemeClr val="tx1"/>
                          </a:solidFill>
                          <a:effectLst/>
                        </a:rPr>
                        <a:t>nadu</a:t>
                      </a:r>
                      <a:r>
                        <a:rPr lang="en-IN" sz="1200" cap="none" spc="0" dirty="0">
                          <a:solidFill>
                            <a:schemeClr val="tx1"/>
                          </a:solidFill>
                          <a:effectLst/>
                        </a:rPr>
                        <a:t> state for the given attributes</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629894394"/>
                  </a:ext>
                </a:extLst>
              </a:tr>
              <a:tr h="297986">
                <a:tc>
                  <a:txBody>
                    <a:bodyPr/>
                    <a:lstStyle/>
                    <a:p>
                      <a:pPr>
                        <a:lnSpc>
                          <a:spcPct val="107000"/>
                        </a:lnSpc>
                        <a:spcAft>
                          <a:spcPts val="0"/>
                        </a:spcAft>
                      </a:pPr>
                      <a:r>
                        <a:rPr lang="en-IN" sz="1050" b="1" cap="none" spc="0" dirty="0">
                          <a:solidFill>
                            <a:schemeClr val="tx1"/>
                          </a:solidFill>
                          <a:effectLst/>
                        </a:rPr>
                        <a:t>TC 12</a:t>
                      </a:r>
                      <a:endParaRPr lang="en-IN" sz="105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a:solidFill>
                            <a:schemeClr val="tx1"/>
                          </a:solidFill>
                          <a:effectLst/>
                        </a:rPr>
                        <a:t>ax = sns.barplot(x="count", y ="Quality Parameter", data = ANDHRA_PRADESH)</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dirty="0">
                          <a:solidFill>
                            <a:schemeClr val="tx1"/>
                          </a:solidFill>
                          <a:effectLst/>
                        </a:rPr>
                        <a:t>Gives a boxplot of </a:t>
                      </a:r>
                      <a:r>
                        <a:rPr lang="en-IN" sz="1200" cap="none" spc="0" dirty="0" err="1">
                          <a:solidFill>
                            <a:schemeClr val="tx1"/>
                          </a:solidFill>
                          <a:effectLst/>
                        </a:rPr>
                        <a:t>andhra</a:t>
                      </a:r>
                      <a:r>
                        <a:rPr lang="en-IN" sz="1200" cap="none" spc="0" dirty="0">
                          <a:solidFill>
                            <a:schemeClr val="tx1"/>
                          </a:solidFill>
                          <a:effectLst/>
                        </a:rPr>
                        <a:t> </a:t>
                      </a:r>
                      <a:r>
                        <a:rPr lang="en-IN" sz="1200" cap="none" spc="0" dirty="0" err="1">
                          <a:solidFill>
                            <a:schemeClr val="tx1"/>
                          </a:solidFill>
                          <a:effectLst/>
                        </a:rPr>
                        <a:t>pradesh</a:t>
                      </a:r>
                      <a:r>
                        <a:rPr lang="en-IN" sz="1200" cap="none" spc="0" dirty="0">
                          <a:solidFill>
                            <a:schemeClr val="tx1"/>
                          </a:solidFill>
                          <a:effectLst/>
                        </a:rPr>
                        <a:t> state for the given attributes</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IN" sz="1200" cap="none" spc="0" dirty="0">
                          <a:solidFill>
                            <a:schemeClr val="tx1"/>
                          </a:solidFill>
                          <a:effectLst/>
                        </a:rPr>
                        <a:t>  Passed</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90539326"/>
                  </a:ext>
                </a:extLst>
              </a:tr>
              <a:tr h="297986">
                <a:tc>
                  <a:txBody>
                    <a:bodyPr/>
                    <a:lstStyle/>
                    <a:p>
                      <a:pPr>
                        <a:lnSpc>
                          <a:spcPct val="107000"/>
                        </a:lnSpc>
                        <a:spcAft>
                          <a:spcPts val="0"/>
                        </a:spcAft>
                      </a:pPr>
                      <a:r>
                        <a:rPr lang="en-IN" sz="1100" b="1" cap="none" spc="0" dirty="0">
                          <a:solidFill>
                            <a:schemeClr val="tx1"/>
                          </a:solidFill>
                          <a:effectLst/>
                        </a:rPr>
                        <a:t>TC 13</a:t>
                      </a:r>
                      <a:endParaRPr lang="en-IN" sz="110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water['Quality Parameter'].unique()</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dirty="0">
                          <a:solidFill>
                            <a:schemeClr val="tx1"/>
                          </a:solidFill>
                          <a:effectLst/>
                        </a:rPr>
                        <a:t>To get unique values of Series object.</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200" cap="none" spc="0">
                          <a:solidFill>
                            <a:schemeClr val="tx1"/>
                          </a:solidFill>
                          <a:effectLst/>
                        </a:rPr>
                        <a:t>  Passed</a:t>
                      </a:r>
                      <a:endParaRPr lang="en-IN" sz="12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362055686"/>
                  </a:ext>
                </a:extLst>
              </a:tr>
              <a:tr h="297986">
                <a:tc>
                  <a:txBody>
                    <a:bodyPr/>
                    <a:lstStyle/>
                    <a:p>
                      <a:pPr>
                        <a:lnSpc>
                          <a:spcPct val="107000"/>
                        </a:lnSpc>
                        <a:spcAft>
                          <a:spcPts val="0"/>
                        </a:spcAft>
                      </a:pPr>
                      <a:r>
                        <a:rPr lang="en-IN" sz="1100" b="1" cap="none" spc="0" dirty="0">
                          <a:solidFill>
                            <a:schemeClr val="tx1"/>
                          </a:solidFill>
                          <a:effectLst/>
                        </a:rPr>
                        <a:t>TC 14</a:t>
                      </a:r>
                      <a:endParaRPr lang="en-IN" sz="1100" b="1"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200" cap="none" spc="0" dirty="0" err="1">
                          <a:solidFill>
                            <a:schemeClr val="tx1"/>
                          </a:solidFill>
                          <a:effectLst/>
                        </a:rPr>
                        <a:t>go.Pie</a:t>
                      </a:r>
                      <a:r>
                        <a:rPr lang="en-IN" sz="1200" cap="none" spc="0" dirty="0">
                          <a:solidFill>
                            <a:schemeClr val="tx1"/>
                          </a:solidFill>
                          <a:effectLst/>
                        </a:rPr>
                        <a:t>(labels=grouped[col],values=grouped['count'],pull=[0.05,0])</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200" cap="none" spc="0" dirty="0">
                          <a:solidFill>
                            <a:schemeClr val="tx1"/>
                          </a:solidFill>
                          <a:effectLst/>
                        </a:rPr>
                        <a:t>It provides the pie chart for the quality of water</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200" cap="none" spc="0" dirty="0">
                          <a:solidFill>
                            <a:schemeClr val="tx1"/>
                          </a:solidFill>
                          <a:effectLst/>
                        </a:rPr>
                        <a:t>Passed</a:t>
                      </a:r>
                      <a:endParaRPr lang="en-IN" sz="12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8341" marR="18341" marT="5051" marB="53551">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493328273"/>
                  </a:ext>
                </a:extLst>
              </a:tr>
            </a:tbl>
          </a:graphicData>
        </a:graphic>
      </p:graphicFrame>
    </p:spTree>
    <p:extLst>
      <p:ext uri="{BB962C8B-B14F-4D97-AF65-F5344CB8AC3E}">
        <p14:creationId xmlns:p14="http://schemas.microsoft.com/office/powerpoint/2010/main" val="5454228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EFB9E60-CFE9-4FBC-9986-479A3AB12902}"/>
              </a:ext>
            </a:extLst>
          </p:cNvPr>
          <p:cNvGraphicFramePr>
            <a:graphicFrameLocks noGrp="1"/>
          </p:cNvGraphicFramePr>
          <p:nvPr/>
        </p:nvGraphicFramePr>
        <p:xfrm>
          <a:off x="609600" y="762000"/>
          <a:ext cx="8229600" cy="5571072"/>
        </p:xfrm>
        <a:graphic>
          <a:graphicData uri="http://schemas.openxmlformats.org/drawingml/2006/table">
            <a:tbl>
              <a:tblPr firstRow="1" firstCol="1" bandRow="1">
                <a:noFill/>
                <a:tableStyleId>{5C22544A-7EE6-4342-B048-85BDC9FD1C3A}</a:tableStyleId>
              </a:tblPr>
              <a:tblGrid>
                <a:gridCol w="479561">
                  <a:extLst>
                    <a:ext uri="{9D8B030D-6E8A-4147-A177-3AD203B41FA5}">
                      <a16:colId xmlns:a16="http://schemas.microsoft.com/office/drawing/2014/main" val="2100349759"/>
                    </a:ext>
                  </a:extLst>
                </a:gridCol>
                <a:gridCol w="3881576">
                  <a:extLst>
                    <a:ext uri="{9D8B030D-6E8A-4147-A177-3AD203B41FA5}">
                      <a16:colId xmlns:a16="http://schemas.microsoft.com/office/drawing/2014/main" val="1231765590"/>
                    </a:ext>
                  </a:extLst>
                </a:gridCol>
                <a:gridCol w="3313518">
                  <a:extLst>
                    <a:ext uri="{9D8B030D-6E8A-4147-A177-3AD203B41FA5}">
                      <a16:colId xmlns:a16="http://schemas.microsoft.com/office/drawing/2014/main" val="3876700150"/>
                    </a:ext>
                  </a:extLst>
                </a:gridCol>
                <a:gridCol w="554945">
                  <a:extLst>
                    <a:ext uri="{9D8B030D-6E8A-4147-A177-3AD203B41FA5}">
                      <a16:colId xmlns:a16="http://schemas.microsoft.com/office/drawing/2014/main" val="3767099537"/>
                    </a:ext>
                  </a:extLst>
                </a:gridCol>
              </a:tblGrid>
              <a:tr h="386212">
                <a:tc>
                  <a:txBody>
                    <a:bodyPr/>
                    <a:lstStyle/>
                    <a:p>
                      <a:pPr>
                        <a:lnSpc>
                          <a:spcPct val="107000"/>
                        </a:lnSpc>
                        <a:spcAft>
                          <a:spcPts val="0"/>
                        </a:spcAft>
                      </a:pPr>
                      <a:r>
                        <a:rPr lang="en-IN" sz="1100" b="0" cap="none" spc="0">
                          <a:solidFill>
                            <a:schemeClr val="tx1"/>
                          </a:solidFill>
                          <a:effectLst/>
                        </a:rPr>
                        <a:t>TC 15</a:t>
                      </a:r>
                      <a:endParaRPr lang="en-IN" sz="1100" b="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lnL>
                    <a:lnR w="12700" cmpd="sng">
                      <a:noFill/>
                    </a:lnR>
                    <a:lnT w="28575" cap="flat" cmpd="sng" algn="ctr">
                      <a:solidFill>
                        <a:schemeClr val="tx1"/>
                      </a:solidFill>
                      <a:prstDash val="solid"/>
                    </a:lnT>
                    <a:lnB w="38100" cmpd="sng">
                      <a:noFill/>
                    </a:lnB>
                    <a:noFill/>
                  </a:tcPr>
                </a:tc>
                <a:tc>
                  <a:txBody>
                    <a:bodyPr/>
                    <a:lstStyle/>
                    <a:p>
                      <a:pPr>
                        <a:lnSpc>
                          <a:spcPct val="107000"/>
                        </a:lnSpc>
                        <a:spcAft>
                          <a:spcPts val="0"/>
                        </a:spcAft>
                      </a:pPr>
                      <a:r>
                        <a:rPr lang="en-IN" sz="1100" b="0" cap="none" spc="0">
                          <a:solidFill>
                            <a:schemeClr val="tx1"/>
                          </a:solidFill>
                          <a:effectLst/>
                        </a:rPr>
                        <a:t>go.Scatter(x=vc1[col],y=vc1['count'],name="Salinity")</a:t>
                      </a:r>
                      <a:endParaRPr lang="en-IN" sz="1100" b="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lnL>
                    <a:lnR w="12700" cmpd="sng">
                      <a:noFill/>
                    </a:lnR>
                    <a:lnT w="28575" cap="flat" cmpd="sng" algn="ctr">
                      <a:solidFill>
                        <a:schemeClr val="tx1"/>
                      </a:solidFill>
                      <a:prstDash val="solid"/>
                    </a:lnT>
                    <a:lnB w="38100" cmpd="sng">
                      <a:noFill/>
                    </a:lnB>
                    <a:noFill/>
                  </a:tcPr>
                </a:tc>
                <a:tc>
                  <a:txBody>
                    <a:bodyPr/>
                    <a:lstStyle/>
                    <a:p>
                      <a:pPr>
                        <a:lnSpc>
                          <a:spcPct val="107000"/>
                        </a:lnSpc>
                        <a:spcAft>
                          <a:spcPts val="0"/>
                        </a:spcAft>
                      </a:pPr>
                      <a:r>
                        <a:rPr lang="en-IN" sz="1100" b="0" cap="none" spc="0">
                          <a:solidFill>
                            <a:schemeClr val="tx1"/>
                          </a:solidFill>
                          <a:effectLst/>
                        </a:rPr>
                        <a:t>This provide the scatter plot for the parameters</a:t>
                      </a:r>
                      <a:endParaRPr lang="en-IN" sz="1100" b="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lnL>
                    <a:lnR w="12700" cmpd="sng">
                      <a:noFill/>
                    </a:lnR>
                    <a:lnT w="28575" cap="flat" cmpd="sng" algn="ctr">
                      <a:solidFill>
                        <a:schemeClr val="tx1"/>
                      </a:solidFill>
                      <a:prstDash val="solid"/>
                    </a:lnT>
                    <a:lnB w="38100" cmpd="sng">
                      <a:noFill/>
                    </a:lnB>
                    <a:noFill/>
                  </a:tcPr>
                </a:tc>
                <a:tc>
                  <a:txBody>
                    <a:bodyPr/>
                    <a:lstStyle/>
                    <a:p>
                      <a:pPr>
                        <a:lnSpc>
                          <a:spcPct val="107000"/>
                        </a:lnSpc>
                        <a:spcAft>
                          <a:spcPts val="0"/>
                        </a:spcAft>
                      </a:pPr>
                      <a:r>
                        <a:rPr lang="en-IN" sz="1100" b="0" cap="none" spc="0">
                          <a:solidFill>
                            <a:schemeClr val="tx1"/>
                          </a:solidFill>
                          <a:effectLst/>
                        </a:rPr>
                        <a:t>Passed</a:t>
                      </a:r>
                      <a:endParaRPr lang="en-IN" sz="1100" b="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843215099"/>
                  </a:ext>
                </a:extLst>
              </a:tr>
              <a:tr h="617386">
                <a:tc>
                  <a:txBody>
                    <a:bodyPr/>
                    <a:lstStyle/>
                    <a:p>
                      <a:pPr>
                        <a:lnSpc>
                          <a:spcPct val="107000"/>
                        </a:lnSpc>
                        <a:spcAft>
                          <a:spcPts val="0"/>
                        </a:spcAft>
                      </a:pPr>
                      <a:r>
                        <a:rPr lang="en-IN" sz="1100" b="1" cap="none" spc="0">
                          <a:solidFill>
                            <a:schemeClr val="tx1"/>
                          </a:solidFill>
                          <a:effectLst/>
                        </a:rPr>
                        <a:t>TC 16</a:t>
                      </a:r>
                      <a:endParaRPr lang="en-IN" sz="1100" b="1"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28575" cap="flat" cmpd="sng" algn="ctr">
                      <a:noFill/>
                      <a:prstDash val="solid"/>
                    </a:lnL>
                    <a:lnR w="12700" cmpd="sng">
                      <a:noFill/>
                      <a:prstDash val="solid"/>
                    </a:lnR>
                    <a:lnT w="38100" cmpd="sng">
                      <a:noFill/>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df.shape</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38100" cmpd="sng">
                      <a:noFill/>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It used to get a tuple representing the dimensionality of the DataFrame</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38100" cmpd="sng">
                      <a:noFill/>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Passed</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469205224"/>
                  </a:ext>
                </a:extLst>
              </a:tr>
              <a:tr h="386212">
                <a:tc>
                  <a:txBody>
                    <a:bodyPr/>
                    <a:lstStyle/>
                    <a:p>
                      <a:pPr>
                        <a:lnSpc>
                          <a:spcPct val="107000"/>
                        </a:lnSpc>
                        <a:spcAft>
                          <a:spcPts val="0"/>
                        </a:spcAft>
                      </a:pPr>
                      <a:r>
                        <a:rPr lang="en-IN" sz="1100" b="1" cap="none" spc="0">
                          <a:solidFill>
                            <a:schemeClr val="tx1"/>
                          </a:solidFill>
                          <a:effectLst/>
                        </a:rPr>
                        <a:t>TC 17</a:t>
                      </a:r>
                      <a:endParaRPr lang="en-IN" sz="1100" b="1"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df.dtypes</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It is used to get the data type of data frame</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Passed</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215417626"/>
                  </a:ext>
                </a:extLst>
              </a:tr>
              <a:tr h="386212">
                <a:tc>
                  <a:txBody>
                    <a:bodyPr/>
                    <a:lstStyle/>
                    <a:p>
                      <a:pPr>
                        <a:lnSpc>
                          <a:spcPct val="107000"/>
                        </a:lnSpc>
                        <a:spcAft>
                          <a:spcPts val="0"/>
                        </a:spcAft>
                      </a:pPr>
                      <a:r>
                        <a:rPr lang="en-IN" sz="1100" b="1" cap="none" spc="0">
                          <a:solidFill>
                            <a:schemeClr val="tx1"/>
                          </a:solidFill>
                          <a:effectLst/>
                        </a:rPr>
                        <a:t>TC 18</a:t>
                      </a:r>
                      <a:endParaRPr lang="en-IN" sz="1100" b="1"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df.isnull().sum()</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It returns number of missing values in the data set.</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Passed</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272728245"/>
                  </a:ext>
                </a:extLst>
              </a:tr>
              <a:tr h="386212">
                <a:tc>
                  <a:txBody>
                    <a:bodyPr/>
                    <a:lstStyle/>
                    <a:p>
                      <a:pPr>
                        <a:lnSpc>
                          <a:spcPct val="107000"/>
                        </a:lnSpc>
                        <a:spcAft>
                          <a:spcPts val="0"/>
                        </a:spcAft>
                      </a:pPr>
                      <a:r>
                        <a:rPr lang="en-IN" sz="1100" b="1" cap="none" spc="0">
                          <a:solidFill>
                            <a:schemeClr val="tx1"/>
                          </a:solidFill>
                          <a:effectLst/>
                        </a:rPr>
                        <a:t>TC 19</a:t>
                      </a:r>
                      <a:endParaRPr lang="en-IN" sz="1100" b="1"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df[df.duplicated(keep=False)]</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Checking for duplicates</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Passed</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68601593"/>
                  </a:ext>
                </a:extLst>
              </a:tr>
              <a:tr h="1079734">
                <a:tc>
                  <a:txBody>
                    <a:bodyPr/>
                    <a:lstStyle/>
                    <a:p>
                      <a:pPr>
                        <a:lnSpc>
                          <a:spcPct val="107000"/>
                        </a:lnSpc>
                        <a:spcAft>
                          <a:spcPts val="0"/>
                        </a:spcAft>
                      </a:pPr>
                      <a:r>
                        <a:rPr lang="en-IN" sz="1100" b="1" cap="none" spc="0">
                          <a:solidFill>
                            <a:schemeClr val="tx1"/>
                          </a:solidFill>
                          <a:effectLst/>
                        </a:rPr>
                        <a:t>TC 20</a:t>
                      </a:r>
                      <a:endParaRPr lang="en-IN" sz="1100" b="1"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df.drop_duplicates(subset=['State Name', 'District Name', 'Block Name', 'Panchayat Name',</a:t>
                      </a:r>
                    </a:p>
                    <a:p>
                      <a:pPr>
                        <a:lnSpc>
                          <a:spcPct val="107000"/>
                        </a:lnSpc>
                        <a:spcAft>
                          <a:spcPts val="0"/>
                        </a:spcAft>
                      </a:pPr>
                      <a:r>
                        <a:rPr lang="en-IN" sz="1100" cap="none" spc="0">
                          <a:solidFill>
                            <a:schemeClr val="tx1"/>
                          </a:solidFill>
                          <a:effectLst/>
                        </a:rPr>
                        <a:t>       'Village Name', 'Habitation Name', 'Quality Parameter', 'Year'], keep=False)</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Dropping the duplicates</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Passed</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015172556"/>
                  </a:ext>
                </a:extLst>
              </a:tr>
              <a:tr h="386212">
                <a:tc>
                  <a:txBody>
                    <a:bodyPr/>
                    <a:lstStyle/>
                    <a:p>
                      <a:pPr>
                        <a:lnSpc>
                          <a:spcPct val="107000"/>
                        </a:lnSpc>
                        <a:spcAft>
                          <a:spcPts val="0"/>
                        </a:spcAft>
                      </a:pPr>
                      <a:r>
                        <a:rPr lang="en-IN" sz="1100" b="1" cap="none" spc="0">
                          <a:solidFill>
                            <a:schemeClr val="tx1"/>
                          </a:solidFill>
                          <a:effectLst/>
                        </a:rPr>
                        <a:t>TC 21</a:t>
                      </a:r>
                      <a:endParaRPr lang="en-IN" sz="1100" b="1"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sns.countplot(df1['Quality Parameter'])</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It provide the count plot for the particular parameter</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Passed</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708597676"/>
                  </a:ext>
                </a:extLst>
              </a:tr>
              <a:tr h="617386">
                <a:tc>
                  <a:txBody>
                    <a:bodyPr/>
                    <a:lstStyle/>
                    <a:p>
                      <a:pPr>
                        <a:lnSpc>
                          <a:spcPct val="107000"/>
                        </a:lnSpc>
                        <a:spcAft>
                          <a:spcPts val="0"/>
                        </a:spcAft>
                      </a:pPr>
                      <a:r>
                        <a:rPr lang="en-IN" sz="1100" b="1" cap="none" spc="0">
                          <a:solidFill>
                            <a:schemeClr val="tx1"/>
                          </a:solidFill>
                          <a:effectLst/>
                        </a:rPr>
                        <a:t>TC 22</a:t>
                      </a:r>
                      <a:endParaRPr lang="en-IN" sz="1100" b="1"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dirty="0" err="1">
                          <a:solidFill>
                            <a:schemeClr val="tx1"/>
                          </a:solidFill>
                          <a:effectLst/>
                        </a:rPr>
                        <a:t>Top_count</a:t>
                      </a:r>
                      <a:r>
                        <a:rPr lang="en-IN" sz="1100" cap="none" spc="0" dirty="0">
                          <a:solidFill>
                            <a:schemeClr val="tx1"/>
                          </a:solidFill>
                          <a:effectLst/>
                        </a:rPr>
                        <a:t>['year'].</a:t>
                      </a:r>
                      <a:r>
                        <a:rPr lang="en-IN" sz="1100" cap="none" spc="0" dirty="0" err="1">
                          <a:solidFill>
                            <a:schemeClr val="tx1"/>
                          </a:solidFill>
                          <a:effectLst/>
                        </a:rPr>
                        <a:t>value_counts</a:t>
                      </a:r>
                      <a:r>
                        <a:rPr lang="en-IN" sz="1100" cap="none" spc="0" dirty="0">
                          <a:solidFill>
                            <a:schemeClr val="tx1"/>
                          </a:solidFill>
                          <a:effectLst/>
                        </a:rPr>
                        <a:t>().plot(kind='bar',</a:t>
                      </a:r>
                      <a:r>
                        <a:rPr lang="en-IN" sz="1100" cap="none" spc="0" dirty="0" err="1">
                          <a:solidFill>
                            <a:schemeClr val="tx1"/>
                          </a:solidFill>
                          <a:effectLst/>
                        </a:rPr>
                        <a:t>figsize</a:t>
                      </a:r>
                      <a:r>
                        <a:rPr lang="en-IN" sz="1100" cap="none" spc="0" dirty="0">
                          <a:solidFill>
                            <a:schemeClr val="tx1"/>
                          </a:solidFill>
                          <a:effectLst/>
                        </a:rPr>
                        <a:t>=(9,5),title="Year with highest water degradation")</a:t>
                      </a:r>
                      <a:endParaRPr lang="en-IN" sz="11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It provides the bar plot of frequency</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Passed</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99963076"/>
                  </a:ext>
                </a:extLst>
              </a:tr>
              <a:tr h="553082">
                <a:tc>
                  <a:txBody>
                    <a:bodyPr/>
                    <a:lstStyle/>
                    <a:p>
                      <a:pPr>
                        <a:lnSpc>
                          <a:spcPct val="107000"/>
                        </a:lnSpc>
                        <a:spcAft>
                          <a:spcPts val="0"/>
                        </a:spcAft>
                      </a:pPr>
                      <a:r>
                        <a:rPr lang="en-IN" sz="1100" b="1" cap="none" spc="0">
                          <a:solidFill>
                            <a:schemeClr val="tx1"/>
                          </a:solidFill>
                          <a:effectLst/>
                        </a:rPr>
                        <a:t>TC 23</a:t>
                      </a:r>
                      <a:endParaRPr lang="en-IN" sz="1100" b="1"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Quality[Quality['Quality']==0]Arsenic.plot('year','count',kind='scatter', layout=(5,5),title= "Arsenic distribution")</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It provides scatter plot for the parameters</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Passed</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15732100"/>
                  </a:ext>
                </a:extLst>
              </a:tr>
              <a:tr h="386212">
                <a:tc>
                  <a:txBody>
                    <a:bodyPr/>
                    <a:lstStyle/>
                    <a:p>
                      <a:pPr>
                        <a:lnSpc>
                          <a:spcPct val="107000"/>
                        </a:lnSpc>
                        <a:spcAft>
                          <a:spcPts val="0"/>
                        </a:spcAft>
                      </a:pPr>
                      <a:r>
                        <a:rPr lang="en-IN" sz="1100" b="1" cap="none" spc="0">
                          <a:solidFill>
                            <a:schemeClr val="tx1"/>
                          </a:solidFill>
                          <a:effectLst/>
                        </a:rPr>
                        <a:t>TC 24</a:t>
                      </a:r>
                      <a:endParaRPr lang="en-IN" sz="1100" b="1"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Unrecognised variable </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Finding a variable which python doesn’t accept.</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0"/>
                        </a:spcAft>
                      </a:pPr>
                      <a:r>
                        <a:rPr lang="en-IN" sz="1100" cap="none" spc="0">
                          <a:solidFill>
                            <a:schemeClr val="tx1"/>
                          </a:solidFill>
                          <a:effectLst/>
                        </a:rPr>
                        <a:t>Failed</a:t>
                      </a:r>
                      <a:endParaRPr lang="en-IN" sz="1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12965271"/>
                  </a:ext>
                </a:extLst>
              </a:tr>
              <a:tr h="386212">
                <a:tc>
                  <a:txBody>
                    <a:bodyPr/>
                    <a:lstStyle/>
                    <a:p>
                      <a:pPr>
                        <a:lnSpc>
                          <a:spcPct val="107000"/>
                        </a:lnSpc>
                        <a:spcAft>
                          <a:spcPts val="0"/>
                        </a:spcAft>
                      </a:pPr>
                      <a:r>
                        <a:rPr lang="en-IN" sz="1100" b="1" cap="none" spc="0">
                          <a:solidFill>
                            <a:schemeClr val="tx1"/>
                          </a:solidFill>
                          <a:effectLst/>
                        </a:rPr>
                        <a:t>TC 25</a:t>
                      </a:r>
                      <a:endParaRPr lang="en-IN" sz="1100" b="1"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Wrong dataset</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a:solidFill>
                            <a:schemeClr val="tx1"/>
                          </a:solidFill>
                          <a:effectLst/>
                        </a:rPr>
                        <a:t>Importing the wrong path of dataset</a:t>
                      </a:r>
                      <a:endParaRPr lang="en-IN" sz="105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IN" sz="1050" cap="none" spc="0" dirty="0">
                          <a:solidFill>
                            <a:schemeClr val="tx1"/>
                          </a:solidFill>
                          <a:effectLst/>
                        </a:rPr>
                        <a:t>Failed</a:t>
                      </a:r>
                      <a:endParaRPr lang="en-IN" sz="105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54151" marR="54151" marT="64819" marB="648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139137434"/>
                  </a:ext>
                </a:extLst>
              </a:tr>
            </a:tbl>
          </a:graphicData>
        </a:graphic>
      </p:graphicFrame>
    </p:spTree>
    <p:extLst>
      <p:ext uri="{BB962C8B-B14F-4D97-AF65-F5344CB8AC3E}">
        <p14:creationId xmlns:p14="http://schemas.microsoft.com/office/powerpoint/2010/main" val="32252448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BFE845-BC11-4DA0-8ADB-6C353AF414B1}"/>
              </a:ext>
            </a:extLst>
          </p:cNvPr>
          <p:cNvPicPr>
            <a:picLocks noChangeAspect="1"/>
          </p:cNvPicPr>
          <p:nvPr/>
        </p:nvPicPr>
        <p:blipFill rotWithShape="1">
          <a:blip r:embed="rId2"/>
          <a:srcRect l="6448" t="11345" r="32566" b="27954"/>
          <a:stretch/>
        </p:blipFill>
        <p:spPr>
          <a:xfrm>
            <a:off x="854241" y="1347537"/>
            <a:ext cx="7435517" cy="4162926"/>
          </a:xfrm>
          <a:prstGeom prst="rect">
            <a:avLst/>
          </a:prstGeom>
        </p:spPr>
      </p:pic>
    </p:spTree>
    <p:extLst>
      <p:ext uri="{BB962C8B-B14F-4D97-AF65-F5344CB8AC3E}">
        <p14:creationId xmlns:p14="http://schemas.microsoft.com/office/powerpoint/2010/main" val="19359003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9F77AE-E06F-4976-A206-4AD9D0259F2B}"/>
              </a:ext>
            </a:extLst>
          </p:cNvPr>
          <p:cNvPicPr>
            <a:picLocks noChangeAspect="1"/>
          </p:cNvPicPr>
          <p:nvPr/>
        </p:nvPicPr>
        <p:blipFill rotWithShape="1">
          <a:blip r:embed="rId2"/>
          <a:srcRect l="7138" t="11959" r="32238" b="26667"/>
          <a:stretch/>
        </p:blipFill>
        <p:spPr>
          <a:xfrm>
            <a:off x="914400" y="1447800"/>
            <a:ext cx="7391400" cy="4054642"/>
          </a:xfrm>
          <a:prstGeom prst="rect">
            <a:avLst/>
          </a:prstGeom>
        </p:spPr>
      </p:pic>
    </p:spTree>
    <p:extLst>
      <p:ext uri="{BB962C8B-B14F-4D97-AF65-F5344CB8AC3E}">
        <p14:creationId xmlns:p14="http://schemas.microsoft.com/office/powerpoint/2010/main" val="40772127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579BBA-AE9B-4F3E-9A46-6B5186F87BDB}"/>
              </a:ext>
            </a:extLst>
          </p:cNvPr>
          <p:cNvPicPr>
            <a:picLocks noChangeAspect="1"/>
          </p:cNvPicPr>
          <p:nvPr/>
        </p:nvPicPr>
        <p:blipFill rotWithShape="1">
          <a:blip r:embed="rId2"/>
          <a:srcRect l="1579" t="3275" r="24277" b="25848"/>
          <a:stretch/>
        </p:blipFill>
        <p:spPr>
          <a:xfrm>
            <a:off x="723900" y="998620"/>
            <a:ext cx="7696200" cy="4860759"/>
          </a:xfrm>
          <a:prstGeom prst="rect">
            <a:avLst/>
          </a:prstGeom>
        </p:spPr>
      </p:pic>
    </p:spTree>
    <p:extLst>
      <p:ext uri="{BB962C8B-B14F-4D97-AF65-F5344CB8AC3E}">
        <p14:creationId xmlns:p14="http://schemas.microsoft.com/office/powerpoint/2010/main" val="17629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3617AF-BFD2-42D4-A422-53AE296256B3}"/>
              </a:ext>
            </a:extLst>
          </p:cNvPr>
          <p:cNvPicPr>
            <a:picLocks noChangeAspect="1"/>
          </p:cNvPicPr>
          <p:nvPr/>
        </p:nvPicPr>
        <p:blipFill rotWithShape="1">
          <a:blip r:embed="rId2"/>
          <a:srcRect t="3275" r="19342" b="25146"/>
          <a:stretch/>
        </p:blipFill>
        <p:spPr>
          <a:xfrm>
            <a:off x="970547" y="974557"/>
            <a:ext cx="7202906" cy="4908886"/>
          </a:xfrm>
          <a:prstGeom prst="rect">
            <a:avLst/>
          </a:prstGeom>
        </p:spPr>
      </p:pic>
    </p:spTree>
    <p:extLst>
      <p:ext uri="{BB962C8B-B14F-4D97-AF65-F5344CB8AC3E}">
        <p14:creationId xmlns:p14="http://schemas.microsoft.com/office/powerpoint/2010/main" val="18296898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ct val="0"/>
              </a:spcBef>
            </a:pPr>
            <a:r>
              <a:rPr lang="en-US" b="1" spc="-56" dirty="0">
                <a:solidFill>
                  <a:schemeClr val="bg1"/>
                </a:solidFill>
                <a:latin typeface="Times New Roman" panose="02020603050405020304" pitchFamily="18" charset="0"/>
                <a:cs typeface="Times New Roman" panose="02020603050405020304" pitchFamily="18" charset="0"/>
              </a:rPr>
              <a:t>TEAM MANAGER</a:t>
            </a:r>
            <a:r>
              <a:rPr lang="en-US" sz="4000" b="1" spc="-56" dirty="0">
                <a:solidFill>
                  <a:schemeClr val="bg1"/>
                </a:solidFill>
                <a:latin typeface="Times New Roman" panose="02020603050405020304" pitchFamily="18" charset="0"/>
                <a:cs typeface="Times New Roman" panose="02020603050405020304" pitchFamily="18" charset="0"/>
              </a:rPr>
              <a:t>: K SARAYU</a:t>
            </a:r>
          </a:p>
        </p:txBody>
      </p:sp>
      <p:sp>
        <p:nvSpPr>
          <p:cNvPr id="4" name="Subtitle 2"/>
          <p:cNvSpPr txBox="1">
            <a:spLocks/>
          </p:cNvSpPr>
          <p:nvPr/>
        </p:nvSpPr>
        <p:spPr>
          <a:xfrm>
            <a:off x="457200" y="4551970"/>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Supervisor</a:t>
            </a:r>
          </a:p>
          <a:p>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Nancy Victor</a:t>
            </a:r>
          </a:p>
          <a:p>
            <a:r>
              <a:rPr lang="en-IN" sz="2400" dirty="0">
                <a:latin typeface="Times New Roman" pitchFamily="18" charset="0"/>
                <a:cs typeface="Times New Roman" pitchFamily="18" charset="0"/>
              </a:rPr>
              <a:t>Assistant Professor, SITE</a:t>
            </a:r>
          </a:p>
        </p:txBody>
      </p:sp>
      <p:sp>
        <p:nvSpPr>
          <p:cNvPr id="5" name="Subtitle 2">
            <a:extLst>
              <a:ext uri="{FF2B5EF4-FFF2-40B4-BE49-F238E27FC236}">
                <a16:creationId xmlns:a16="http://schemas.microsoft.com/office/drawing/2014/main" id="{14B3E06B-85D1-494B-BE0E-C5C8ACE4961E}"/>
              </a:ext>
            </a:extLst>
          </p:cNvPr>
          <p:cNvSpPr txBox="1">
            <a:spLocks/>
          </p:cNvSpPr>
          <p:nvPr/>
        </p:nvSpPr>
        <p:spPr>
          <a:xfrm>
            <a:off x="4949687" y="4558596"/>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K </a:t>
            </a:r>
            <a:r>
              <a:rPr lang="en-IN" sz="2400" dirty="0" err="1">
                <a:latin typeface="Times New Roman" pitchFamily="18" charset="0"/>
                <a:cs typeface="Times New Roman" pitchFamily="18" charset="0"/>
              </a:rPr>
              <a:t>Sarayu</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18MIS0069</a:t>
            </a:r>
          </a:p>
        </p:txBody>
      </p:sp>
    </p:spTree>
    <p:extLst>
      <p:ext uri="{BB962C8B-B14F-4D97-AF65-F5344CB8AC3E}">
        <p14:creationId xmlns:p14="http://schemas.microsoft.com/office/powerpoint/2010/main" val="37133172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810516" y="781750"/>
            <a:ext cx="3034130" cy="1623030"/>
            <a:chOff x="0" y="0"/>
            <a:chExt cx="1923367" cy="1244915"/>
          </a:xfrm>
        </p:grpSpPr>
        <p:sp>
          <p:nvSpPr>
            <p:cNvPr id="3" name="Freeform 3"/>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1B1A1A"/>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50061" y="331853"/>
            <a:ext cx="884995" cy="8230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23765" y="903092"/>
            <a:ext cx="3420235" cy="295850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17932" y="2114744"/>
            <a:ext cx="1070843" cy="995884"/>
          </a:xfrm>
          <a:prstGeom prst="rect">
            <a:avLst/>
          </a:prstGeom>
        </p:spPr>
      </p:pic>
      <p:sp>
        <p:nvSpPr>
          <p:cNvPr id="12" name="TextBox 11">
            <a:extLst>
              <a:ext uri="{FF2B5EF4-FFF2-40B4-BE49-F238E27FC236}">
                <a16:creationId xmlns:a16="http://schemas.microsoft.com/office/drawing/2014/main" id="{347F875D-50F5-410C-B2EF-8E5D5DF3DE51}"/>
              </a:ext>
            </a:extLst>
          </p:cNvPr>
          <p:cNvSpPr txBox="1"/>
          <p:nvPr/>
        </p:nvSpPr>
        <p:spPr>
          <a:xfrm>
            <a:off x="457200" y="1079806"/>
            <a:ext cx="6063456" cy="646331"/>
          </a:xfrm>
          <a:prstGeom prst="rect">
            <a:avLst/>
          </a:prstGeom>
          <a:noFill/>
        </p:spPr>
        <p:txBody>
          <a:bodyPr wrap="square" rtlCol="0">
            <a:spAutoFit/>
          </a:bodyPr>
          <a:lstStyle/>
          <a:p>
            <a:pPr>
              <a:spcBef>
                <a:spcPct val="0"/>
              </a:spcBef>
            </a:pPr>
            <a:r>
              <a:rPr lang="en-US" sz="3600" spc="-56" dirty="0">
                <a:solidFill>
                  <a:schemeClr val="accent1"/>
                </a:solidFill>
                <a:latin typeface="Muli Bold"/>
                <a:ea typeface="+mj-ea"/>
                <a:cs typeface="+mj-cs"/>
              </a:rPr>
              <a:t>Team 2 Manager: Work</a:t>
            </a:r>
          </a:p>
        </p:txBody>
      </p:sp>
      <p:sp>
        <p:nvSpPr>
          <p:cNvPr id="7" name="TextBox 6">
            <a:extLst>
              <a:ext uri="{FF2B5EF4-FFF2-40B4-BE49-F238E27FC236}">
                <a16:creationId xmlns:a16="http://schemas.microsoft.com/office/drawing/2014/main" id="{E65BAEF4-C3B0-4D03-BF55-E362508D8FCC}"/>
              </a:ext>
            </a:extLst>
          </p:cNvPr>
          <p:cNvSpPr txBox="1"/>
          <p:nvPr/>
        </p:nvSpPr>
        <p:spPr>
          <a:xfrm>
            <a:off x="457200" y="1992944"/>
            <a:ext cx="53340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Prepared a Gantt chart with the schedule dates and made sure that the works are done.</a:t>
            </a:r>
          </a:p>
          <a:p>
            <a:pPr marL="285750" indent="-285750">
              <a:buFont typeface="Arial" panose="020B0604020202020204" pitchFamily="34" charset="0"/>
              <a:buChar char="•"/>
            </a:pPr>
            <a:r>
              <a:rPr lang="en-US" dirty="0"/>
              <a:t>Had a brain storming section to get idea on creating a web portal.</a:t>
            </a:r>
          </a:p>
          <a:p>
            <a:pPr marL="285750" indent="-285750">
              <a:buFont typeface="Arial" panose="020B0604020202020204" pitchFamily="34" charset="0"/>
              <a:buChar char="•"/>
            </a:pPr>
            <a:r>
              <a:rPr lang="en-US" dirty="0"/>
              <a:t>I have created use case to give an idea on web portal and mase it simpler to understand by having a    use case done for modules.</a:t>
            </a:r>
          </a:p>
          <a:p>
            <a:endParaRPr lang="en-US" dirty="0"/>
          </a:p>
        </p:txBody>
      </p:sp>
      <p:sp>
        <p:nvSpPr>
          <p:cNvPr id="8" name="TextBox 7">
            <a:extLst>
              <a:ext uri="{FF2B5EF4-FFF2-40B4-BE49-F238E27FC236}">
                <a16:creationId xmlns:a16="http://schemas.microsoft.com/office/drawing/2014/main" id="{6AF43DFA-1BB0-4E5B-8A47-06E7C28358E1}"/>
              </a:ext>
            </a:extLst>
          </p:cNvPr>
          <p:cNvSpPr txBox="1"/>
          <p:nvPr/>
        </p:nvSpPr>
        <p:spPr>
          <a:xfrm>
            <a:off x="439101" y="3987603"/>
            <a:ext cx="8536422"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Gathered the requirements and required data for creating a web portal  with the help of  team.</a:t>
            </a:r>
          </a:p>
          <a:p>
            <a:pPr marL="285750" indent="-285750" algn="just">
              <a:buFont typeface="Arial" panose="020B0604020202020204" pitchFamily="34" charset="0"/>
              <a:buChar char="•"/>
            </a:pPr>
            <a:r>
              <a:rPr lang="en-US" dirty="0"/>
              <a:t>Working in code and implementation part, constant monitoring on the works and getting updates when the work is done from the team members and giving update to project manager.</a:t>
            </a:r>
          </a:p>
          <a:p>
            <a:pPr marL="285750" indent="-285750" algn="just">
              <a:buFont typeface="Arial" panose="020B0604020202020204" pitchFamily="34" charset="0"/>
              <a:buChar char="•"/>
            </a:pPr>
            <a:r>
              <a:rPr lang="en-US" dirty="0"/>
              <a:t>Calculated the metrics like use case point and object point that express functionality of the system.</a:t>
            </a:r>
          </a:p>
          <a:p>
            <a:pPr marL="285750" indent="-285750" algn="just">
              <a:buFont typeface="Arial" panose="020B0604020202020204" pitchFamily="34" charset="0"/>
              <a:buChar char="•"/>
            </a:pPr>
            <a:r>
              <a:rPr lang="en-US" dirty="0"/>
              <a:t>Calculated plan to done ratio, programmer productivity and illustrated few metrics to developers and tester.</a:t>
            </a:r>
          </a:p>
          <a:p>
            <a:pPr marL="285750" indent="-285750" algn="just">
              <a:buFont typeface="Arial" panose="020B0604020202020204" pitchFamily="34" charset="0"/>
              <a:buChar char="•"/>
            </a:pPr>
            <a:r>
              <a:rPr lang="en-US" altLang="en-US" dirty="0"/>
              <a:t>We have the work load and progress chart. Created using a tool describes the task done by person </a:t>
            </a:r>
            <a:endParaRPr lang="zh-CN" altLang="en-US" dirty="0"/>
          </a:p>
          <a:p>
            <a:pPr marL="285750" indent="-285750" algn="just">
              <a:buFont typeface="Arial" panose="020B0604020202020204" pitchFamily="34" charset="0"/>
              <a:buChar char="•"/>
            </a:pPr>
            <a:r>
              <a:rPr lang="en-US" dirty="0"/>
              <a:t>Contributed in documenting the report of the project.</a:t>
            </a:r>
          </a:p>
          <a:p>
            <a:pPr algn="just"/>
            <a:endParaRPr lang="en-US" dirty="0"/>
          </a:p>
        </p:txBody>
      </p:sp>
    </p:spTree>
    <p:extLst>
      <p:ext uri="{BB962C8B-B14F-4D97-AF65-F5344CB8AC3E}">
        <p14:creationId xmlns:p14="http://schemas.microsoft.com/office/powerpoint/2010/main" val="68034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C572E73-BA6C-4AC9-980E-399C09FFE4F0}"/>
              </a:ext>
            </a:extLst>
          </p:cNvPr>
          <p:cNvSpPr>
            <a:spLocks noGrp="1"/>
          </p:cNvSpPr>
          <p:nvPr>
            <p:ph sz="quarter" idx="1"/>
          </p:nvPr>
        </p:nvSpPr>
        <p:spPr>
          <a:xfrm>
            <a:off x="685800" y="1066800"/>
            <a:ext cx="7772400" cy="5867400"/>
          </a:xfrm>
        </p:spPr>
        <p:txBody>
          <a:bodyPr>
            <a:normAutofit/>
          </a:bodyPr>
          <a:lstStyle/>
          <a:p>
            <a:pPr marL="571500" indent="-571500" algn="just">
              <a:buClr>
                <a:schemeClr val="tx1"/>
              </a:buClr>
              <a:buFont typeface="+mj-lt"/>
              <a:buAutoNum type="romanLcPeriod" startAt="2"/>
            </a:pPr>
            <a:r>
              <a:rPr lang="en-US" sz="2000" b="1" dirty="0"/>
              <a:t>Data Preprocessing</a:t>
            </a:r>
            <a:endParaRPr lang="en-US" sz="2000" dirty="0"/>
          </a:p>
          <a:p>
            <a:pPr marL="0" indent="0" algn="just">
              <a:buNone/>
            </a:pPr>
            <a:r>
              <a:rPr lang="en-US" sz="2000" dirty="0"/>
              <a:t>Steps involved in data preprocessing are:</a:t>
            </a:r>
          </a:p>
          <a:p>
            <a:pPr marL="0" indent="0" algn="just">
              <a:buClr>
                <a:schemeClr val="tx1"/>
              </a:buClr>
              <a:buNone/>
            </a:pPr>
            <a:r>
              <a:rPr lang="en-US" sz="2000" b="1" dirty="0"/>
              <a:t>	Data Cleaning: </a:t>
            </a:r>
            <a:r>
              <a:rPr lang="en-US" sz="2000" dirty="0"/>
              <a:t>The data can have many irrelevant and missing 	parts. To handle this data cleaning is done. It involves handling 	missing data and noisy data. </a:t>
            </a:r>
          </a:p>
          <a:p>
            <a:pPr marL="0" indent="0" algn="just">
              <a:buClr>
                <a:schemeClr val="tx1"/>
              </a:buClr>
              <a:buNone/>
            </a:pPr>
            <a:r>
              <a:rPr lang="en-US" sz="2000" dirty="0"/>
              <a:t>	</a:t>
            </a:r>
            <a:r>
              <a:rPr lang="en-US" sz="2000" b="1" dirty="0"/>
              <a:t>Data Transformation: </a:t>
            </a:r>
            <a:r>
              <a:rPr lang="en-US" sz="2000" dirty="0"/>
              <a:t>This step is done in order to transform the data 	in appropriate forms suitable for this project</a:t>
            </a:r>
          </a:p>
          <a:p>
            <a:pPr marL="0" indent="0" algn="just">
              <a:buClr>
                <a:schemeClr val="tx1"/>
              </a:buClr>
              <a:buNone/>
            </a:pPr>
            <a:r>
              <a:rPr lang="en-US" sz="2000" b="1" dirty="0"/>
              <a:t>	Data Reduction: </a:t>
            </a:r>
            <a:r>
              <a:rPr lang="en-US" sz="2000" dirty="0"/>
              <a:t>It increases the storage efficiency and reduces data 	storage and analysis costs. </a:t>
            </a:r>
          </a:p>
          <a:p>
            <a:pPr marL="0" indent="0" algn="just">
              <a:buClr>
                <a:schemeClr val="tx1"/>
              </a:buClr>
              <a:buNone/>
            </a:pPr>
            <a:endParaRPr lang="en-US" sz="2000" dirty="0"/>
          </a:p>
          <a:p>
            <a:pPr marL="514350" indent="-514350" algn="just">
              <a:buClr>
                <a:schemeClr val="tx1"/>
              </a:buClr>
              <a:buFont typeface="+mj-lt"/>
              <a:buAutoNum type="romanLcPeriod" startAt="3"/>
            </a:pPr>
            <a:r>
              <a:rPr lang="en-US" sz="2000" b="1" dirty="0"/>
              <a:t>Data Parameters: </a:t>
            </a:r>
          </a:p>
          <a:p>
            <a:pPr marL="0" indent="0" algn="just">
              <a:buClr>
                <a:schemeClr val="tx1"/>
              </a:buClr>
              <a:buNone/>
            </a:pPr>
            <a:r>
              <a:rPr lang="en-US" sz="2000" dirty="0"/>
              <a:t>Data has many parameters to consider, some data 	have to be filtered based on parameters such as Locality, State name, District name, Panchayat name, Village name, Quality parameters such as minerals and years. This data is processed based on the parameters </a:t>
            </a:r>
            <a:endParaRPr lang="en-US" sz="2000" b="1" dirty="0"/>
          </a:p>
        </p:txBody>
      </p:sp>
    </p:spTree>
    <p:extLst>
      <p:ext uri="{BB962C8B-B14F-4D97-AF65-F5344CB8AC3E}">
        <p14:creationId xmlns:p14="http://schemas.microsoft.com/office/powerpoint/2010/main" val="17797451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9A5565-F19E-4F17-9A9E-723E491F0CE5}"/>
              </a:ext>
            </a:extLst>
          </p:cNvPr>
          <p:cNvSpPr txBox="1">
            <a:spLocks/>
          </p:cNvSpPr>
          <p:nvPr/>
        </p:nvSpPr>
        <p:spPr>
          <a:xfrm>
            <a:off x="914400" y="1676400"/>
            <a:ext cx="6629400" cy="26670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Font typeface="Wingdings 2"/>
              <a:buNone/>
            </a:pPr>
            <a:r>
              <a:rPr lang="en-US" sz="3600" b="1" dirty="0"/>
              <a:t>Metrics Used:</a:t>
            </a:r>
            <a:endParaRPr lang="en-US" dirty="0"/>
          </a:p>
          <a:p>
            <a:pPr>
              <a:buFont typeface="Wingdings" pitchFamily="2" charset="2"/>
              <a:buChar char="ü"/>
            </a:pPr>
            <a:r>
              <a:rPr lang="en-US" dirty="0"/>
              <a:t>Use Case Point</a:t>
            </a:r>
          </a:p>
          <a:p>
            <a:pPr>
              <a:buFont typeface="Wingdings" pitchFamily="2" charset="2"/>
              <a:buChar char="ü"/>
            </a:pPr>
            <a:r>
              <a:rPr lang="en-US" dirty="0"/>
              <a:t>Object Point</a:t>
            </a:r>
          </a:p>
          <a:p>
            <a:pPr>
              <a:buFont typeface="Wingdings" pitchFamily="2" charset="2"/>
              <a:buChar char="ü"/>
            </a:pPr>
            <a:r>
              <a:rPr lang="en-US" dirty="0"/>
              <a:t>Plan to Done ratio</a:t>
            </a:r>
          </a:p>
          <a:p>
            <a:pPr>
              <a:buFont typeface="Wingdings" pitchFamily="2" charset="2"/>
              <a:buChar char="ü"/>
            </a:pPr>
            <a:r>
              <a:rPr lang="en-US" dirty="0"/>
              <a:t>Programmer productivity according to module</a:t>
            </a:r>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Ø"/>
            </a:pPr>
            <a:endParaRPr lang="en-US" dirty="0"/>
          </a:p>
          <a:p>
            <a:pPr>
              <a:buFont typeface="Wingdings" pitchFamily="2" charset="2"/>
              <a:buChar char="Ø"/>
            </a:pPr>
            <a:endParaRPr lang="en-US" dirty="0"/>
          </a:p>
          <a:p>
            <a:pPr>
              <a:buFont typeface="Wingdings 2"/>
              <a:buNone/>
            </a:pPr>
            <a:endParaRPr lang="en-US" dirty="0"/>
          </a:p>
        </p:txBody>
      </p:sp>
    </p:spTree>
    <p:extLst>
      <p:ext uri="{BB962C8B-B14F-4D97-AF65-F5344CB8AC3E}">
        <p14:creationId xmlns:p14="http://schemas.microsoft.com/office/powerpoint/2010/main" val="23231580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839-3C1B-433E-9C4F-30AFFA52F0C1}"/>
              </a:ext>
            </a:extLst>
          </p:cNvPr>
          <p:cNvSpPr>
            <a:spLocks noGrp="1"/>
          </p:cNvSpPr>
          <p:nvPr>
            <p:ph type="title"/>
          </p:nvPr>
        </p:nvSpPr>
        <p:spPr/>
        <p:txBody>
          <a:bodyPr>
            <a:normAutofit/>
          </a:bodyPr>
          <a:lstStyle/>
          <a:p>
            <a:pPr marL="285750" indent="-285750"/>
            <a:r>
              <a:rPr lang="en-US" sz="3200" b="1" dirty="0">
                <a:solidFill>
                  <a:schemeClr val="tx1"/>
                </a:solidFill>
                <a:latin typeface="+mn-lt"/>
                <a:ea typeface="+mn-ea"/>
                <a:cs typeface="+mn-cs"/>
              </a:rPr>
              <a:t>Gantt chart</a:t>
            </a:r>
            <a:r>
              <a:rPr lang="en-US" sz="3200" dirty="0"/>
              <a:t>:</a:t>
            </a:r>
          </a:p>
        </p:txBody>
      </p:sp>
      <p:pic>
        <p:nvPicPr>
          <p:cNvPr id="4" name="Picture 5">
            <a:extLst>
              <a:ext uri="{FF2B5EF4-FFF2-40B4-BE49-F238E27FC236}">
                <a16:creationId xmlns:a16="http://schemas.microsoft.com/office/drawing/2014/main" id="{E9286948-0D0E-4FE3-B3A3-11ADA0C606EB}"/>
              </a:ext>
            </a:extLst>
          </p:cNvPr>
          <p:cNvPicPr>
            <a:picLocks noChangeAspect="1"/>
          </p:cNvPicPr>
          <p:nvPr/>
        </p:nvPicPr>
        <p:blipFill>
          <a:blip r:embed="rId2" cstate="print"/>
          <a:stretch>
            <a:fillRect/>
          </a:stretch>
        </p:blipFill>
        <p:spPr>
          <a:xfrm>
            <a:off x="76200" y="1424264"/>
            <a:ext cx="8991600" cy="4062136"/>
          </a:xfrm>
          <a:prstGeom prst="rect">
            <a:avLst/>
          </a:prstGeom>
        </p:spPr>
      </p:pic>
    </p:spTree>
    <p:extLst>
      <p:ext uri="{BB962C8B-B14F-4D97-AF65-F5344CB8AC3E}">
        <p14:creationId xmlns:p14="http://schemas.microsoft.com/office/powerpoint/2010/main" val="38269833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3A05-73CF-470C-8396-3CFE07DD0B69}"/>
              </a:ext>
            </a:extLst>
          </p:cNvPr>
          <p:cNvSpPr>
            <a:spLocks noGrp="1"/>
          </p:cNvSpPr>
          <p:nvPr>
            <p:ph type="title"/>
          </p:nvPr>
        </p:nvSpPr>
        <p:spPr>
          <a:xfrm>
            <a:off x="914400" y="838200"/>
            <a:ext cx="7772400" cy="1143000"/>
          </a:xfrm>
        </p:spPr>
        <p:txBody>
          <a:bodyPr>
            <a:normAutofit/>
          </a:bodyPr>
          <a:lstStyle/>
          <a:p>
            <a:r>
              <a:rPr lang="en-US" sz="3200" b="1" dirty="0">
                <a:solidFill>
                  <a:schemeClr val="tx1"/>
                </a:solidFill>
                <a:latin typeface="+mn-lt"/>
                <a:ea typeface="+mn-ea"/>
                <a:cs typeface="+mn-cs"/>
              </a:rPr>
              <a:t>Timeline</a:t>
            </a:r>
            <a:r>
              <a:rPr lang="en-US" sz="3200" dirty="0"/>
              <a:t>:</a:t>
            </a:r>
          </a:p>
        </p:txBody>
      </p:sp>
      <p:pic>
        <p:nvPicPr>
          <p:cNvPr id="4" name="Picture 5">
            <a:extLst>
              <a:ext uri="{FF2B5EF4-FFF2-40B4-BE49-F238E27FC236}">
                <a16:creationId xmlns:a16="http://schemas.microsoft.com/office/drawing/2014/main" id="{C269EFE2-1A95-4951-900C-90DE27A08E95}"/>
              </a:ext>
            </a:extLst>
          </p:cNvPr>
          <p:cNvPicPr>
            <a:picLocks noChangeAspect="1"/>
          </p:cNvPicPr>
          <p:nvPr/>
        </p:nvPicPr>
        <p:blipFill>
          <a:blip r:embed="rId2"/>
          <a:stretch>
            <a:fillRect/>
          </a:stretch>
        </p:blipFill>
        <p:spPr>
          <a:xfrm>
            <a:off x="76200" y="2057400"/>
            <a:ext cx="8991600" cy="3505200"/>
          </a:xfrm>
          <a:prstGeom prst="rect">
            <a:avLst/>
          </a:prstGeom>
        </p:spPr>
      </p:pic>
    </p:spTree>
    <p:extLst>
      <p:ext uri="{BB962C8B-B14F-4D97-AF65-F5344CB8AC3E}">
        <p14:creationId xmlns:p14="http://schemas.microsoft.com/office/powerpoint/2010/main" val="10277367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D8AE875-CF37-4738-844C-4342B3C59463}"/>
              </a:ext>
            </a:extLst>
          </p:cNvPr>
          <p:cNvPicPr>
            <a:picLocks noChangeAspect="1"/>
          </p:cNvPicPr>
          <p:nvPr/>
        </p:nvPicPr>
        <p:blipFill>
          <a:blip r:embed="rId2"/>
          <a:stretch>
            <a:fillRect/>
          </a:stretch>
        </p:blipFill>
        <p:spPr>
          <a:xfrm>
            <a:off x="152400" y="1828800"/>
            <a:ext cx="8915400" cy="4297362"/>
          </a:xfrm>
          <a:prstGeom prst="rect">
            <a:avLst/>
          </a:prstGeom>
        </p:spPr>
      </p:pic>
      <p:sp>
        <p:nvSpPr>
          <p:cNvPr id="5" name="Title 1">
            <a:extLst>
              <a:ext uri="{FF2B5EF4-FFF2-40B4-BE49-F238E27FC236}">
                <a16:creationId xmlns:a16="http://schemas.microsoft.com/office/drawing/2014/main" id="{69C30C84-9E6C-48D1-A40A-98DB36A7680B}"/>
              </a:ext>
            </a:extLst>
          </p:cNvPr>
          <p:cNvSpPr>
            <a:spLocks noGrp="1"/>
          </p:cNvSpPr>
          <p:nvPr>
            <p:ph type="title"/>
          </p:nvPr>
        </p:nvSpPr>
        <p:spPr>
          <a:xfrm>
            <a:off x="914400" y="274638"/>
            <a:ext cx="7772400" cy="1143000"/>
          </a:xfrm>
        </p:spPr>
        <p:txBody>
          <a:bodyPr>
            <a:normAutofit/>
          </a:bodyPr>
          <a:lstStyle/>
          <a:p>
            <a:r>
              <a:rPr lang="en-US" sz="3200" b="1" dirty="0">
                <a:solidFill>
                  <a:schemeClr val="tx1"/>
                </a:solidFill>
                <a:latin typeface="+mn-lt"/>
                <a:ea typeface="+mn-ea"/>
                <a:cs typeface="+mn-cs"/>
              </a:rPr>
              <a:t>Progress</a:t>
            </a:r>
            <a:r>
              <a:rPr lang="en-US" sz="3200" dirty="0"/>
              <a:t>:</a:t>
            </a:r>
          </a:p>
        </p:txBody>
      </p:sp>
    </p:spTree>
    <p:extLst>
      <p:ext uri="{BB962C8B-B14F-4D97-AF65-F5344CB8AC3E}">
        <p14:creationId xmlns:p14="http://schemas.microsoft.com/office/powerpoint/2010/main" val="41839869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E568D-215F-4E86-B6CB-A70C717B073E}"/>
              </a:ext>
            </a:extLst>
          </p:cNvPr>
          <p:cNvSpPr>
            <a:spLocks noGrp="1"/>
          </p:cNvSpPr>
          <p:nvPr>
            <p:ph sz="quarter" idx="1"/>
          </p:nvPr>
        </p:nvSpPr>
        <p:spPr>
          <a:xfrm>
            <a:off x="304800" y="762000"/>
            <a:ext cx="8534400" cy="5943600"/>
          </a:xfrm>
        </p:spPr>
        <p:txBody>
          <a:bodyPr>
            <a:normAutofit fontScale="85000" lnSpcReduction="20000"/>
          </a:bodyPr>
          <a:lstStyle/>
          <a:p>
            <a:pPr marL="0" indent="0">
              <a:buNone/>
            </a:pPr>
            <a:r>
              <a:rPr lang="en-US" sz="3100" b="1" dirty="0"/>
              <a:t>Project Resource Requirements:</a:t>
            </a:r>
          </a:p>
          <a:p>
            <a:pPr marL="285750" indent="-285750">
              <a:buFont typeface="Arial" panose="020B0604020202020204" pitchFamily="34" charset="0"/>
              <a:buChar char="•"/>
            </a:pPr>
            <a:endParaRPr lang="en-US" dirty="0"/>
          </a:p>
          <a:p>
            <a:pPr>
              <a:buClr>
                <a:schemeClr val="tx1"/>
              </a:buClr>
              <a:buFont typeface="Wingdings" panose="05000000000000000000" pitchFamily="2" charset="2"/>
              <a:buChar char="ü"/>
            </a:pPr>
            <a:r>
              <a:rPr lang="en-US" dirty="0"/>
              <a:t>Deployment:</a:t>
            </a:r>
          </a:p>
          <a:p>
            <a:pPr lvl="1">
              <a:buClr>
                <a:schemeClr val="tx1"/>
              </a:buClr>
              <a:buFont typeface="Arial" panose="020B0604020202020204" pitchFamily="34" charset="0"/>
              <a:buChar char="•"/>
            </a:pPr>
            <a:r>
              <a:rPr lang="en-US" dirty="0"/>
              <a:t>Operating system server: windows, Linux, Unix</a:t>
            </a:r>
          </a:p>
          <a:p>
            <a:pPr marL="0" indent="0">
              <a:buNone/>
            </a:pPr>
            <a:r>
              <a:rPr lang="en-US" dirty="0"/>
              <a:t> </a:t>
            </a:r>
          </a:p>
          <a:p>
            <a:pPr>
              <a:buClr>
                <a:schemeClr val="tx1"/>
              </a:buClr>
              <a:buFont typeface="Wingdings" panose="05000000000000000000" pitchFamily="2" charset="2"/>
              <a:buChar char="ü"/>
            </a:pPr>
            <a:r>
              <a:rPr lang="en-US" dirty="0"/>
              <a:t>Hardware requirements:</a:t>
            </a:r>
          </a:p>
          <a:p>
            <a:pPr lvl="1">
              <a:buClr>
                <a:schemeClr val="tx1"/>
              </a:buClr>
              <a:buFont typeface="Arial" panose="020B0604020202020204" pitchFamily="34" charset="0"/>
              <a:buChar char="•"/>
            </a:pPr>
            <a:r>
              <a:rPr lang="en-US" dirty="0"/>
              <a:t>Laptop consisting of any OS like Windows, IOS and Linux can be helpful with internet connectivity.</a:t>
            </a:r>
          </a:p>
          <a:p>
            <a:endParaRPr lang="en-US" dirty="0"/>
          </a:p>
          <a:p>
            <a:pPr>
              <a:buClr>
                <a:schemeClr val="tx1"/>
              </a:buClr>
              <a:buFont typeface="Wingdings" panose="05000000000000000000" pitchFamily="2" charset="2"/>
              <a:buChar char="ü"/>
            </a:pPr>
            <a:r>
              <a:rPr lang="en-US" dirty="0"/>
              <a:t>Software requirements:</a:t>
            </a:r>
          </a:p>
          <a:p>
            <a:pPr lvl="1">
              <a:buClr>
                <a:schemeClr val="tx1"/>
              </a:buClr>
              <a:buFont typeface="Arial" panose="020B0604020202020204" pitchFamily="34" charset="0"/>
              <a:buChar char="•"/>
            </a:pPr>
            <a:r>
              <a:rPr lang="en-US" dirty="0"/>
              <a:t>We can use any browser (Chrome, Mozilla Firefox, Microsoft Edge)</a:t>
            </a:r>
          </a:p>
          <a:p>
            <a:pPr lvl="1">
              <a:buClr>
                <a:schemeClr val="tx1"/>
              </a:buClr>
              <a:buFont typeface="Arial" panose="020B0604020202020204" pitchFamily="34" charset="0"/>
              <a:buChar char="•"/>
            </a:pPr>
            <a:r>
              <a:rPr lang="en-US" dirty="0" err="1"/>
              <a:t>Xampp</a:t>
            </a:r>
            <a:r>
              <a:rPr lang="en-US" dirty="0"/>
              <a:t> should be installed</a:t>
            </a:r>
          </a:p>
          <a:p>
            <a:endParaRPr lang="en-US" dirty="0"/>
          </a:p>
          <a:p>
            <a:pPr marL="285750" indent="-285750">
              <a:buClr>
                <a:schemeClr val="tx1"/>
              </a:buClr>
              <a:buFont typeface="Wingdings" panose="05000000000000000000" pitchFamily="2" charset="2"/>
              <a:buChar char="q"/>
            </a:pPr>
            <a:r>
              <a:rPr lang="en-US" dirty="0"/>
              <a:t>Tools used are:</a:t>
            </a:r>
          </a:p>
          <a:p>
            <a:pPr marL="617220" lvl="1" indent="-342900">
              <a:buClr>
                <a:schemeClr val="tx1"/>
              </a:buClr>
              <a:buFont typeface="Wingdings" panose="05000000000000000000" pitchFamily="2" charset="2"/>
              <a:buChar char="Ø"/>
            </a:pPr>
            <a:r>
              <a:rPr lang="en-US" dirty="0" err="1"/>
              <a:t>Phploc</a:t>
            </a:r>
            <a:endParaRPr lang="en-US" dirty="0"/>
          </a:p>
          <a:p>
            <a:pPr marL="617220" lvl="1" indent="-342900">
              <a:buClr>
                <a:schemeClr val="tx1"/>
              </a:buClr>
              <a:buFont typeface="Wingdings" panose="05000000000000000000" pitchFamily="2" charset="2"/>
              <a:buChar char="Ø"/>
            </a:pPr>
            <a:r>
              <a:rPr lang="en-US" dirty="0" err="1"/>
              <a:t>Instagantt</a:t>
            </a:r>
            <a:r>
              <a:rPr lang="en-US" dirty="0"/>
              <a:t> (for Gantt and other charts)</a:t>
            </a:r>
          </a:p>
          <a:p>
            <a:pPr marL="617220" lvl="1" indent="-342900">
              <a:buClr>
                <a:schemeClr val="tx1"/>
              </a:buClr>
              <a:buFont typeface="Wingdings" panose="05000000000000000000" pitchFamily="2" charset="2"/>
              <a:buChar char="Ø"/>
            </a:pPr>
            <a:r>
              <a:rPr lang="en-US" dirty="0"/>
              <a:t>Selenium tool for  testing</a:t>
            </a:r>
          </a:p>
          <a:p>
            <a:endParaRPr lang="en-US" dirty="0"/>
          </a:p>
        </p:txBody>
      </p:sp>
    </p:spTree>
    <p:extLst>
      <p:ext uri="{BB962C8B-B14F-4D97-AF65-F5344CB8AC3E}">
        <p14:creationId xmlns:p14="http://schemas.microsoft.com/office/powerpoint/2010/main" val="11961913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3DD0FA-65EF-4AC6-80E6-721B19B344D1}"/>
              </a:ext>
            </a:extLst>
          </p:cNvPr>
          <p:cNvSpPr txBox="1"/>
          <p:nvPr/>
        </p:nvSpPr>
        <p:spPr>
          <a:xfrm>
            <a:off x="381000" y="762000"/>
            <a:ext cx="8382000" cy="6863417"/>
          </a:xfrm>
          <a:prstGeom prst="rect">
            <a:avLst/>
          </a:prstGeom>
          <a:noFill/>
        </p:spPr>
        <p:txBody>
          <a:bodyPr wrap="square" rtlCol="0">
            <a:spAutoFit/>
          </a:bodyPr>
          <a:lstStyle/>
          <a:p>
            <a:r>
              <a:rPr lang="en-US" sz="2600" b="1" dirty="0"/>
              <a:t>SRS: (Software Specification Document)</a:t>
            </a:r>
          </a:p>
          <a:p>
            <a:endParaRPr lang="en-US" dirty="0"/>
          </a:p>
          <a:p>
            <a:r>
              <a:rPr lang="en-US" dirty="0"/>
              <a:t>It is a document to describe the behavior of the software system, functional, Non functional requirements of the software system.</a:t>
            </a:r>
          </a:p>
          <a:p>
            <a:endParaRPr lang="en-US" dirty="0"/>
          </a:p>
          <a:p>
            <a:r>
              <a:rPr lang="en-US" b="1" dirty="0"/>
              <a:t>Category:</a:t>
            </a:r>
            <a:r>
              <a:rPr lang="en-US" dirty="0"/>
              <a:t> Web application</a:t>
            </a:r>
          </a:p>
          <a:p>
            <a:endParaRPr lang="en-US" dirty="0"/>
          </a:p>
          <a:p>
            <a:r>
              <a:rPr lang="en-US" b="1" dirty="0"/>
              <a:t>Purpose: </a:t>
            </a:r>
            <a:r>
              <a:rPr lang="en-US" dirty="0"/>
              <a:t>The purpose of developing this web portal is to keep users(public) and admins(govt officials) connected through a virtual platform even when they cannot out the officials personally.</a:t>
            </a:r>
          </a:p>
          <a:p>
            <a:endParaRPr lang="en-US" dirty="0"/>
          </a:p>
          <a:p>
            <a:r>
              <a:rPr lang="en-US" b="1" dirty="0"/>
              <a:t>Scope: </a:t>
            </a:r>
            <a:r>
              <a:rPr lang="en-US" dirty="0"/>
              <a:t>It will integrate the benefits of a physical approach with the convenience of a virtual environment and minus the change hazards and expenses. </a:t>
            </a:r>
          </a:p>
          <a:p>
            <a:endParaRPr lang="en-US" dirty="0"/>
          </a:p>
          <a:p>
            <a:r>
              <a:rPr lang="en-US" b="1" dirty="0"/>
              <a:t>Proposed system:</a:t>
            </a:r>
          </a:p>
          <a:p>
            <a:pPr marL="285750" indent="-285750">
              <a:buFont typeface="Arial" panose="020B0604020202020204" pitchFamily="34" charset="0"/>
              <a:buChar char="•"/>
            </a:pPr>
            <a:r>
              <a:rPr lang="en-US" dirty="0"/>
              <a:t>User login</a:t>
            </a:r>
          </a:p>
          <a:p>
            <a:pPr marL="285750" indent="-285750">
              <a:buFont typeface="Arial" panose="020B0604020202020204" pitchFamily="34" charset="0"/>
              <a:buChar char="•"/>
            </a:pPr>
            <a:r>
              <a:rPr lang="en-US" dirty="0"/>
              <a:t>Dashboard</a:t>
            </a:r>
          </a:p>
          <a:p>
            <a:pPr marL="285750" indent="-285750">
              <a:buFont typeface="Arial" panose="020B0604020202020204" pitchFamily="34" charset="0"/>
              <a:buChar char="•"/>
            </a:pPr>
            <a:r>
              <a:rPr lang="en-US" dirty="0"/>
              <a:t>Complaint module</a:t>
            </a:r>
          </a:p>
          <a:p>
            <a:pPr marL="285750" indent="-285750">
              <a:buFont typeface="Arial" panose="020B0604020202020204" pitchFamily="34" charset="0"/>
              <a:buChar char="•"/>
            </a:pPr>
            <a:r>
              <a:rPr lang="en-US" dirty="0"/>
              <a:t>profile</a:t>
            </a:r>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351726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B207F-470E-4517-9385-41B68970F727}"/>
              </a:ext>
            </a:extLst>
          </p:cNvPr>
          <p:cNvSpPr>
            <a:spLocks noGrp="1"/>
          </p:cNvSpPr>
          <p:nvPr>
            <p:ph sz="quarter" idx="1"/>
          </p:nvPr>
        </p:nvSpPr>
        <p:spPr>
          <a:xfrm>
            <a:off x="457199" y="152400"/>
            <a:ext cx="8229600" cy="6019800"/>
          </a:xfrm>
        </p:spPr>
        <p:txBody>
          <a:bodyPr/>
          <a:lstStyle/>
          <a:p>
            <a:pPr marL="0" indent="0" algn="just">
              <a:buNone/>
            </a:pPr>
            <a:r>
              <a:rPr lang="en-US" sz="2400" b="1" dirty="0"/>
              <a:t>Functional Requirements:</a:t>
            </a:r>
          </a:p>
          <a:p>
            <a:pPr marL="0" indent="0" algn="just">
              <a:buNone/>
            </a:pPr>
            <a:r>
              <a:rPr lang="en-US" sz="2000" dirty="0"/>
              <a:t>Here functional requirements describe what a system should do. Functional requirements of our system are explained below:</a:t>
            </a:r>
          </a:p>
          <a:p>
            <a:pPr marL="0" indent="0" algn="just">
              <a:buNone/>
            </a:pPr>
            <a:r>
              <a:rPr lang="en-IN" sz="1800" b="1" dirty="0"/>
              <a:t>User Module:</a:t>
            </a:r>
          </a:p>
          <a:p>
            <a:pPr algn="just"/>
            <a:endParaRPr lang="en-IN" b="1" dirty="0"/>
          </a:p>
          <a:p>
            <a:pPr algn="just"/>
            <a:endParaRPr lang="en-IN" b="1" dirty="0"/>
          </a:p>
          <a:p>
            <a:pPr algn="just"/>
            <a:endParaRPr lang="en-US" dirty="0"/>
          </a:p>
        </p:txBody>
      </p:sp>
      <p:graphicFrame>
        <p:nvGraphicFramePr>
          <p:cNvPr id="4" name="Table 4">
            <a:extLst>
              <a:ext uri="{FF2B5EF4-FFF2-40B4-BE49-F238E27FC236}">
                <a16:creationId xmlns:a16="http://schemas.microsoft.com/office/drawing/2014/main" id="{2F8CCB55-86F0-4AFB-B26B-4BEE22721644}"/>
              </a:ext>
            </a:extLst>
          </p:cNvPr>
          <p:cNvGraphicFramePr>
            <a:graphicFrameLocks noGrp="1"/>
          </p:cNvGraphicFramePr>
          <p:nvPr>
            <p:extLst>
              <p:ext uri="{D42A27DB-BD31-4B8C-83A1-F6EECF244321}">
                <p14:modId xmlns:p14="http://schemas.microsoft.com/office/powerpoint/2010/main" val="4197026641"/>
              </p:ext>
            </p:extLst>
          </p:nvPr>
        </p:nvGraphicFramePr>
        <p:xfrm>
          <a:off x="749299" y="1780280"/>
          <a:ext cx="7645399" cy="4938572"/>
        </p:xfrm>
        <a:graphic>
          <a:graphicData uri="http://schemas.openxmlformats.org/drawingml/2006/table">
            <a:tbl>
              <a:tblPr firstRow="1" bandRow="1">
                <a:tableStyleId>{5C22544A-7EE6-4342-B048-85BDC9FD1C3A}</a:tableStyleId>
              </a:tblPr>
              <a:tblGrid>
                <a:gridCol w="1280604">
                  <a:extLst>
                    <a:ext uri="{9D8B030D-6E8A-4147-A177-3AD203B41FA5}">
                      <a16:colId xmlns:a16="http://schemas.microsoft.com/office/drawing/2014/main" val="20000"/>
                    </a:ext>
                  </a:extLst>
                </a:gridCol>
                <a:gridCol w="6364795">
                  <a:extLst>
                    <a:ext uri="{9D8B030D-6E8A-4147-A177-3AD203B41FA5}">
                      <a16:colId xmlns:a16="http://schemas.microsoft.com/office/drawing/2014/main" val="20001"/>
                    </a:ext>
                  </a:extLst>
                </a:gridCol>
              </a:tblGrid>
              <a:tr h="313973">
                <a:tc>
                  <a:txBody>
                    <a:bodyPr/>
                    <a:lstStyle/>
                    <a:p>
                      <a:r>
                        <a:rPr lang="en-US" dirty="0"/>
                        <a:t>ID</a:t>
                      </a:r>
                      <a:endParaRPr lang="en-IN" dirty="0"/>
                    </a:p>
                  </a:txBody>
                  <a:tcPr/>
                </a:tc>
                <a:tc>
                  <a:txBody>
                    <a:bodyPr/>
                    <a:lstStyle/>
                    <a:p>
                      <a:r>
                        <a:rPr lang="en-US" dirty="0"/>
                        <a:t>Requirement specification/definition</a:t>
                      </a:r>
                      <a:endParaRPr lang="en-IN" dirty="0"/>
                    </a:p>
                  </a:txBody>
                  <a:tcPr/>
                </a:tc>
                <a:extLst>
                  <a:ext uri="{0D108BD9-81ED-4DB2-BD59-A6C34878D82A}">
                    <a16:rowId xmlns:a16="http://schemas.microsoft.com/office/drawing/2014/main" val="10000"/>
                  </a:ext>
                </a:extLst>
              </a:tr>
              <a:tr h="313973">
                <a:tc>
                  <a:txBody>
                    <a:bodyPr/>
                    <a:lstStyle/>
                    <a:p>
                      <a:r>
                        <a:rPr lang="en-US" dirty="0"/>
                        <a:t>FR 1.1</a:t>
                      </a:r>
                    </a:p>
                  </a:txBody>
                  <a:tcPr/>
                </a:tc>
                <a:tc>
                  <a:txBody>
                    <a:bodyPr/>
                    <a:lstStyle/>
                    <a:p>
                      <a:r>
                        <a:rPr lang="en-US" dirty="0"/>
                        <a:t>User should create an account</a:t>
                      </a:r>
                    </a:p>
                  </a:txBody>
                  <a:tcPr/>
                </a:tc>
                <a:extLst>
                  <a:ext uri="{0D108BD9-81ED-4DB2-BD59-A6C34878D82A}">
                    <a16:rowId xmlns:a16="http://schemas.microsoft.com/office/drawing/2014/main" val="10001"/>
                  </a:ext>
                </a:extLst>
              </a:tr>
              <a:tr h="313973">
                <a:tc>
                  <a:txBody>
                    <a:bodyPr/>
                    <a:lstStyle/>
                    <a:p>
                      <a:r>
                        <a:rPr lang="en-US" dirty="0"/>
                        <a:t>FR 1.2</a:t>
                      </a:r>
                      <a:endParaRPr lang="en-IN" dirty="0"/>
                    </a:p>
                  </a:txBody>
                  <a:tcPr/>
                </a:tc>
                <a:tc>
                  <a:txBody>
                    <a:bodyPr/>
                    <a:lstStyle/>
                    <a:p>
                      <a:r>
                        <a:rPr lang="en-US" dirty="0"/>
                        <a:t>Login to the system</a:t>
                      </a:r>
                      <a:endParaRPr lang="en-IN" dirty="0"/>
                    </a:p>
                  </a:txBody>
                  <a:tcPr/>
                </a:tc>
                <a:extLst>
                  <a:ext uri="{0D108BD9-81ED-4DB2-BD59-A6C34878D82A}">
                    <a16:rowId xmlns:a16="http://schemas.microsoft.com/office/drawing/2014/main" val="10002"/>
                  </a:ext>
                </a:extLst>
              </a:tr>
              <a:tr h="313973">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FR 1.3</a:t>
                      </a:r>
                      <a:endParaRPr lang="en-IN" dirty="0"/>
                    </a:p>
                  </a:txBody>
                  <a:tcPr/>
                </a:tc>
                <a:tc>
                  <a:txBody>
                    <a:bodyPr/>
                    <a:lstStyle/>
                    <a:p>
                      <a:r>
                        <a:rPr lang="en-US" dirty="0"/>
                        <a:t>User supposed to enter the credentials</a:t>
                      </a:r>
                      <a:endParaRPr lang="en-IN" dirty="0"/>
                    </a:p>
                  </a:txBody>
                  <a:tcPr/>
                </a:tc>
                <a:extLst>
                  <a:ext uri="{0D108BD9-81ED-4DB2-BD59-A6C34878D82A}">
                    <a16:rowId xmlns:a16="http://schemas.microsoft.com/office/drawing/2014/main" val="10003"/>
                  </a:ext>
                </a:extLst>
              </a:tr>
              <a:tr h="313973">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FR 1.4</a:t>
                      </a:r>
                      <a:endParaRPr lang="en-IN" dirty="0"/>
                    </a:p>
                  </a:txBody>
                  <a:tcPr/>
                </a:tc>
                <a:tc>
                  <a:txBody>
                    <a:bodyPr/>
                    <a:lstStyle/>
                    <a:p>
                      <a:r>
                        <a:rPr lang="en-US" dirty="0"/>
                        <a:t>System will validate the credentials</a:t>
                      </a:r>
                      <a:endParaRPr lang="en-IN" dirty="0"/>
                    </a:p>
                  </a:txBody>
                  <a:tcPr/>
                </a:tc>
                <a:extLst>
                  <a:ext uri="{0D108BD9-81ED-4DB2-BD59-A6C34878D82A}">
                    <a16:rowId xmlns:a16="http://schemas.microsoft.com/office/drawing/2014/main" val="10004"/>
                  </a:ext>
                </a:extLst>
              </a:tr>
              <a:tr h="313973">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FR 1.5</a:t>
                      </a:r>
                      <a:endParaRPr lang="en-IN" dirty="0"/>
                    </a:p>
                  </a:txBody>
                  <a:tcPr/>
                </a:tc>
                <a:tc>
                  <a:txBody>
                    <a:bodyPr/>
                    <a:lstStyle/>
                    <a:p>
                      <a:r>
                        <a:rPr lang="en-US" dirty="0"/>
                        <a:t>If invalid then system will not allow user to login</a:t>
                      </a:r>
                      <a:endParaRPr lang="en-IN" dirty="0"/>
                    </a:p>
                  </a:txBody>
                  <a:tcPr/>
                </a:tc>
                <a:extLst>
                  <a:ext uri="{0D108BD9-81ED-4DB2-BD59-A6C34878D82A}">
                    <a16:rowId xmlns:a16="http://schemas.microsoft.com/office/drawing/2014/main" val="10005"/>
                  </a:ext>
                </a:extLst>
              </a:tr>
              <a:tr h="313973">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FR 1.6</a:t>
                      </a:r>
                      <a:endParaRPr lang="en-IN" dirty="0"/>
                    </a:p>
                  </a:txBody>
                  <a:tcPr/>
                </a:tc>
                <a:tc>
                  <a:txBody>
                    <a:bodyPr/>
                    <a:lstStyle/>
                    <a:p>
                      <a:r>
                        <a:rPr lang="en-US" dirty="0"/>
                        <a:t>It asks user to create the account</a:t>
                      </a:r>
                      <a:endParaRPr lang="en-IN" dirty="0"/>
                    </a:p>
                  </a:txBody>
                  <a:tcPr/>
                </a:tc>
                <a:extLst>
                  <a:ext uri="{0D108BD9-81ED-4DB2-BD59-A6C34878D82A}">
                    <a16:rowId xmlns:a16="http://schemas.microsoft.com/office/drawing/2014/main" val="10006"/>
                  </a:ext>
                </a:extLst>
              </a:tr>
              <a:tr h="157371">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FR 1.7</a:t>
                      </a:r>
                      <a:endParaRPr lang="en-IN" dirty="0"/>
                    </a:p>
                  </a:txBody>
                  <a:tcPr/>
                </a:tc>
                <a:tc>
                  <a:txBody>
                    <a:bodyPr/>
                    <a:lstStyle/>
                    <a:p>
                      <a:r>
                        <a:rPr lang="en-US" dirty="0"/>
                        <a:t>The details are stored in database</a:t>
                      </a:r>
                      <a:endParaRPr lang="en-IN" dirty="0"/>
                    </a:p>
                  </a:txBody>
                  <a:tcPr/>
                </a:tc>
                <a:extLst>
                  <a:ext uri="{0D108BD9-81ED-4DB2-BD59-A6C34878D82A}">
                    <a16:rowId xmlns:a16="http://schemas.microsoft.com/office/drawing/2014/main" val="10007"/>
                  </a:ext>
                </a:extLst>
              </a:tr>
              <a:tr h="313973">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FR 1.8</a:t>
                      </a:r>
                      <a:endParaRPr lang="en-IN" dirty="0"/>
                    </a:p>
                  </a:txBody>
                  <a:tcPr/>
                </a:tc>
                <a:tc>
                  <a:txBody>
                    <a:bodyPr/>
                    <a:lstStyle/>
                    <a:p>
                      <a:r>
                        <a:rPr lang="en-US" dirty="0"/>
                        <a:t>Then the details are synced to any of the browser.</a:t>
                      </a:r>
                      <a:endParaRPr lang="en-IN" dirty="0"/>
                    </a:p>
                  </a:txBody>
                  <a:tcPr/>
                </a:tc>
                <a:extLst>
                  <a:ext uri="{0D108BD9-81ED-4DB2-BD59-A6C34878D82A}">
                    <a16:rowId xmlns:a16="http://schemas.microsoft.com/office/drawing/2014/main" val="10008"/>
                  </a:ext>
                </a:extLst>
              </a:tr>
              <a:tr h="549452">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FR 1.9</a:t>
                      </a:r>
                      <a:endParaRPr lang="en-IN" dirty="0"/>
                    </a:p>
                  </a:txBody>
                  <a:tcPr/>
                </a:tc>
                <a:tc>
                  <a:txBody>
                    <a:bodyPr/>
                    <a:lstStyle/>
                    <a:p>
                      <a:r>
                        <a:rPr lang="en-US" dirty="0"/>
                        <a:t>Incase of wrong credentials user can opt for forgot password option.</a:t>
                      </a:r>
                      <a:endParaRPr lang="en-IN" dirty="0"/>
                    </a:p>
                  </a:txBody>
                  <a:tcPr/>
                </a:tc>
                <a:extLst>
                  <a:ext uri="{0D108BD9-81ED-4DB2-BD59-A6C34878D82A}">
                    <a16:rowId xmlns:a16="http://schemas.microsoft.com/office/drawing/2014/main" val="10009"/>
                  </a:ext>
                </a:extLst>
              </a:tr>
              <a:tr h="313973">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FR 2.0</a:t>
                      </a:r>
                      <a:endParaRPr lang="en-IN" dirty="0"/>
                    </a:p>
                  </a:txBody>
                  <a:tcPr/>
                </a:tc>
                <a:tc>
                  <a:txBody>
                    <a:bodyPr/>
                    <a:lstStyle/>
                    <a:p>
                      <a:r>
                        <a:rPr lang="en-US" dirty="0"/>
                        <a:t>User can register complaint</a:t>
                      </a:r>
                      <a:endParaRPr lang="en-IN" dirty="0"/>
                    </a:p>
                  </a:txBody>
                  <a:tcPr/>
                </a:tc>
                <a:extLst>
                  <a:ext uri="{0D108BD9-81ED-4DB2-BD59-A6C34878D82A}">
                    <a16:rowId xmlns:a16="http://schemas.microsoft.com/office/drawing/2014/main" val="10010"/>
                  </a:ext>
                </a:extLst>
              </a:tr>
              <a:tr h="313973">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FR 2.1</a:t>
                      </a:r>
                      <a:endParaRPr lang="en-IN" dirty="0"/>
                    </a:p>
                  </a:txBody>
                  <a:tcPr/>
                </a:tc>
                <a:tc>
                  <a:txBody>
                    <a:bodyPr/>
                    <a:lstStyle/>
                    <a:p>
                      <a:r>
                        <a:rPr lang="en-US" dirty="0"/>
                        <a:t>User have access to change or update the complaints at any time.</a:t>
                      </a:r>
                      <a:endParaRPr lang="en-IN" dirty="0"/>
                    </a:p>
                  </a:txBody>
                  <a:tcPr/>
                </a:tc>
                <a:extLst>
                  <a:ext uri="{0D108BD9-81ED-4DB2-BD59-A6C34878D82A}">
                    <a16:rowId xmlns:a16="http://schemas.microsoft.com/office/drawing/2014/main" val="10011"/>
                  </a:ext>
                </a:extLst>
              </a:tr>
              <a:tr h="313973">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FR 2.2</a:t>
                      </a:r>
                      <a:endParaRPr lang="en-IN" dirty="0"/>
                    </a:p>
                  </a:txBody>
                  <a:tcPr/>
                </a:tc>
                <a:tc>
                  <a:txBody>
                    <a:bodyPr/>
                    <a:lstStyle/>
                    <a:p>
                      <a:r>
                        <a:rPr lang="en-US" dirty="0"/>
                        <a:t>The system should allow user to logout at any moment.</a:t>
                      </a:r>
                      <a:endParaRPr lang="en-IN"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2569373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90B497-84C5-4F4B-8850-44AFA97CDB02}"/>
              </a:ext>
            </a:extLst>
          </p:cNvPr>
          <p:cNvSpPr txBox="1"/>
          <p:nvPr/>
        </p:nvSpPr>
        <p:spPr>
          <a:xfrm>
            <a:off x="431543" y="469329"/>
            <a:ext cx="8102858" cy="1046440"/>
          </a:xfrm>
          <a:prstGeom prst="rect">
            <a:avLst/>
          </a:prstGeom>
          <a:noFill/>
        </p:spPr>
        <p:txBody>
          <a:bodyPr wrap="square" rtlCol="0">
            <a:spAutoFit/>
          </a:bodyPr>
          <a:lstStyle/>
          <a:p>
            <a:r>
              <a:rPr lang="en-IN" sz="2400" b="1" dirty="0"/>
              <a:t>Non – Functional Requirements:</a:t>
            </a:r>
          </a:p>
          <a:p>
            <a:r>
              <a:rPr lang="en-IN" dirty="0"/>
              <a:t>Requirement that specifies criteria that can be used to judge the operation of a system are called non functional requirements.</a:t>
            </a:r>
          </a:p>
        </p:txBody>
      </p:sp>
      <p:graphicFrame>
        <p:nvGraphicFramePr>
          <p:cNvPr id="5" name="Table 5">
            <a:extLst>
              <a:ext uri="{FF2B5EF4-FFF2-40B4-BE49-F238E27FC236}">
                <a16:creationId xmlns:a16="http://schemas.microsoft.com/office/drawing/2014/main" id="{6BCE5AF2-46A1-4438-B984-3AD868FD2507}"/>
              </a:ext>
            </a:extLst>
          </p:cNvPr>
          <p:cNvGraphicFramePr>
            <a:graphicFrameLocks noGrp="1"/>
          </p:cNvGraphicFramePr>
          <p:nvPr>
            <p:extLst>
              <p:ext uri="{D42A27DB-BD31-4B8C-83A1-F6EECF244321}">
                <p14:modId xmlns:p14="http://schemas.microsoft.com/office/powerpoint/2010/main" val="1547400075"/>
              </p:ext>
            </p:extLst>
          </p:nvPr>
        </p:nvGraphicFramePr>
        <p:xfrm>
          <a:off x="441481" y="1998657"/>
          <a:ext cx="8453120" cy="1854200"/>
        </p:xfrm>
        <a:graphic>
          <a:graphicData uri="http://schemas.openxmlformats.org/drawingml/2006/table">
            <a:tbl>
              <a:tblPr firstRow="1" bandRow="1">
                <a:tableStyleId>{5C22544A-7EE6-4342-B048-85BDC9FD1C3A}</a:tableStyleId>
              </a:tblPr>
              <a:tblGrid>
                <a:gridCol w="1437030">
                  <a:extLst>
                    <a:ext uri="{9D8B030D-6E8A-4147-A177-3AD203B41FA5}">
                      <a16:colId xmlns:a16="http://schemas.microsoft.com/office/drawing/2014/main" val="20000"/>
                    </a:ext>
                  </a:extLst>
                </a:gridCol>
                <a:gridCol w="7016090">
                  <a:extLst>
                    <a:ext uri="{9D8B030D-6E8A-4147-A177-3AD203B41FA5}">
                      <a16:colId xmlns:a16="http://schemas.microsoft.com/office/drawing/2014/main" val="20001"/>
                    </a:ext>
                  </a:extLst>
                </a:gridCol>
              </a:tblGrid>
              <a:tr h="370840">
                <a:tc>
                  <a:txBody>
                    <a:bodyPr/>
                    <a:lstStyle/>
                    <a:p>
                      <a:r>
                        <a:rPr lang="en-US" dirty="0"/>
                        <a:t>ID</a:t>
                      </a:r>
                      <a:endParaRPr lang="en-IN" dirty="0"/>
                    </a:p>
                  </a:txBody>
                  <a:tcPr/>
                </a:tc>
                <a:tc>
                  <a:txBody>
                    <a:bodyPr/>
                    <a:lstStyle/>
                    <a:p>
                      <a:r>
                        <a:rPr lang="en-US" dirty="0"/>
                        <a:t>Requirement specification/definition</a:t>
                      </a:r>
                      <a:endParaRPr lang="en-IN" dirty="0"/>
                    </a:p>
                  </a:txBody>
                  <a:tcPr/>
                </a:tc>
                <a:extLst>
                  <a:ext uri="{0D108BD9-81ED-4DB2-BD59-A6C34878D82A}">
                    <a16:rowId xmlns:a16="http://schemas.microsoft.com/office/drawing/2014/main" val="10000"/>
                  </a:ext>
                </a:extLst>
              </a:tr>
              <a:tr h="370840">
                <a:tc>
                  <a:txBody>
                    <a:bodyPr/>
                    <a:lstStyle/>
                    <a:p>
                      <a:r>
                        <a:rPr lang="en-US" dirty="0"/>
                        <a:t>NFR 1.1</a:t>
                      </a:r>
                      <a:endParaRPr lang="en-IN" dirty="0"/>
                    </a:p>
                  </a:txBody>
                  <a:tcPr/>
                </a:tc>
                <a:tc>
                  <a:txBody>
                    <a:bodyPr/>
                    <a:lstStyle/>
                    <a:p>
                      <a:r>
                        <a:rPr lang="en-US" dirty="0"/>
                        <a:t>The portal should e able to handle multiple user accounts </a:t>
                      </a:r>
                      <a:endParaRPr lang="en-IN" dirty="0"/>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 1.2</a:t>
                      </a:r>
                      <a:endParaRPr lang="en-IN" dirty="0"/>
                    </a:p>
                  </a:txBody>
                  <a:tcPr/>
                </a:tc>
                <a:tc>
                  <a:txBody>
                    <a:bodyPr/>
                    <a:lstStyle/>
                    <a:p>
                      <a:r>
                        <a:rPr lang="en-US" dirty="0"/>
                        <a:t>There should not be any 3</a:t>
                      </a:r>
                      <a:r>
                        <a:rPr lang="en-US" baseline="30000" dirty="0"/>
                        <a:t>rd</a:t>
                      </a:r>
                      <a:r>
                        <a:rPr lang="en-US" dirty="0"/>
                        <a:t> party distributing the user processes.</a:t>
                      </a:r>
                      <a:endParaRPr lang="en-IN"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 1.3</a:t>
                      </a:r>
                      <a:endParaRPr lang="en-IN" dirty="0"/>
                    </a:p>
                  </a:txBody>
                  <a:tcPr/>
                </a:tc>
                <a:tc>
                  <a:txBody>
                    <a:bodyPr/>
                    <a:lstStyle/>
                    <a:p>
                      <a:r>
                        <a:rPr lang="en-US" dirty="0"/>
                        <a:t>The system should able to respond to many users request at same time.</a:t>
                      </a:r>
                      <a:endParaRPr lang="en-IN"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 1.4</a:t>
                      </a:r>
                      <a:endParaRPr lang="en-IN" dirty="0"/>
                    </a:p>
                  </a:txBody>
                  <a:tcPr/>
                </a:tc>
                <a:tc>
                  <a:txBody>
                    <a:bodyPr/>
                    <a:lstStyle/>
                    <a:p>
                      <a:r>
                        <a:rPr lang="en-US" dirty="0"/>
                        <a:t>The response of system should be immediate measures the performance.</a:t>
                      </a:r>
                      <a:endParaRPr lang="en-IN" dirty="0"/>
                    </a:p>
                  </a:txBody>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90B7A9F1-8785-4393-B1BC-E914503912B8}"/>
              </a:ext>
            </a:extLst>
          </p:cNvPr>
          <p:cNvSpPr txBox="1"/>
          <p:nvPr/>
        </p:nvSpPr>
        <p:spPr>
          <a:xfrm>
            <a:off x="441481" y="4191000"/>
            <a:ext cx="1842052" cy="369332"/>
          </a:xfrm>
          <a:prstGeom prst="rect">
            <a:avLst/>
          </a:prstGeom>
          <a:noFill/>
        </p:spPr>
        <p:txBody>
          <a:bodyPr wrap="square" rtlCol="0">
            <a:spAutoFit/>
          </a:bodyPr>
          <a:lstStyle/>
          <a:p>
            <a:r>
              <a:rPr lang="en-US" b="1" dirty="0"/>
              <a:t>Compatibility:</a:t>
            </a:r>
            <a:endParaRPr lang="en-IN" b="1" dirty="0"/>
          </a:p>
        </p:txBody>
      </p:sp>
      <p:graphicFrame>
        <p:nvGraphicFramePr>
          <p:cNvPr id="7" name="Table 7">
            <a:extLst>
              <a:ext uri="{FF2B5EF4-FFF2-40B4-BE49-F238E27FC236}">
                <a16:creationId xmlns:a16="http://schemas.microsoft.com/office/drawing/2014/main" id="{7D4A49AD-4D48-45C5-BCF3-C96FC3C19F5A}"/>
              </a:ext>
            </a:extLst>
          </p:cNvPr>
          <p:cNvGraphicFramePr>
            <a:graphicFrameLocks noGrp="1"/>
          </p:cNvGraphicFramePr>
          <p:nvPr>
            <p:extLst>
              <p:ext uri="{D42A27DB-BD31-4B8C-83A1-F6EECF244321}">
                <p14:modId xmlns:p14="http://schemas.microsoft.com/office/powerpoint/2010/main" val="765229222"/>
              </p:ext>
            </p:extLst>
          </p:nvPr>
        </p:nvGraphicFramePr>
        <p:xfrm>
          <a:off x="441481" y="4660636"/>
          <a:ext cx="8456178" cy="1381760"/>
        </p:xfrm>
        <a:graphic>
          <a:graphicData uri="http://schemas.openxmlformats.org/drawingml/2006/table">
            <a:tbl>
              <a:tblPr firstRow="1" bandRow="1">
                <a:tableStyleId>{5C22544A-7EE6-4342-B048-85BDC9FD1C3A}</a:tableStyleId>
              </a:tblPr>
              <a:tblGrid>
                <a:gridCol w="1244106">
                  <a:extLst>
                    <a:ext uri="{9D8B030D-6E8A-4147-A177-3AD203B41FA5}">
                      <a16:colId xmlns:a16="http://schemas.microsoft.com/office/drawing/2014/main" val="20000"/>
                    </a:ext>
                  </a:extLst>
                </a:gridCol>
                <a:gridCol w="7212072">
                  <a:extLst>
                    <a:ext uri="{9D8B030D-6E8A-4147-A177-3AD203B41FA5}">
                      <a16:colId xmlns:a16="http://schemas.microsoft.com/office/drawing/2014/main" val="20001"/>
                    </a:ext>
                  </a:extLst>
                </a:gridCol>
              </a:tblGrid>
              <a:tr h="370840">
                <a:tc>
                  <a:txBody>
                    <a:bodyPr/>
                    <a:lstStyle/>
                    <a:p>
                      <a:r>
                        <a:rPr lang="en-US" dirty="0"/>
                        <a:t>ID</a:t>
                      </a:r>
                      <a:endParaRPr lang="en-IN" dirty="0"/>
                    </a:p>
                  </a:txBody>
                  <a:tcPr/>
                </a:tc>
                <a:tc>
                  <a:txBody>
                    <a:bodyPr/>
                    <a:lstStyle/>
                    <a:p>
                      <a:r>
                        <a:rPr lang="en-US" dirty="0"/>
                        <a:t>Requirement specification/definition</a:t>
                      </a:r>
                      <a:endParaRPr lang="en-IN" dirty="0"/>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NFR1.1</a:t>
                      </a:r>
                      <a:endParaRPr lang="en-IN" dirty="0"/>
                    </a:p>
                    <a:p>
                      <a:endParaRPr lang="en-IN" dirty="0"/>
                    </a:p>
                  </a:txBody>
                  <a:tcPr/>
                </a:tc>
                <a:tc>
                  <a:txBody>
                    <a:bodyPr/>
                    <a:lstStyle/>
                    <a:p>
                      <a:r>
                        <a:rPr lang="en-US" dirty="0"/>
                        <a:t>The system should run on any operating system like </a:t>
                      </a:r>
                      <a:r>
                        <a:rPr lang="en-US" dirty="0" err="1"/>
                        <a:t>windows,linux,unix</a:t>
                      </a:r>
                      <a:r>
                        <a:rPr lang="en-US" dirty="0"/>
                        <a:t>…</a:t>
                      </a:r>
                      <a:endParaRPr lang="en-IN" dirty="0"/>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 1.2</a:t>
                      </a:r>
                      <a:endParaRPr lang="en-IN" dirty="0"/>
                    </a:p>
                  </a:txBody>
                  <a:tcPr/>
                </a:tc>
                <a:tc>
                  <a:txBody>
                    <a:bodyPr/>
                    <a:lstStyle/>
                    <a:p>
                      <a:r>
                        <a:rPr lang="en-US" dirty="0"/>
                        <a:t>It should be environment- user friendly .</a:t>
                      </a:r>
                      <a:endParaRPr lang="en-IN" dirty="0"/>
                    </a:p>
                  </a:txBody>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F8F008-FE97-4493-88A5-7662A14A8C8C}"/>
              </a:ext>
            </a:extLst>
          </p:cNvPr>
          <p:cNvSpPr txBox="1"/>
          <p:nvPr/>
        </p:nvSpPr>
        <p:spPr>
          <a:xfrm>
            <a:off x="441481" y="1529021"/>
            <a:ext cx="1842052" cy="369332"/>
          </a:xfrm>
          <a:prstGeom prst="rect">
            <a:avLst/>
          </a:prstGeom>
          <a:noFill/>
        </p:spPr>
        <p:txBody>
          <a:bodyPr wrap="square" rtlCol="0">
            <a:spAutoFit/>
          </a:bodyPr>
          <a:lstStyle/>
          <a:p>
            <a:r>
              <a:rPr lang="en-US" b="1" dirty="0"/>
              <a:t>Performance:</a:t>
            </a:r>
            <a:endParaRPr lang="en-IN" b="1" dirty="0"/>
          </a:p>
        </p:txBody>
      </p:sp>
    </p:spTree>
    <p:extLst>
      <p:ext uri="{BB962C8B-B14F-4D97-AF65-F5344CB8AC3E}">
        <p14:creationId xmlns:p14="http://schemas.microsoft.com/office/powerpoint/2010/main" val="15481957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645ED713-B838-4B88-871E-7D35479F3836}"/>
              </a:ext>
            </a:extLst>
          </p:cNvPr>
          <p:cNvGraphicFramePr>
            <a:graphicFrameLocks noGrp="1"/>
          </p:cNvGraphicFramePr>
          <p:nvPr>
            <p:extLst>
              <p:ext uri="{D42A27DB-BD31-4B8C-83A1-F6EECF244321}">
                <p14:modId xmlns:p14="http://schemas.microsoft.com/office/powerpoint/2010/main" val="2870848665"/>
              </p:ext>
            </p:extLst>
          </p:nvPr>
        </p:nvGraphicFramePr>
        <p:xfrm>
          <a:off x="515500" y="1972011"/>
          <a:ext cx="8211056" cy="2913978"/>
        </p:xfrm>
        <a:graphic>
          <a:graphicData uri="http://schemas.openxmlformats.org/drawingml/2006/table">
            <a:tbl>
              <a:tblPr firstRow="1" bandRow="1">
                <a:tableStyleId>{5C22544A-7EE6-4342-B048-85BDC9FD1C3A}</a:tableStyleId>
              </a:tblPr>
              <a:tblGrid>
                <a:gridCol w="1188080">
                  <a:extLst>
                    <a:ext uri="{9D8B030D-6E8A-4147-A177-3AD203B41FA5}">
                      <a16:colId xmlns:a16="http://schemas.microsoft.com/office/drawing/2014/main" val="20000"/>
                    </a:ext>
                  </a:extLst>
                </a:gridCol>
                <a:gridCol w="7022976">
                  <a:extLst>
                    <a:ext uri="{9D8B030D-6E8A-4147-A177-3AD203B41FA5}">
                      <a16:colId xmlns:a16="http://schemas.microsoft.com/office/drawing/2014/main" val="20001"/>
                    </a:ext>
                  </a:extLst>
                </a:gridCol>
              </a:tblGrid>
              <a:tr h="536538">
                <a:tc>
                  <a:txBody>
                    <a:bodyPr/>
                    <a:lstStyle/>
                    <a:p>
                      <a:r>
                        <a:rPr lang="en-US" dirty="0"/>
                        <a:t>ID</a:t>
                      </a:r>
                      <a:endParaRPr lang="en-IN" dirty="0"/>
                    </a:p>
                  </a:txBody>
                  <a:tcPr/>
                </a:tc>
                <a:tc>
                  <a:txBody>
                    <a:bodyPr/>
                    <a:lstStyle/>
                    <a:p>
                      <a:r>
                        <a:rPr lang="en-US" dirty="0"/>
                        <a:t>Requirement specification/definition</a:t>
                      </a:r>
                      <a:endParaRPr lang="en-IN" dirty="0"/>
                    </a:p>
                  </a:txBody>
                  <a:tcPr/>
                </a:tc>
                <a:extLst>
                  <a:ext uri="{0D108BD9-81ED-4DB2-BD59-A6C34878D82A}">
                    <a16:rowId xmlns:a16="http://schemas.microsoft.com/office/drawing/2014/main" val="10000"/>
                  </a:ext>
                </a:extLst>
              </a:tr>
              <a:tr h="536538">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NFR1.1</a:t>
                      </a:r>
                      <a:endParaRPr lang="en-IN" dirty="0"/>
                    </a:p>
                    <a:p>
                      <a:endParaRPr lang="en-IN" dirty="0"/>
                    </a:p>
                  </a:txBody>
                  <a:tcPr/>
                </a:tc>
                <a:tc>
                  <a:txBody>
                    <a:bodyPr/>
                    <a:lstStyle/>
                    <a:p>
                      <a:r>
                        <a:rPr lang="en-US" sz="1800" b="0" i="0" kern="1200" dirty="0">
                          <a:solidFill>
                            <a:schemeClr val="tx1"/>
                          </a:solidFill>
                          <a:effectLst/>
                          <a:latin typeface="+mn-lt"/>
                          <a:ea typeface="+mn-ea"/>
                          <a:cs typeface="+mn-cs"/>
                        </a:rPr>
                        <a:t>This focuses on the appearance of the user interface and how people interact with it.</a:t>
                      </a:r>
                      <a:endParaRPr lang="en-IN" dirty="0">
                        <a:solidFill>
                          <a:schemeClr val="tx1"/>
                        </a:solidFill>
                      </a:endParaRPr>
                    </a:p>
                  </a:txBody>
                  <a:tcPr/>
                </a:tc>
                <a:extLst>
                  <a:ext uri="{0D108BD9-81ED-4DB2-BD59-A6C34878D82A}">
                    <a16:rowId xmlns:a16="http://schemas.microsoft.com/office/drawing/2014/main" val="10001"/>
                  </a:ext>
                </a:extLst>
              </a:tr>
              <a:tr h="536538">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NFR1.2</a:t>
                      </a:r>
                      <a:endParaRPr lang="en-IN" dirty="0"/>
                    </a:p>
                  </a:txBody>
                  <a:tcPr/>
                </a:tc>
                <a:tc>
                  <a:txBody>
                    <a:bodyPr/>
                    <a:lstStyle/>
                    <a:p>
                      <a:r>
                        <a:rPr lang="en-US" dirty="0"/>
                        <a:t>The font size , play buttons , check boxes should be made according to user comfortability.</a:t>
                      </a:r>
                      <a:endParaRPr lang="en-IN" dirty="0"/>
                    </a:p>
                  </a:txBody>
                  <a:tcPr/>
                </a:tc>
                <a:extLst>
                  <a:ext uri="{0D108BD9-81ED-4DB2-BD59-A6C34878D82A}">
                    <a16:rowId xmlns:a16="http://schemas.microsoft.com/office/drawing/2014/main" val="10002"/>
                  </a:ext>
                </a:extLst>
              </a:tr>
              <a:tr h="310851">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NFR1.3</a:t>
                      </a:r>
                      <a:endParaRPr lang="en-IN" dirty="0"/>
                    </a:p>
                  </a:txBody>
                  <a:tcPr/>
                </a:tc>
                <a:tc>
                  <a:txBody>
                    <a:bodyPr/>
                    <a:lstStyle/>
                    <a:p>
                      <a:r>
                        <a:rPr lang="en-US" dirty="0"/>
                        <a:t>The system should be easily usable and should navigate to pages easily.</a:t>
                      </a:r>
                      <a:endParaRPr lang="en-IN" dirty="0"/>
                    </a:p>
                  </a:txBody>
                  <a:tcPr/>
                </a:tc>
                <a:extLst>
                  <a:ext uri="{0D108BD9-81ED-4DB2-BD59-A6C34878D82A}">
                    <a16:rowId xmlns:a16="http://schemas.microsoft.com/office/drawing/2014/main" val="10003"/>
                  </a:ext>
                </a:extLst>
              </a:tr>
              <a:tr h="310851">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NFR1.4</a:t>
                      </a:r>
                      <a:endParaRPr lang="en-IN" dirty="0"/>
                    </a:p>
                  </a:txBody>
                  <a:tcPr/>
                </a:tc>
                <a:tc>
                  <a:txBody>
                    <a:bodyPr/>
                    <a:lstStyle/>
                    <a:p>
                      <a:r>
                        <a:rPr lang="en-US" dirty="0"/>
                        <a:t>The design of the system must be pleasant to use.</a:t>
                      </a:r>
                      <a:endParaRPr lang="en-IN" dirty="0"/>
                    </a:p>
                  </a:txBody>
                  <a:tcPr/>
                </a:tc>
                <a:extLst>
                  <a:ext uri="{0D108BD9-81ED-4DB2-BD59-A6C34878D82A}">
                    <a16:rowId xmlns:a16="http://schemas.microsoft.com/office/drawing/2014/main" val="10004"/>
                  </a:ext>
                </a:extLst>
              </a:tr>
              <a:tr h="310851">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NFR1.5</a:t>
                      </a:r>
                      <a:endParaRPr lang="en-IN" dirty="0"/>
                    </a:p>
                  </a:txBody>
                  <a:tcPr/>
                </a:tc>
                <a:tc>
                  <a:txBody>
                    <a:bodyPr/>
                    <a:lstStyle/>
                    <a:p>
                      <a:r>
                        <a:rPr lang="en-US" dirty="0"/>
                        <a:t>The system should be efficient for users to register their complaints.</a:t>
                      </a:r>
                      <a:endParaRPr lang="en-IN" dirty="0"/>
                    </a:p>
                  </a:txBody>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2430FEF7-72F1-47B3-B6B5-CA2BE639D355}"/>
              </a:ext>
            </a:extLst>
          </p:cNvPr>
          <p:cNvSpPr txBox="1"/>
          <p:nvPr/>
        </p:nvSpPr>
        <p:spPr>
          <a:xfrm>
            <a:off x="466472" y="1016156"/>
            <a:ext cx="1842052" cy="369332"/>
          </a:xfrm>
          <a:prstGeom prst="rect">
            <a:avLst/>
          </a:prstGeom>
          <a:noFill/>
        </p:spPr>
        <p:txBody>
          <a:bodyPr wrap="square" rtlCol="0">
            <a:spAutoFit/>
          </a:bodyPr>
          <a:lstStyle/>
          <a:p>
            <a:r>
              <a:rPr lang="en-US" b="1" dirty="0"/>
              <a:t>Usability:</a:t>
            </a:r>
            <a:endParaRPr lang="en-IN" b="1" dirty="0"/>
          </a:p>
        </p:txBody>
      </p:sp>
    </p:spTree>
    <p:extLst>
      <p:ext uri="{BB962C8B-B14F-4D97-AF65-F5344CB8AC3E}">
        <p14:creationId xmlns:p14="http://schemas.microsoft.com/office/powerpoint/2010/main" val="28441863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425552-D4D1-4793-A057-7BD65D6437A4}"/>
              </a:ext>
            </a:extLst>
          </p:cNvPr>
          <p:cNvSpPr txBox="1"/>
          <p:nvPr/>
        </p:nvSpPr>
        <p:spPr>
          <a:xfrm>
            <a:off x="685801" y="373805"/>
            <a:ext cx="1371600" cy="646331"/>
          </a:xfrm>
          <a:prstGeom prst="rect">
            <a:avLst/>
          </a:prstGeom>
          <a:noFill/>
        </p:spPr>
        <p:txBody>
          <a:bodyPr wrap="square" rtlCol="0">
            <a:spAutoFit/>
          </a:bodyPr>
          <a:lstStyle/>
          <a:p>
            <a:endParaRPr lang="en-IN" b="1" dirty="0"/>
          </a:p>
          <a:p>
            <a:r>
              <a:rPr lang="en-IN" b="1" dirty="0"/>
              <a:t>Security:</a:t>
            </a:r>
          </a:p>
        </p:txBody>
      </p:sp>
      <p:sp>
        <p:nvSpPr>
          <p:cNvPr id="5" name="TextBox 5">
            <a:extLst>
              <a:ext uri="{FF2B5EF4-FFF2-40B4-BE49-F238E27FC236}">
                <a16:creationId xmlns:a16="http://schemas.microsoft.com/office/drawing/2014/main" id="{8BAA2D95-CD3B-4048-AD1A-842FFE817625}"/>
              </a:ext>
            </a:extLst>
          </p:cNvPr>
          <p:cNvSpPr txBox="1"/>
          <p:nvPr/>
        </p:nvSpPr>
        <p:spPr>
          <a:xfrm>
            <a:off x="735496" y="3962400"/>
            <a:ext cx="3039122" cy="375920"/>
          </a:xfrm>
          <a:prstGeom prst="rect">
            <a:avLst/>
          </a:prstGeom>
          <a:noFill/>
        </p:spPr>
        <p:txBody>
          <a:bodyPr wrap="square" rtlCol="0">
            <a:spAutoFit/>
          </a:bodyPr>
          <a:lstStyle/>
          <a:p>
            <a:r>
              <a:rPr lang="en-US" b="1" dirty="0"/>
              <a:t>Maintainability:</a:t>
            </a:r>
            <a:endParaRPr lang="en-IN" b="1" dirty="0"/>
          </a:p>
        </p:txBody>
      </p:sp>
      <p:graphicFrame>
        <p:nvGraphicFramePr>
          <p:cNvPr id="6" name="Table 7">
            <a:extLst>
              <a:ext uri="{FF2B5EF4-FFF2-40B4-BE49-F238E27FC236}">
                <a16:creationId xmlns:a16="http://schemas.microsoft.com/office/drawing/2014/main" id="{C5255A8C-9551-4321-AC72-A288535920EF}"/>
              </a:ext>
            </a:extLst>
          </p:cNvPr>
          <p:cNvGraphicFramePr>
            <a:graphicFrameLocks noGrp="1"/>
          </p:cNvGraphicFramePr>
          <p:nvPr>
            <p:extLst>
              <p:ext uri="{D42A27DB-BD31-4B8C-83A1-F6EECF244321}">
                <p14:modId xmlns:p14="http://schemas.microsoft.com/office/powerpoint/2010/main" val="2714995899"/>
              </p:ext>
            </p:extLst>
          </p:nvPr>
        </p:nvGraphicFramePr>
        <p:xfrm>
          <a:off x="466472" y="4495799"/>
          <a:ext cx="8211056" cy="1988394"/>
        </p:xfrm>
        <a:graphic>
          <a:graphicData uri="http://schemas.openxmlformats.org/drawingml/2006/table">
            <a:tbl>
              <a:tblPr firstRow="1" bandRow="1">
                <a:tableStyleId>{5C22544A-7EE6-4342-B048-85BDC9FD1C3A}</a:tableStyleId>
              </a:tblPr>
              <a:tblGrid>
                <a:gridCol w="1208043">
                  <a:extLst>
                    <a:ext uri="{9D8B030D-6E8A-4147-A177-3AD203B41FA5}">
                      <a16:colId xmlns:a16="http://schemas.microsoft.com/office/drawing/2014/main" val="20000"/>
                    </a:ext>
                  </a:extLst>
                </a:gridCol>
                <a:gridCol w="7003013">
                  <a:extLst>
                    <a:ext uri="{9D8B030D-6E8A-4147-A177-3AD203B41FA5}">
                      <a16:colId xmlns:a16="http://schemas.microsoft.com/office/drawing/2014/main" val="20001"/>
                    </a:ext>
                  </a:extLst>
                </a:gridCol>
              </a:tblGrid>
              <a:tr h="446624">
                <a:tc>
                  <a:txBody>
                    <a:bodyPr/>
                    <a:lstStyle/>
                    <a:p>
                      <a:r>
                        <a:rPr lang="en-US" dirty="0"/>
                        <a:t>ID</a:t>
                      </a:r>
                      <a:endParaRPr lang="en-IN" dirty="0"/>
                    </a:p>
                  </a:txBody>
                  <a:tcPr/>
                </a:tc>
                <a:tc>
                  <a:txBody>
                    <a:bodyPr/>
                    <a:lstStyle/>
                    <a:p>
                      <a:r>
                        <a:rPr lang="en-US" dirty="0"/>
                        <a:t>Requirement specification/definition</a:t>
                      </a:r>
                      <a:endParaRPr lang="en-IN" dirty="0"/>
                    </a:p>
                  </a:txBody>
                  <a:tcPr/>
                </a:tc>
                <a:extLst>
                  <a:ext uri="{0D108BD9-81ED-4DB2-BD59-A6C34878D82A}">
                    <a16:rowId xmlns:a16="http://schemas.microsoft.com/office/drawing/2014/main" val="10000"/>
                  </a:ext>
                </a:extLst>
              </a:tr>
              <a:tr h="770885">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NFR1.1</a:t>
                      </a:r>
                      <a:endParaRPr lang="en-IN" dirty="0"/>
                    </a:p>
                    <a:p>
                      <a:endParaRPr lang="en-IN" dirty="0"/>
                    </a:p>
                  </a:txBody>
                  <a:tcPr/>
                </a:tc>
                <a:tc>
                  <a:txBody>
                    <a:bodyPr/>
                    <a:lstStyle/>
                    <a:p>
                      <a:r>
                        <a:rPr lang="en-US" dirty="0"/>
                        <a:t>The ease with which a system can be modified. (new patrons addition, password changes, database changes)must be verified once per day </a:t>
                      </a:r>
                      <a:r>
                        <a:rPr lang="en-US" dirty="0" err="1"/>
                        <a:t>atleast</a:t>
                      </a:r>
                      <a:r>
                        <a:rPr lang="en-US" dirty="0"/>
                        <a:t>. </a:t>
                      </a:r>
                      <a:endParaRPr lang="en-IN" dirty="0"/>
                    </a:p>
                  </a:txBody>
                  <a:tcPr/>
                </a:tc>
                <a:extLst>
                  <a:ext uri="{0D108BD9-81ED-4DB2-BD59-A6C34878D82A}">
                    <a16:rowId xmlns:a16="http://schemas.microsoft.com/office/drawing/2014/main" val="10001"/>
                  </a:ext>
                </a:extLst>
              </a:tr>
              <a:tr h="770885">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NFR1.2</a:t>
                      </a:r>
                      <a:endParaRPr lang="en-IN" dirty="0"/>
                    </a:p>
                  </a:txBody>
                  <a:tcPr/>
                </a:tc>
                <a:tc>
                  <a:txBody>
                    <a:bodyPr/>
                    <a:lstStyle/>
                    <a:p>
                      <a:r>
                        <a:rPr lang="en-US" dirty="0"/>
                        <a:t>The system should provide automatically notification to patrons by e-mail about the query like </a:t>
                      </a:r>
                      <a:r>
                        <a:rPr lang="en-US" dirty="0" err="1"/>
                        <a:t>pending,addressed</a:t>
                      </a:r>
                      <a:r>
                        <a:rPr lang="en-US" dirty="0"/>
                        <a:t> </a:t>
                      </a:r>
                      <a:r>
                        <a:rPr lang="en-US" dirty="0" err="1"/>
                        <a:t>it,or</a:t>
                      </a:r>
                      <a:r>
                        <a:rPr lang="en-US" dirty="0"/>
                        <a:t> approved.</a:t>
                      </a:r>
                      <a:endParaRPr lang="en-IN" dirty="0"/>
                    </a:p>
                  </a:txBody>
                  <a:tcPr/>
                </a:tc>
                <a:extLst>
                  <a:ext uri="{0D108BD9-81ED-4DB2-BD59-A6C34878D82A}">
                    <a16:rowId xmlns:a16="http://schemas.microsoft.com/office/drawing/2014/main" val="10002"/>
                  </a:ext>
                </a:extLst>
              </a:tr>
            </a:tbl>
          </a:graphicData>
        </a:graphic>
      </p:graphicFrame>
      <p:graphicFrame>
        <p:nvGraphicFramePr>
          <p:cNvPr id="7" name="Table 7">
            <a:extLst>
              <a:ext uri="{FF2B5EF4-FFF2-40B4-BE49-F238E27FC236}">
                <a16:creationId xmlns:a16="http://schemas.microsoft.com/office/drawing/2014/main" id="{220AC709-0E1B-48FC-912C-E2868E2A5E6F}"/>
              </a:ext>
            </a:extLst>
          </p:cNvPr>
          <p:cNvGraphicFramePr>
            <a:graphicFrameLocks noGrp="1"/>
          </p:cNvGraphicFramePr>
          <p:nvPr>
            <p:extLst>
              <p:ext uri="{D42A27DB-BD31-4B8C-83A1-F6EECF244321}">
                <p14:modId xmlns:p14="http://schemas.microsoft.com/office/powerpoint/2010/main" val="1711648202"/>
              </p:ext>
            </p:extLst>
          </p:nvPr>
        </p:nvGraphicFramePr>
        <p:xfrm>
          <a:off x="466472" y="1107398"/>
          <a:ext cx="8211056" cy="2456778"/>
        </p:xfrm>
        <a:graphic>
          <a:graphicData uri="http://schemas.openxmlformats.org/drawingml/2006/table">
            <a:tbl>
              <a:tblPr firstRow="1" bandRow="1">
                <a:tableStyleId>{5C22544A-7EE6-4342-B048-85BDC9FD1C3A}</a:tableStyleId>
              </a:tblPr>
              <a:tblGrid>
                <a:gridCol w="1211131">
                  <a:extLst>
                    <a:ext uri="{9D8B030D-6E8A-4147-A177-3AD203B41FA5}">
                      <a16:colId xmlns:a16="http://schemas.microsoft.com/office/drawing/2014/main" val="20000"/>
                    </a:ext>
                  </a:extLst>
                </a:gridCol>
                <a:gridCol w="6999925">
                  <a:extLst>
                    <a:ext uri="{9D8B030D-6E8A-4147-A177-3AD203B41FA5}">
                      <a16:colId xmlns:a16="http://schemas.microsoft.com/office/drawing/2014/main" val="20001"/>
                    </a:ext>
                  </a:extLst>
                </a:gridCol>
              </a:tblGrid>
              <a:tr h="536538">
                <a:tc>
                  <a:txBody>
                    <a:bodyPr/>
                    <a:lstStyle/>
                    <a:p>
                      <a:r>
                        <a:rPr lang="en-US" dirty="0"/>
                        <a:t>ID</a:t>
                      </a:r>
                      <a:endParaRPr lang="en-IN" dirty="0"/>
                    </a:p>
                  </a:txBody>
                  <a:tcPr/>
                </a:tc>
                <a:tc>
                  <a:txBody>
                    <a:bodyPr/>
                    <a:lstStyle/>
                    <a:p>
                      <a:r>
                        <a:rPr lang="en-US" dirty="0"/>
                        <a:t>Requirement specification/definition</a:t>
                      </a:r>
                      <a:endParaRPr lang="en-IN" dirty="0"/>
                    </a:p>
                  </a:txBody>
                  <a:tcPr/>
                </a:tc>
                <a:extLst>
                  <a:ext uri="{0D108BD9-81ED-4DB2-BD59-A6C34878D82A}">
                    <a16:rowId xmlns:a16="http://schemas.microsoft.com/office/drawing/2014/main" val="10000"/>
                  </a:ext>
                </a:extLst>
              </a:tr>
              <a:tr h="536538">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NFR1.1</a:t>
                      </a:r>
                      <a:endParaRPr lang="en-IN" dirty="0"/>
                    </a:p>
                    <a:p>
                      <a:endParaRPr lang="en-IN" dirty="0"/>
                    </a:p>
                  </a:txBody>
                  <a:tcPr/>
                </a:tc>
                <a:tc>
                  <a:txBody>
                    <a:bodyPr/>
                    <a:lstStyle/>
                    <a:p>
                      <a:r>
                        <a:rPr lang="en-US" dirty="0"/>
                        <a:t>The access permissions for system data may only be changed by the administrator.</a:t>
                      </a:r>
                      <a:endParaRPr lang="en-IN" dirty="0"/>
                    </a:p>
                  </a:txBody>
                  <a:tcPr/>
                </a:tc>
                <a:extLst>
                  <a:ext uri="{0D108BD9-81ED-4DB2-BD59-A6C34878D82A}">
                    <a16:rowId xmlns:a16="http://schemas.microsoft.com/office/drawing/2014/main" val="10001"/>
                  </a:ext>
                </a:extLst>
              </a:tr>
              <a:tr h="536538">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NFR1.2</a:t>
                      </a:r>
                      <a:endParaRPr lang="en-IN" dirty="0"/>
                    </a:p>
                    <a:p>
                      <a:endParaRPr lang="en-IN" dirty="0"/>
                    </a:p>
                  </a:txBody>
                  <a:tcPr/>
                </a:tc>
                <a:tc>
                  <a:txBody>
                    <a:bodyPr/>
                    <a:lstStyle/>
                    <a:p>
                      <a:r>
                        <a:rPr lang="en-US" dirty="0"/>
                        <a:t>Passwords shall never be viewable at the point of entry or at any other time.</a:t>
                      </a:r>
                      <a:endParaRPr lang="en-IN" dirty="0"/>
                    </a:p>
                  </a:txBody>
                  <a:tcPr/>
                </a:tc>
                <a:extLst>
                  <a:ext uri="{0D108BD9-81ED-4DB2-BD59-A6C34878D82A}">
                    <a16:rowId xmlns:a16="http://schemas.microsoft.com/office/drawing/2014/main" val="10002"/>
                  </a:ext>
                </a:extLst>
              </a:tr>
              <a:tr h="310851">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dirty="0"/>
                        <a:t>NFR1.3</a:t>
                      </a:r>
                      <a:endParaRPr lang="en-IN" dirty="0"/>
                    </a:p>
                    <a:p>
                      <a:endParaRPr lang="en-IN" dirty="0"/>
                    </a:p>
                  </a:txBody>
                  <a:tcPr/>
                </a:tc>
                <a:tc>
                  <a:txBody>
                    <a:bodyPr/>
                    <a:lstStyle/>
                    <a:p>
                      <a:r>
                        <a:rPr lang="en-US" dirty="0"/>
                        <a:t>Every unsuccessful attempt by a user to access the system can be recorded .</a:t>
                      </a:r>
                      <a:endParaRPr lang="en-IN"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84540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28A75A-922F-4F94-8F9A-20D206EEA221}"/>
              </a:ext>
            </a:extLst>
          </p:cNvPr>
          <p:cNvSpPr>
            <a:spLocks noGrp="1"/>
          </p:cNvSpPr>
          <p:nvPr>
            <p:ph sz="quarter" idx="1"/>
          </p:nvPr>
        </p:nvSpPr>
        <p:spPr>
          <a:xfrm>
            <a:off x="685800" y="1066800"/>
            <a:ext cx="7772400" cy="4343400"/>
          </a:xfrm>
        </p:spPr>
        <p:txBody>
          <a:bodyPr>
            <a:normAutofit/>
          </a:bodyPr>
          <a:lstStyle/>
          <a:p>
            <a:pPr marL="514350" indent="-514350" algn="just">
              <a:buClr>
                <a:schemeClr val="tx1"/>
              </a:buClr>
              <a:buFont typeface="+mj-lt"/>
              <a:buAutoNum type="arabicPeriod" startAt="3"/>
            </a:pPr>
            <a:r>
              <a:rPr lang="en-US" sz="2400" b="1" dirty="0"/>
              <a:t>Report:</a:t>
            </a:r>
          </a:p>
          <a:p>
            <a:pPr marL="0" indent="0" algn="just">
              <a:buClr>
                <a:schemeClr val="tx1"/>
              </a:buClr>
              <a:buNone/>
            </a:pPr>
            <a:endParaRPr lang="en-US" sz="2400" b="1" dirty="0"/>
          </a:p>
          <a:p>
            <a:pPr algn="just">
              <a:buClr>
                <a:schemeClr val="tx1"/>
              </a:buClr>
              <a:buFont typeface="Arial" panose="020B0604020202020204" pitchFamily="34" charset="0"/>
              <a:buChar char="•"/>
            </a:pPr>
            <a:r>
              <a:rPr lang="en-US" sz="2000" dirty="0"/>
              <a:t>Reporting the final results obtained from metric analysis and other graphs generated. This includes defining the report format, data extraction and reporting cycle, reporting mechanisms, distribution, and availability. The reporting cycle defines how often the report is generated and when it is due for distribution. </a:t>
            </a:r>
          </a:p>
          <a:p>
            <a:pPr algn="just">
              <a:buClr>
                <a:schemeClr val="tx1"/>
              </a:buClr>
              <a:buFont typeface="Arial" panose="020B0604020202020204" pitchFamily="34" charset="0"/>
              <a:buChar char="•"/>
            </a:pPr>
            <a:r>
              <a:rPr lang="en-US" sz="2000" dirty="0"/>
              <a:t>A software development project is an experiment that is based on a number of assumptions, theories and estimates. To confirm these measurements are taken for all significant processes and then analyzed. The results of the analysis are used to make decisions. </a:t>
            </a:r>
          </a:p>
        </p:txBody>
      </p:sp>
    </p:spTree>
    <p:extLst>
      <p:ext uri="{BB962C8B-B14F-4D97-AF65-F5344CB8AC3E}">
        <p14:creationId xmlns:p14="http://schemas.microsoft.com/office/powerpoint/2010/main" val="37232349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E65A934F-D909-4ABD-A964-4A402E26496B}"/>
              </a:ext>
            </a:extLst>
          </p:cNvPr>
          <p:cNvSpPr txBox="1"/>
          <p:nvPr/>
        </p:nvSpPr>
        <p:spPr>
          <a:xfrm>
            <a:off x="333779" y="1600200"/>
            <a:ext cx="6860540" cy="523220"/>
          </a:xfrm>
          <a:prstGeom prst="rect">
            <a:avLst/>
          </a:prstGeom>
          <a:noFill/>
        </p:spPr>
        <p:txBody>
          <a:bodyPr wrap="square" rtlCol="0">
            <a:spAutoFit/>
          </a:bodyPr>
          <a:lstStyle/>
          <a:p>
            <a:pPr marL="457200" indent="-457200">
              <a:buFont typeface="Arial" panose="020B0604020202020204" pitchFamily="34" charset="0"/>
              <a:buChar char="•"/>
            </a:pPr>
            <a:r>
              <a:rPr lang="en-IN" altLang="en-US" sz="2800" b="1" dirty="0"/>
              <a:t>Effort Per Team Member</a:t>
            </a:r>
          </a:p>
        </p:txBody>
      </p:sp>
      <p:graphicFrame>
        <p:nvGraphicFramePr>
          <p:cNvPr id="5" name="Table 4">
            <a:extLst>
              <a:ext uri="{FF2B5EF4-FFF2-40B4-BE49-F238E27FC236}">
                <a16:creationId xmlns:a16="http://schemas.microsoft.com/office/drawing/2014/main" id="{0C3BE873-814E-4848-B0EB-0C878F1BB854}"/>
              </a:ext>
            </a:extLst>
          </p:cNvPr>
          <p:cNvGraphicFramePr/>
          <p:nvPr>
            <p:extLst>
              <p:ext uri="{D42A27DB-BD31-4B8C-83A1-F6EECF244321}">
                <p14:modId xmlns:p14="http://schemas.microsoft.com/office/powerpoint/2010/main" val="2532524212"/>
              </p:ext>
            </p:extLst>
          </p:nvPr>
        </p:nvGraphicFramePr>
        <p:xfrm>
          <a:off x="306070" y="2362200"/>
          <a:ext cx="8531860" cy="2423160"/>
        </p:xfrm>
        <a:graphic>
          <a:graphicData uri="http://schemas.openxmlformats.org/drawingml/2006/table">
            <a:tbl>
              <a:tblPr firstRow="1" bandRow="1">
                <a:tableStyleId>{5C22544A-7EE6-4342-B048-85BDC9FD1C3A}</a:tableStyleId>
              </a:tblPr>
              <a:tblGrid>
                <a:gridCol w="2132965">
                  <a:extLst>
                    <a:ext uri="{9D8B030D-6E8A-4147-A177-3AD203B41FA5}">
                      <a16:colId xmlns:a16="http://schemas.microsoft.com/office/drawing/2014/main" val="20000"/>
                    </a:ext>
                  </a:extLst>
                </a:gridCol>
                <a:gridCol w="2132965">
                  <a:extLst>
                    <a:ext uri="{9D8B030D-6E8A-4147-A177-3AD203B41FA5}">
                      <a16:colId xmlns:a16="http://schemas.microsoft.com/office/drawing/2014/main" val="20001"/>
                    </a:ext>
                  </a:extLst>
                </a:gridCol>
                <a:gridCol w="2132965">
                  <a:extLst>
                    <a:ext uri="{9D8B030D-6E8A-4147-A177-3AD203B41FA5}">
                      <a16:colId xmlns:a16="http://schemas.microsoft.com/office/drawing/2014/main" val="20002"/>
                    </a:ext>
                  </a:extLst>
                </a:gridCol>
                <a:gridCol w="2132965">
                  <a:extLst>
                    <a:ext uri="{9D8B030D-6E8A-4147-A177-3AD203B41FA5}">
                      <a16:colId xmlns:a16="http://schemas.microsoft.com/office/drawing/2014/main" val="20003"/>
                    </a:ext>
                  </a:extLst>
                </a:gridCol>
              </a:tblGrid>
              <a:tr h="381000">
                <a:tc>
                  <a:txBody>
                    <a:bodyPr/>
                    <a:lstStyle/>
                    <a:p>
                      <a:pPr>
                        <a:buNone/>
                      </a:pPr>
                      <a:r>
                        <a:rPr lang="en-IN" altLang="en-US" dirty="0"/>
                        <a:t>Team member</a:t>
                      </a:r>
                    </a:p>
                  </a:txBody>
                  <a:tcPr/>
                </a:tc>
                <a:tc>
                  <a:txBody>
                    <a:bodyPr/>
                    <a:lstStyle/>
                    <a:p>
                      <a:pPr>
                        <a:buNone/>
                      </a:pPr>
                      <a:r>
                        <a:rPr lang="en-IN" altLang="en-US"/>
                        <a:t>No. of assigned activities</a:t>
                      </a:r>
                    </a:p>
                  </a:txBody>
                  <a:tcPr/>
                </a:tc>
                <a:tc>
                  <a:txBody>
                    <a:bodyPr/>
                    <a:lstStyle/>
                    <a:p>
                      <a:pPr>
                        <a:buNone/>
                      </a:pPr>
                      <a:r>
                        <a:rPr lang="en-IN" altLang="en-US"/>
                        <a:t>No. of act performed</a:t>
                      </a:r>
                    </a:p>
                  </a:txBody>
                  <a:tcPr/>
                </a:tc>
                <a:tc>
                  <a:txBody>
                    <a:bodyPr/>
                    <a:lstStyle/>
                    <a:p>
                      <a:pPr>
                        <a:buNone/>
                      </a:pPr>
                      <a:r>
                        <a:rPr lang="en-IN" altLang="en-US"/>
                        <a:t>No. of weeks worked</a:t>
                      </a:r>
                    </a:p>
                  </a:txBody>
                  <a:tcPr/>
                </a:tc>
                <a:extLst>
                  <a:ext uri="{0D108BD9-81ED-4DB2-BD59-A6C34878D82A}">
                    <a16:rowId xmlns:a16="http://schemas.microsoft.com/office/drawing/2014/main" val="10000"/>
                  </a:ext>
                </a:extLst>
              </a:tr>
              <a:tr h="381000">
                <a:tc>
                  <a:txBody>
                    <a:bodyPr/>
                    <a:lstStyle/>
                    <a:p>
                      <a:pPr>
                        <a:buNone/>
                      </a:pPr>
                      <a:r>
                        <a:rPr lang="en-IN" altLang="en-US"/>
                        <a:t>Sarayu</a:t>
                      </a:r>
                    </a:p>
                    <a:p>
                      <a:pPr>
                        <a:buNone/>
                      </a:pPr>
                      <a:r>
                        <a:rPr lang="en-IN" altLang="en-US"/>
                        <a:t>(Team Manager)</a:t>
                      </a:r>
                    </a:p>
                  </a:txBody>
                  <a:tcPr/>
                </a:tc>
                <a:tc>
                  <a:txBody>
                    <a:bodyPr/>
                    <a:lstStyle/>
                    <a:p>
                      <a:pPr>
                        <a:buNone/>
                      </a:pPr>
                      <a:r>
                        <a:rPr lang="en-IN" altLang="en-US"/>
                        <a:t>9</a:t>
                      </a:r>
                    </a:p>
                  </a:txBody>
                  <a:tcPr/>
                </a:tc>
                <a:tc>
                  <a:txBody>
                    <a:bodyPr/>
                    <a:lstStyle/>
                    <a:p>
                      <a:pPr>
                        <a:buNone/>
                      </a:pPr>
                      <a:r>
                        <a:rPr lang="en-IN" altLang="en-US"/>
                        <a:t>9</a:t>
                      </a:r>
                    </a:p>
                  </a:txBody>
                  <a:tcPr/>
                </a:tc>
                <a:tc>
                  <a:txBody>
                    <a:bodyPr/>
                    <a:lstStyle/>
                    <a:p>
                      <a:pPr>
                        <a:buNone/>
                      </a:pPr>
                      <a:r>
                        <a:rPr lang="en-IN" altLang="en-US"/>
                        <a:t>12 weeks</a:t>
                      </a:r>
                    </a:p>
                  </a:txBody>
                  <a:tcPr/>
                </a:tc>
                <a:extLst>
                  <a:ext uri="{0D108BD9-81ED-4DB2-BD59-A6C34878D82A}">
                    <a16:rowId xmlns:a16="http://schemas.microsoft.com/office/drawing/2014/main" val="10001"/>
                  </a:ext>
                </a:extLst>
              </a:tr>
              <a:tr h="381000">
                <a:tc>
                  <a:txBody>
                    <a:bodyPr/>
                    <a:lstStyle/>
                    <a:p>
                      <a:pPr>
                        <a:buNone/>
                      </a:pPr>
                      <a:r>
                        <a:rPr lang="en-IN" altLang="en-US"/>
                        <a:t>Rohin(Developer)</a:t>
                      </a:r>
                    </a:p>
                  </a:txBody>
                  <a:tcPr/>
                </a:tc>
                <a:tc>
                  <a:txBody>
                    <a:bodyPr/>
                    <a:lstStyle/>
                    <a:p>
                      <a:pPr>
                        <a:buNone/>
                      </a:pPr>
                      <a:r>
                        <a:rPr lang="en-IN" altLang="en-US"/>
                        <a:t>9</a:t>
                      </a:r>
                    </a:p>
                  </a:txBody>
                  <a:tcPr/>
                </a:tc>
                <a:tc>
                  <a:txBody>
                    <a:bodyPr/>
                    <a:lstStyle/>
                    <a:p>
                      <a:pPr>
                        <a:buNone/>
                      </a:pPr>
                      <a:r>
                        <a:rPr lang="en-IN" altLang="en-US"/>
                        <a:t>9</a:t>
                      </a:r>
                    </a:p>
                  </a:txBody>
                  <a:tcPr/>
                </a:tc>
                <a:tc>
                  <a:txBody>
                    <a:bodyPr/>
                    <a:lstStyle/>
                    <a:p>
                      <a:pPr>
                        <a:buNone/>
                      </a:pPr>
                      <a:r>
                        <a:rPr lang="en-IN" altLang="en-US"/>
                        <a:t>12 weeks</a:t>
                      </a:r>
                    </a:p>
                  </a:txBody>
                  <a:tcPr/>
                </a:tc>
                <a:extLst>
                  <a:ext uri="{0D108BD9-81ED-4DB2-BD59-A6C34878D82A}">
                    <a16:rowId xmlns:a16="http://schemas.microsoft.com/office/drawing/2014/main" val="10002"/>
                  </a:ext>
                </a:extLst>
              </a:tr>
              <a:tr h="381000">
                <a:tc>
                  <a:txBody>
                    <a:bodyPr/>
                    <a:lstStyle/>
                    <a:p>
                      <a:pPr>
                        <a:buNone/>
                      </a:pPr>
                      <a:r>
                        <a:rPr lang="en-IN" altLang="en-US"/>
                        <a:t>Hruthika(Developer)</a:t>
                      </a:r>
                    </a:p>
                  </a:txBody>
                  <a:tcPr/>
                </a:tc>
                <a:tc>
                  <a:txBody>
                    <a:bodyPr/>
                    <a:lstStyle/>
                    <a:p>
                      <a:pPr>
                        <a:buNone/>
                      </a:pPr>
                      <a:r>
                        <a:rPr lang="en-IN" altLang="en-US"/>
                        <a:t>8</a:t>
                      </a:r>
                    </a:p>
                  </a:txBody>
                  <a:tcPr/>
                </a:tc>
                <a:tc>
                  <a:txBody>
                    <a:bodyPr/>
                    <a:lstStyle/>
                    <a:p>
                      <a:pPr>
                        <a:buNone/>
                      </a:pPr>
                      <a:r>
                        <a:rPr lang="en-IN" altLang="en-US"/>
                        <a:t>8</a:t>
                      </a:r>
                    </a:p>
                  </a:txBody>
                  <a:tcPr/>
                </a:tc>
                <a:tc>
                  <a:txBody>
                    <a:bodyPr/>
                    <a:lstStyle/>
                    <a:p>
                      <a:pPr>
                        <a:buNone/>
                      </a:pPr>
                      <a:r>
                        <a:rPr lang="en-IN" altLang="en-US"/>
                        <a:t>12 weeks</a:t>
                      </a:r>
                    </a:p>
                  </a:txBody>
                  <a:tcPr/>
                </a:tc>
                <a:extLst>
                  <a:ext uri="{0D108BD9-81ED-4DB2-BD59-A6C34878D82A}">
                    <a16:rowId xmlns:a16="http://schemas.microsoft.com/office/drawing/2014/main" val="10003"/>
                  </a:ext>
                </a:extLst>
              </a:tr>
              <a:tr h="381000">
                <a:tc>
                  <a:txBody>
                    <a:bodyPr/>
                    <a:lstStyle/>
                    <a:p>
                      <a:pPr>
                        <a:buNone/>
                      </a:pPr>
                      <a:r>
                        <a:rPr lang="en-IN" altLang="en-US"/>
                        <a:t>Manisha(Tester)</a:t>
                      </a:r>
                    </a:p>
                  </a:txBody>
                  <a:tcPr/>
                </a:tc>
                <a:tc>
                  <a:txBody>
                    <a:bodyPr/>
                    <a:lstStyle/>
                    <a:p>
                      <a:pPr>
                        <a:buNone/>
                      </a:pPr>
                      <a:r>
                        <a:rPr lang="en-IN" altLang="en-US"/>
                        <a:t>11</a:t>
                      </a:r>
                    </a:p>
                  </a:txBody>
                  <a:tcPr/>
                </a:tc>
                <a:tc>
                  <a:txBody>
                    <a:bodyPr/>
                    <a:lstStyle/>
                    <a:p>
                      <a:pPr>
                        <a:buNone/>
                      </a:pPr>
                      <a:r>
                        <a:rPr lang="en-IN" altLang="en-US"/>
                        <a:t>11</a:t>
                      </a:r>
                    </a:p>
                  </a:txBody>
                  <a:tcPr/>
                </a:tc>
                <a:tc>
                  <a:txBody>
                    <a:bodyPr/>
                    <a:lstStyle/>
                    <a:p>
                      <a:pPr>
                        <a:buNone/>
                      </a:pPr>
                      <a:r>
                        <a:rPr lang="en-IN" altLang="en-US" dirty="0"/>
                        <a:t> 9 weeks</a:t>
                      </a:r>
                    </a:p>
                  </a:txBody>
                  <a:tcPr/>
                </a:tc>
                <a:extLst>
                  <a:ext uri="{0D108BD9-81ED-4DB2-BD59-A6C34878D82A}">
                    <a16:rowId xmlns:a16="http://schemas.microsoft.com/office/drawing/2014/main" val="10004"/>
                  </a:ext>
                </a:extLst>
              </a:tr>
            </a:tbl>
          </a:graphicData>
        </a:graphic>
      </p:graphicFrame>
      <p:sp>
        <p:nvSpPr>
          <p:cNvPr id="6" name="Title 1">
            <a:extLst>
              <a:ext uri="{FF2B5EF4-FFF2-40B4-BE49-F238E27FC236}">
                <a16:creationId xmlns:a16="http://schemas.microsoft.com/office/drawing/2014/main" id="{8875088A-F579-46C0-93E7-8290FB9595DD}"/>
              </a:ext>
            </a:extLst>
          </p:cNvPr>
          <p:cNvSpPr>
            <a:spLocks noGrp="1"/>
          </p:cNvSpPr>
          <p:nvPr>
            <p:ph type="title"/>
          </p:nvPr>
        </p:nvSpPr>
        <p:spPr>
          <a:xfrm>
            <a:off x="306070" y="300757"/>
            <a:ext cx="8001000" cy="1143000"/>
          </a:xfrm>
        </p:spPr>
        <p:txBody>
          <a:bodyPr>
            <a:normAutofit/>
          </a:bodyPr>
          <a:lstStyle/>
          <a:p>
            <a:r>
              <a:rPr lang="en-US" sz="3600" b="1" dirty="0">
                <a:solidFill>
                  <a:schemeClr val="tx1"/>
                </a:solidFill>
                <a:latin typeface="+mn-lt"/>
                <a:ea typeface="+mn-ea"/>
                <a:cs typeface="+mn-cs"/>
              </a:rPr>
              <a:t>Metrics</a:t>
            </a:r>
            <a:endParaRPr lang="en-IN" sz="3600" b="1" dirty="0">
              <a:solidFill>
                <a:schemeClr val="tx1"/>
              </a:solidFill>
              <a:latin typeface="+mn-lt"/>
              <a:ea typeface="+mn-ea"/>
              <a:cs typeface="+mn-cs"/>
            </a:endParaRPr>
          </a:p>
        </p:txBody>
      </p:sp>
    </p:spTree>
    <p:extLst>
      <p:ext uri="{BB962C8B-B14F-4D97-AF65-F5344CB8AC3E}">
        <p14:creationId xmlns:p14="http://schemas.microsoft.com/office/powerpoint/2010/main" val="21516405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87C660-4621-4783-B75F-08C95872D9C2}"/>
              </a:ext>
            </a:extLst>
          </p:cNvPr>
          <p:cNvSpPr>
            <a:spLocks noGrp="1"/>
          </p:cNvSpPr>
          <p:nvPr>
            <p:ph sz="quarter" idx="1"/>
          </p:nvPr>
        </p:nvSpPr>
        <p:spPr>
          <a:xfrm>
            <a:off x="350700" y="304800"/>
            <a:ext cx="7772400" cy="4572000"/>
          </a:xfrm>
        </p:spPr>
        <p:txBody>
          <a:bodyPr/>
          <a:lstStyle/>
          <a:p>
            <a:pPr marL="0" indent="0">
              <a:buNone/>
            </a:pPr>
            <a:r>
              <a:rPr lang="en-US" sz="2400" b="1" dirty="0"/>
              <a:t>Use Case diagram: </a:t>
            </a:r>
          </a:p>
          <a:p>
            <a:pPr marL="0" indent="0" algn="just">
              <a:buNone/>
            </a:pPr>
            <a:r>
              <a:rPr lang="en-US" sz="2000" dirty="0">
                <a:latin typeface="Times New Roman" panose="02020603050405020304" pitchFamily="18" charset="0"/>
                <a:cs typeface="Times New Roman" panose="02020603050405020304" pitchFamily="18" charset="0"/>
              </a:rPr>
              <a:t>This method helps us to develop requirements. Use cases are used to validate a proposed design and to ensure it meets all requirements</a:t>
            </a:r>
            <a:r>
              <a:rPr lang="en-US" sz="2800" dirty="0">
                <a:latin typeface="Times New Roman" panose="02020603050405020304" pitchFamily="18" charset="0"/>
                <a:cs typeface="Times New Roman" panose="02020603050405020304" pitchFamily="18" charset="0"/>
              </a:rPr>
              <a:t>.</a:t>
            </a:r>
          </a:p>
          <a:p>
            <a:pPr marL="0" indent="0">
              <a:buNone/>
            </a:pPr>
            <a:endParaRPr lang="en-US" sz="2800" dirty="0">
              <a:latin typeface="Times New Roman" panose="02020603050405020304" pitchFamily="18" charset="0"/>
              <a:cs typeface="Times New Roman" panose="02020603050405020304" pitchFamily="18" charset="0"/>
            </a:endParaRPr>
          </a:p>
          <a:p>
            <a:pPr>
              <a:buClr>
                <a:schemeClr val="tx1"/>
              </a:buClr>
              <a:buFont typeface="Arial" panose="020B0604020202020204" pitchFamily="34" charset="0"/>
              <a:buChar char="•"/>
            </a:pPr>
            <a:r>
              <a:rPr lang="en-IN" sz="2400" b="1" dirty="0"/>
              <a:t>Use case point:</a:t>
            </a:r>
          </a:p>
        </p:txBody>
      </p:sp>
      <p:graphicFrame>
        <p:nvGraphicFramePr>
          <p:cNvPr id="4" name="Table 4">
            <a:extLst>
              <a:ext uri="{FF2B5EF4-FFF2-40B4-BE49-F238E27FC236}">
                <a16:creationId xmlns:a16="http://schemas.microsoft.com/office/drawing/2014/main" id="{D97A7BEE-C60B-428B-B37F-C6B522497E4D}"/>
              </a:ext>
            </a:extLst>
          </p:cNvPr>
          <p:cNvGraphicFramePr>
            <a:graphicFrameLocks noGrp="1"/>
          </p:cNvGraphicFramePr>
          <p:nvPr>
            <p:extLst>
              <p:ext uri="{D42A27DB-BD31-4B8C-83A1-F6EECF244321}">
                <p14:modId xmlns:p14="http://schemas.microsoft.com/office/powerpoint/2010/main" val="34483826"/>
              </p:ext>
            </p:extLst>
          </p:nvPr>
        </p:nvGraphicFramePr>
        <p:xfrm>
          <a:off x="360861" y="2583873"/>
          <a:ext cx="3891280" cy="1943100"/>
        </p:xfrm>
        <a:graphic>
          <a:graphicData uri="http://schemas.openxmlformats.org/drawingml/2006/table">
            <a:tbl>
              <a:tblPr firstRow="1" bandRow="1">
                <a:tableStyleId>{5C22544A-7EE6-4342-B048-85BDC9FD1C3A}</a:tableStyleId>
              </a:tblPr>
              <a:tblGrid>
                <a:gridCol w="3891280">
                  <a:extLst>
                    <a:ext uri="{9D8B030D-6E8A-4147-A177-3AD203B41FA5}">
                      <a16:colId xmlns:a16="http://schemas.microsoft.com/office/drawing/2014/main" val="20000"/>
                    </a:ext>
                  </a:extLst>
                </a:gridCol>
              </a:tblGrid>
              <a:tr h="584200">
                <a:tc>
                  <a:txBody>
                    <a:bodyPr/>
                    <a:lstStyle/>
                    <a:p>
                      <a:r>
                        <a:rPr lang="en-US" dirty="0"/>
                        <a:t>For each actor :</a:t>
                      </a:r>
                      <a:endParaRPr lang="en-IN" dirty="0"/>
                    </a:p>
                  </a:txBody>
                  <a:tcPr/>
                </a:tc>
                <a:extLst>
                  <a:ext uri="{0D108BD9-81ED-4DB2-BD59-A6C34878D82A}">
                    <a16:rowId xmlns:a16="http://schemas.microsoft.com/office/drawing/2014/main" val="10000"/>
                  </a:ext>
                </a:extLst>
              </a:tr>
              <a:tr h="1358900">
                <a:tc>
                  <a:txBody>
                    <a:bodyPr/>
                    <a:lstStyle/>
                    <a:p>
                      <a:pPr marL="285750" indent="-285750">
                        <a:buFont typeface="Arial" panose="020B0604020202020204" pitchFamily="34" charset="0"/>
                        <a:buChar char="•"/>
                      </a:pPr>
                      <a:r>
                        <a:rPr lang="en-US" dirty="0"/>
                        <a:t>Simple actor: [weight – 1]</a:t>
                      </a:r>
                    </a:p>
                    <a:p>
                      <a:pPr marL="285750" indent="-285750">
                        <a:buFont typeface="Arial" panose="020B0604020202020204" pitchFamily="34" charset="0"/>
                        <a:buChar char="•"/>
                      </a:pPr>
                      <a:r>
                        <a:rPr lang="en-US" dirty="0"/>
                        <a:t>Average actor: [weight– 2]</a:t>
                      </a:r>
                    </a:p>
                    <a:p>
                      <a:pPr marL="285750" indent="-285750">
                        <a:buFont typeface="Arial" panose="020B0604020202020204" pitchFamily="34" charset="0"/>
                        <a:buChar char="•"/>
                      </a:pPr>
                      <a:r>
                        <a:rPr lang="en-US" dirty="0"/>
                        <a:t>Complex actor:[weight –3]</a:t>
                      </a:r>
                      <a:endParaRPr lang="en-IN" dirty="0"/>
                    </a:p>
                  </a:txBody>
                  <a:tcPr/>
                </a:tc>
                <a:extLst>
                  <a:ext uri="{0D108BD9-81ED-4DB2-BD59-A6C34878D82A}">
                    <a16:rowId xmlns:a16="http://schemas.microsoft.com/office/drawing/2014/main" val="10001"/>
                  </a:ext>
                </a:extLst>
              </a:tr>
            </a:tbl>
          </a:graphicData>
        </a:graphic>
      </p:graphicFrame>
      <p:graphicFrame>
        <p:nvGraphicFramePr>
          <p:cNvPr id="5" name="Table 5">
            <a:extLst>
              <a:ext uri="{FF2B5EF4-FFF2-40B4-BE49-F238E27FC236}">
                <a16:creationId xmlns:a16="http://schemas.microsoft.com/office/drawing/2014/main" id="{BBEEDD36-5F5F-49F2-A1A3-F2A392E6087A}"/>
              </a:ext>
            </a:extLst>
          </p:cNvPr>
          <p:cNvGraphicFramePr>
            <a:graphicFrameLocks noGrp="1"/>
          </p:cNvGraphicFramePr>
          <p:nvPr>
            <p:extLst>
              <p:ext uri="{D42A27DB-BD31-4B8C-83A1-F6EECF244321}">
                <p14:modId xmlns:p14="http://schemas.microsoft.com/office/powerpoint/2010/main" val="1772407085"/>
              </p:ext>
            </p:extLst>
          </p:nvPr>
        </p:nvGraphicFramePr>
        <p:xfrm>
          <a:off x="4881238" y="2583873"/>
          <a:ext cx="3891280" cy="1943099"/>
        </p:xfrm>
        <a:graphic>
          <a:graphicData uri="http://schemas.openxmlformats.org/drawingml/2006/table">
            <a:tbl>
              <a:tblPr firstRow="1" bandRow="1">
                <a:tableStyleId>{5C22544A-7EE6-4342-B048-85BDC9FD1C3A}</a:tableStyleId>
              </a:tblPr>
              <a:tblGrid>
                <a:gridCol w="3891280">
                  <a:extLst>
                    <a:ext uri="{9D8B030D-6E8A-4147-A177-3AD203B41FA5}">
                      <a16:colId xmlns:a16="http://schemas.microsoft.com/office/drawing/2014/main" val="20000"/>
                    </a:ext>
                  </a:extLst>
                </a:gridCol>
              </a:tblGrid>
              <a:tr h="585830">
                <a:tc>
                  <a:txBody>
                    <a:bodyPr/>
                    <a:lstStyle/>
                    <a:p>
                      <a:r>
                        <a:rPr lang="en-US" dirty="0"/>
                        <a:t>For each use case:</a:t>
                      </a:r>
                      <a:endParaRPr lang="en-IN" dirty="0"/>
                    </a:p>
                  </a:txBody>
                  <a:tcPr/>
                </a:tc>
                <a:extLst>
                  <a:ext uri="{0D108BD9-81ED-4DB2-BD59-A6C34878D82A}">
                    <a16:rowId xmlns:a16="http://schemas.microsoft.com/office/drawing/2014/main" val="10000"/>
                  </a:ext>
                </a:extLst>
              </a:tr>
              <a:tr h="1357269">
                <a:tc>
                  <a:txBody>
                    <a:bodyPr/>
                    <a:lstStyle/>
                    <a:p>
                      <a:pPr marL="285750" indent="-285750">
                        <a:buFont typeface="Arial" panose="020B0604020202020204" pitchFamily="34" charset="0"/>
                        <a:buChar char="•"/>
                      </a:pPr>
                      <a:r>
                        <a:rPr lang="en-US" dirty="0"/>
                        <a:t>Simple use case: [weight– 5]</a:t>
                      </a:r>
                    </a:p>
                    <a:p>
                      <a:pPr marL="285750" indent="-285750">
                        <a:buFont typeface="Arial" panose="020B0604020202020204" pitchFamily="34" charset="0"/>
                        <a:buChar char="•"/>
                      </a:pPr>
                      <a:r>
                        <a:rPr lang="en-US" dirty="0"/>
                        <a:t>Average use case:[weight—10]</a:t>
                      </a:r>
                    </a:p>
                    <a:p>
                      <a:pPr marL="285750" indent="-285750">
                        <a:buFont typeface="Arial" panose="020B0604020202020204" pitchFamily="34" charset="0"/>
                        <a:buChar char="•"/>
                      </a:pPr>
                      <a:r>
                        <a:rPr lang="en-US" dirty="0"/>
                        <a:t>Complex use case:[weight– 15]</a:t>
                      </a:r>
                    </a:p>
                    <a:p>
                      <a:pPr marL="0" indent="0">
                        <a:buFont typeface="Arial" panose="020B0604020202020204" pitchFamily="34" charset="0"/>
                        <a:buNone/>
                      </a:pPr>
                      <a:endParaRPr lang="en-IN" dirty="0"/>
                    </a:p>
                  </a:txBody>
                  <a:tcPr/>
                </a:tc>
                <a:extLst>
                  <a:ext uri="{0D108BD9-81ED-4DB2-BD59-A6C34878D82A}">
                    <a16:rowId xmlns:a16="http://schemas.microsoft.com/office/drawing/2014/main" val="10001"/>
                  </a:ext>
                </a:extLst>
              </a:tr>
            </a:tbl>
          </a:graphicData>
        </a:graphic>
      </p:graphicFrame>
      <p:sp>
        <p:nvSpPr>
          <p:cNvPr id="8" name="Text Box 0">
            <a:extLst>
              <a:ext uri="{FF2B5EF4-FFF2-40B4-BE49-F238E27FC236}">
                <a16:creationId xmlns:a16="http://schemas.microsoft.com/office/drawing/2014/main" id="{98D7C2C6-6FC2-4AC2-824B-A6A38189DE8A}"/>
              </a:ext>
            </a:extLst>
          </p:cNvPr>
          <p:cNvSpPr txBox="1"/>
          <p:nvPr/>
        </p:nvSpPr>
        <p:spPr>
          <a:xfrm>
            <a:off x="350700" y="4747314"/>
            <a:ext cx="8152765" cy="1785104"/>
          </a:xfrm>
          <a:prstGeom prst="rect">
            <a:avLst/>
          </a:prstGeom>
          <a:noFill/>
        </p:spPr>
        <p:txBody>
          <a:bodyPr wrap="square" rtlCol="0">
            <a:spAutoFit/>
          </a:bodyPr>
          <a:lstStyle/>
          <a:p>
            <a:r>
              <a:rPr lang="en-IN" altLang="en-US" sz="2200" dirty="0"/>
              <a:t>Assuming the overall system to be </a:t>
            </a:r>
            <a:r>
              <a:rPr lang="en-IN" altLang="en-US" sz="2200" dirty="0" err="1"/>
              <a:t>avg</a:t>
            </a:r>
            <a:r>
              <a:rPr lang="en-IN" altLang="en-US" sz="2200" dirty="0"/>
              <a:t> so, </a:t>
            </a:r>
          </a:p>
          <a:p>
            <a:r>
              <a:rPr lang="en-IN" altLang="en-US" sz="2200" dirty="0"/>
              <a:t>F = 14*3 = 42</a:t>
            </a:r>
          </a:p>
          <a:p>
            <a:r>
              <a:rPr lang="en-IN" altLang="en-US" sz="2200" dirty="0"/>
              <a:t>VAF = 0.65 =0.01(F)</a:t>
            </a:r>
          </a:p>
          <a:p>
            <a:r>
              <a:rPr lang="en-IN" altLang="en-US" sz="2200" dirty="0"/>
              <a:t>        = 0.65 +0.01*42</a:t>
            </a:r>
          </a:p>
          <a:p>
            <a:r>
              <a:rPr lang="en-IN" altLang="en-US" sz="2200" dirty="0"/>
              <a:t>        = 1.07</a:t>
            </a:r>
          </a:p>
        </p:txBody>
      </p:sp>
    </p:spTree>
    <p:extLst>
      <p:ext uri="{BB962C8B-B14F-4D97-AF65-F5344CB8AC3E}">
        <p14:creationId xmlns:p14="http://schemas.microsoft.com/office/powerpoint/2010/main" val="523838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4F1ECBA-2E7F-451A-92E7-1F9C2FE3882F}"/>
              </a:ext>
            </a:extLst>
          </p:cNvPr>
          <p:cNvPicPr>
            <a:picLocks noChangeAspect="1"/>
          </p:cNvPicPr>
          <p:nvPr/>
        </p:nvPicPr>
        <p:blipFill>
          <a:blip r:embed="rId2" cstate="print"/>
          <a:stretch>
            <a:fillRect/>
          </a:stretch>
        </p:blipFill>
        <p:spPr>
          <a:xfrm>
            <a:off x="1219200" y="114300"/>
            <a:ext cx="6705600" cy="6629400"/>
          </a:xfrm>
          <a:prstGeom prst="rect">
            <a:avLst/>
          </a:prstGeom>
        </p:spPr>
      </p:pic>
    </p:spTree>
    <p:extLst>
      <p:ext uri="{BB962C8B-B14F-4D97-AF65-F5344CB8AC3E}">
        <p14:creationId xmlns:p14="http://schemas.microsoft.com/office/powerpoint/2010/main" val="21912706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4BB3DD5-5A2B-42DA-A736-5ABE45F7AC71}"/>
              </a:ext>
            </a:extLst>
          </p:cNvPr>
          <p:cNvSpPr>
            <a:spLocks noGrp="1"/>
          </p:cNvSpPr>
          <p:nvPr>
            <p:ph sz="quarter" idx="1"/>
          </p:nvPr>
        </p:nvSpPr>
        <p:spPr>
          <a:xfrm>
            <a:off x="762000" y="457200"/>
            <a:ext cx="6705600" cy="4572000"/>
          </a:xfrm>
        </p:spPr>
        <p:txBody>
          <a:bodyPr>
            <a:normAutofit/>
          </a:bodyPr>
          <a:lstStyle/>
          <a:p>
            <a:pPr marL="0" indent="0">
              <a:buNone/>
            </a:pPr>
            <a:r>
              <a:rPr lang="en-US" b="1" dirty="0"/>
              <a:t>Actors:</a:t>
            </a:r>
          </a:p>
          <a:p>
            <a:pPr marL="0" indent="0">
              <a:buNone/>
            </a:pPr>
            <a:r>
              <a:rPr lang="en-US" sz="2200" dirty="0"/>
              <a:t>- User, govt official: complex</a:t>
            </a:r>
          </a:p>
          <a:p>
            <a:pPr marL="0" indent="0">
              <a:buNone/>
            </a:pPr>
            <a:r>
              <a:rPr lang="en-US" sz="2200" dirty="0"/>
              <a:t>- Database: average</a:t>
            </a:r>
          </a:p>
          <a:p>
            <a:pPr marL="0" indent="0">
              <a:buNone/>
            </a:pPr>
            <a:endParaRPr lang="en-US" dirty="0"/>
          </a:p>
          <a:p>
            <a:pPr marL="0" indent="0">
              <a:buNone/>
            </a:pPr>
            <a:r>
              <a:rPr lang="en-US" b="1" dirty="0"/>
              <a:t>Use case:</a:t>
            </a:r>
          </a:p>
          <a:p>
            <a:pPr marL="0" indent="0">
              <a:buNone/>
            </a:pPr>
            <a:endParaRPr lang="en-IN" dirty="0"/>
          </a:p>
          <a:p>
            <a:pPr marL="0" indent="0">
              <a:buNone/>
            </a:pPr>
            <a:endParaRPr lang="en-US" dirty="0"/>
          </a:p>
        </p:txBody>
      </p:sp>
      <p:graphicFrame>
        <p:nvGraphicFramePr>
          <p:cNvPr id="5" name="Table 0">
            <a:extLst>
              <a:ext uri="{FF2B5EF4-FFF2-40B4-BE49-F238E27FC236}">
                <a16:creationId xmlns:a16="http://schemas.microsoft.com/office/drawing/2014/main" id="{49F3D491-D95E-42B9-97AB-1C57EADF99AC}"/>
              </a:ext>
            </a:extLst>
          </p:cNvPr>
          <p:cNvGraphicFramePr/>
          <p:nvPr>
            <p:extLst>
              <p:ext uri="{D42A27DB-BD31-4B8C-83A1-F6EECF244321}">
                <p14:modId xmlns:p14="http://schemas.microsoft.com/office/powerpoint/2010/main" val="2855298508"/>
              </p:ext>
            </p:extLst>
          </p:nvPr>
        </p:nvGraphicFramePr>
        <p:xfrm>
          <a:off x="762000" y="2743200"/>
          <a:ext cx="5227320" cy="1767840"/>
        </p:xfrm>
        <a:graphic>
          <a:graphicData uri="http://schemas.openxmlformats.org/drawingml/2006/table">
            <a:tbl>
              <a:tblPr firstRow="1" bandRow="1">
                <a:tableStyleId>{5C22544A-7EE6-4342-B048-85BDC9FD1C3A}</a:tableStyleId>
              </a:tblPr>
              <a:tblGrid>
                <a:gridCol w="1306830">
                  <a:extLst>
                    <a:ext uri="{9D8B030D-6E8A-4147-A177-3AD203B41FA5}">
                      <a16:colId xmlns:a16="http://schemas.microsoft.com/office/drawing/2014/main" val="20000"/>
                    </a:ext>
                  </a:extLst>
                </a:gridCol>
                <a:gridCol w="1306830">
                  <a:extLst>
                    <a:ext uri="{9D8B030D-6E8A-4147-A177-3AD203B41FA5}">
                      <a16:colId xmlns:a16="http://schemas.microsoft.com/office/drawing/2014/main" val="20001"/>
                    </a:ext>
                  </a:extLst>
                </a:gridCol>
                <a:gridCol w="1306830">
                  <a:extLst>
                    <a:ext uri="{9D8B030D-6E8A-4147-A177-3AD203B41FA5}">
                      <a16:colId xmlns:a16="http://schemas.microsoft.com/office/drawing/2014/main" val="20002"/>
                    </a:ext>
                  </a:extLst>
                </a:gridCol>
                <a:gridCol w="1306830">
                  <a:extLst>
                    <a:ext uri="{9D8B030D-6E8A-4147-A177-3AD203B41FA5}">
                      <a16:colId xmlns:a16="http://schemas.microsoft.com/office/drawing/2014/main" val="20003"/>
                    </a:ext>
                  </a:extLst>
                </a:gridCol>
              </a:tblGrid>
              <a:tr h="640080">
                <a:tc>
                  <a:txBody>
                    <a:bodyPr/>
                    <a:lstStyle/>
                    <a:p>
                      <a:pPr>
                        <a:buNone/>
                      </a:pPr>
                      <a:r>
                        <a:rPr lang="en-IN" altLang="en-US" dirty="0"/>
                        <a:t>Use cases</a:t>
                      </a:r>
                    </a:p>
                  </a:txBody>
                  <a:tcPr/>
                </a:tc>
                <a:tc>
                  <a:txBody>
                    <a:bodyPr/>
                    <a:lstStyle/>
                    <a:p>
                      <a:pPr>
                        <a:buNone/>
                      </a:pPr>
                      <a:r>
                        <a:rPr lang="en-IN" altLang="en-US"/>
                        <a:t>Weight</a:t>
                      </a:r>
                    </a:p>
                  </a:txBody>
                  <a:tcPr/>
                </a:tc>
                <a:tc>
                  <a:txBody>
                    <a:bodyPr/>
                    <a:lstStyle/>
                    <a:p>
                      <a:pPr>
                        <a:buNone/>
                      </a:pPr>
                      <a:r>
                        <a:rPr lang="en-IN" altLang="en-US"/>
                        <a:t>No. of use cases</a:t>
                      </a:r>
                    </a:p>
                  </a:txBody>
                  <a:tcPr/>
                </a:tc>
                <a:tc>
                  <a:txBody>
                    <a:bodyPr/>
                    <a:lstStyle/>
                    <a:p>
                      <a:pPr>
                        <a:buNone/>
                      </a:pPr>
                      <a:r>
                        <a:rPr lang="en-IN" altLang="en-US"/>
                        <a:t>Product</a:t>
                      </a:r>
                    </a:p>
                  </a:txBody>
                  <a:tcPr/>
                </a:tc>
                <a:extLst>
                  <a:ext uri="{0D108BD9-81ED-4DB2-BD59-A6C34878D82A}">
                    <a16:rowId xmlns:a16="http://schemas.microsoft.com/office/drawing/2014/main" val="10000"/>
                  </a:ext>
                </a:extLst>
              </a:tr>
              <a:tr h="233680">
                <a:tc>
                  <a:txBody>
                    <a:bodyPr/>
                    <a:lstStyle/>
                    <a:p>
                      <a:pPr>
                        <a:buNone/>
                      </a:pPr>
                      <a:r>
                        <a:rPr lang="en-IN" altLang="en-US" dirty="0"/>
                        <a:t>Simple</a:t>
                      </a:r>
                    </a:p>
                  </a:txBody>
                  <a:tcPr/>
                </a:tc>
                <a:tc>
                  <a:txBody>
                    <a:bodyPr/>
                    <a:lstStyle/>
                    <a:p>
                      <a:pPr>
                        <a:buNone/>
                      </a:pPr>
                      <a:r>
                        <a:rPr lang="en-IN" altLang="en-US" dirty="0"/>
                        <a:t>5</a:t>
                      </a:r>
                    </a:p>
                  </a:txBody>
                  <a:tcPr/>
                </a:tc>
                <a:tc>
                  <a:txBody>
                    <a:bodyPr/>
                    <a:lstStyle/>
                    <a:p>
                      <a:pPr>
                        <a:buNone/>
                      </a:pPr>
                      <a:r>
                        <a:rPr lang="en-IN" altLang="en-US"/>
                        <a:t>8</a:t>
                      </a:r>
                    </a:p>
                  </a:txBody>
                  <a:tcPr/>
                </a:tc>
                <a:tc>
                  <a:txBody>
                    <a:bodyPr/>
                    <a:lstStyle/>
                    <a:p>
                      <a:pPr>
                        <a:buNone/>
                      </a:pPr>
                      <a:r>
                        <a:rPr lang="en-IN" altLang="en-US"/>
                        <a:t>40</a:t>
                      </a:r>
                    </a:p>
                  </a:txBody>
                  <a:tcPr/>
                </a:tc>
                <a:extLst>
                  <a:ext uri="{0D108BD9-81ED-4DB2-BD59-A6C34878D82A}">
                    <a16:rowId xmlns:a16="http://schemas.microsoft.com/office/drawing/2014/main" val="10001"/>
                  </a:ext>
                </a:extLst>
              </a:tr>
              <a:tr h="381000">
                <a:tc>
                  <a:txBody>
                    <a:bodyPr/>
                    <a:lstStyle/>
                    <a:p>
                      <a:pPr>
                        <a:buNone/>
                      </a:pPr>
                      <a:r>
                        <a:rPr lang="en-IN" altLang="en-US"/>
                        <a:t>Average</a:t>
                      </a:r>
                    </a:p>
                  </a:txBody>
                  <a:tcPr/>
                </a:tc>
                <a:tc>
                  <a:txBody>
                    <a:bodyPr/>
                    <a:lstStyle/>
                    <a:p>
                      <a:pPr>
                        <a:buNone/>
                      </a:pPr>
                      <a:r>
                        <a:rPr lang="en-IN" altLang="en-US" dirty="0"/>
                        <a:t>10</a:t>
                      </a:r>
                    </a:p>
                  </a:txBody>
                  <a:tcPr/>
                </a:tc>
                <a:tc>
                  <a:txBody>
                    <a:bodyPr/>
                    <a:lstStyle/>
                    <a:p>
                      <a:pPr>
                        <a:buNone/>
                      </a:pPr>
                      <a:r>
                        <a:rPr lang="en-IN" altLang="en-US" dirty="0"/>
                        <a:t>5</a:t>
                      </a:r>
                    </a:p>
                  </a:txBody>
                  <a:tcPr/>
                </a:tc>
                <a:tc>
                  <a:txBody>
                    <a:bodyPr/>
                    <a:lstStyle/>
                    <a:p>
                      <a:pPr>
                        <a:buNone/>
                      </a:pPr>
                      <a:r>
                        <a:rPr lang="en-IN" altLang="en-US"/>
                        <a:t>50</a:t>
                      </a:r>
                    </a:p>
                  </a:txBody>
                  <a:tcPr/>
                </a:tc>
                <a:extLst>
                  <a:ext uri="{0D108BD9-81ED-4DB2-BD59-A6C34878D82A}">
                    <a16:rowId xmlns:a16="http://schemas.microsoft.com/office/drawing/2014/main" val="10002"/>
                  </a:ext>
                </a:extLst>
              </a:tr>
              <a:tr h="381000">
                <a:tc>
                  <a:txBody>
                    <a:bodyPr/>
                    <a:lstStyle/>
                    <a:p>
                      <a:pPr>
                        <a:buNone/>
                      </a:pPr>
                      <a:r>
                        <a:rPr lang="en-IN" altLang="en-US" dirty="0"/>
                        <a:t>Complex</a:t>
                      </a:r>
                    </a:p>
                  </a:txBody>
                  <a:tcPr/>
                </a:tc>
                <a:tc>
                  <a:txBody>
                    <a:bodyPr/>
                    <a:lstStyle/>
                    <a:p>
                      <a:pPr>
                        <a:buNone/>
                      </a:pPr>
                      <a:r>
                        <a:rPr lang="en-IN" altLang="en-US"/>
                        <a:t>15</a:t>
                      </a:r>
                    </a:p>
                  </a:txBody>
                  <a:tcPr/>
                </a:tc>
                <a:tc>
                  <a:txBody>
                    <a:bodyPr/>
                    <a:lstStyle/>
                    <a:p>
                      <a:pPr>
                        <a:buNone/>
                      </a:pPr>
                      <a:r>
                        <a:rPr lang="en-IN" altLang="en-US"/>
                        <a:t>5</a:t>
                      </a:r>
                    </a:p>
                  </a:txBody>
                  <a:tcPr/>
                </a:tc>
                <a:tc>
                  <a:txBody>
                    <a:bodyPr/>
                    <a:lstStyle/>
                    <a:p>
                      <a:pPr>
                        <a:buNone/>
                      </a:pPr>
                      <a:r>
                        <a:rPr lang="en-IN" altLang="en-US" dirty="0"/>
                        <a:t>75</a:t>
                      </a:r>
                    </a:p>
                  </a:txBody>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9D24DBCF-535E-432A-AE68-79B57B1816BE}"/>
              </a:ext>
            </a:extLst>
          </p:cNvPr>
          <p:cNvSpPr txBox="1"/>
          <p:nvPr/>
        </p:nvSpPr>
        <p:spPr>
          <a:xfrm>
            <a:off x="762000" y="4511040"/>
            <a:ext cx="6400800" cy="1785104"/>
          </a:xfrm>
          <a:prstGeom prst="rect">
            <a:avLst/>
          </a:prstGeom>
          <a:noFill/>
        </p:spPr>
        <p:txBody>
          <a:bodyPr wrap="square" rtlCol="0">
            <a:spAutoFit/>
          </a:bodyPr>
          <a:lstStyle/>
          <a:p>
            <a:r>
              <a:rPr lang="en-US" sz="2200" dirty="0"/>
              <a:t>UAW:3+</a:t>
            </a:r>
            <a:r>
              <a:rPr lang="en-IN" altLang="en-US" sz="2200" dirty="0"/>
              <a:t>3+2 =8</a:t>
            </a:r>
            <a:endParaRPr lang="en-US" sz="2200" dirty="0"/>
          </a:p>
          <a:p>
            <a:r>
              <a:rPr lang="en-US" sz="2200" dirty="0"/>
              <a:t>UUCW=</a:t>
            </a:r>
            <a:r>
              <a:rPr lang="en-IN" altLang="en-US" sz="2200" dirty="0"/>
              <a:t>40+50+75=165</a:t>
            </a:r>
            <a:endParaRPr lang="en-US" sz="2200" dirty="0"/>
          </a:p>
          <a:p>
            <a:r>
              <a:rPr lang="en-US" sz="2200" dirty="0"/>
              <a:t>UUCP:</a:t>
            </a:r>
            <a:r>
              <a:rPr lang="en-IN" altLang="en-US" sz="2200" dirty="0"/>
              <a:t>8+165 =173</a:t>
            </a:r>
          </a:p>
          <a:p>
            <a:r>
              <a:rPr lang="en-IN" sz="2200" dirty="0">
                <a:sym typeface="+mn-ea"/>
              </a:rPr>
              <a:t>VAF = 1.07</a:t>
            </a:r>
            <a:endParaRPr lang="en-IN" sz="2200" dirty="0"/>
          </a:p>
          <a:p>
            <a:r>
              <a:rPr lang="en-IN" sz="2200" dirty="0">
                <a:sym typeface="+mn-ea"/>
              </a:rPr>
              <a:t>UCP = UUCP*VAF = 173*1.07= 185.11</a:t>
            </a:r>
            <a:endParaRPr lang="en-IN" sz="2200" dirty="0"/>
          </a:p>
        </p:txBody>
      </p:sp>
    </p:spTree>
    <p:extLst>
      <p:ext uri="{BB962C8B-B14F-4D97-AF65-F5344CB8AC3E}">
        <p14:creationId xmlns:p14="http://schemas.microsoft.com/office/powerpoint/2010/main" val="33727029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6E83A627-8365-4DF8-A91B-F82114825B3F}"/>
              </a:ext>
            </a:extLst>
          </p:cNvPr>
          <p:cNvPicPr>
            <a:picLocks noChangeAspect="1"/>
          </p:cNvPicPr>
          <p:nvPr/>
        </p:nvPicPr>
        <p:blipFill>
          <a:blip r:embed="rId2" cstate="print"/>
          <a:stretch>
            <a:fillRect/>
          </a:stretch>
        </p:blipFill>
        <p:spPr>
          <a:xfrm>
            <a:off x="1663064" y="228600"/>
            <a:ext cx="5817872" cy="6400800"/>
          </a:xfrm>
          <a:prstGeom prst="rect">
            <a:avLst/>
          </a:prstGeom>
        </p:spPr>
      </p:pic>
    </p:spTree>
    <p:extLst>
      <p:ext uri="{BB962C8B-B14F-4D97-AF65-F5344CB8AC3E}">
        <p14:creationId xmlns:p14="http://schemas.microsoft.com/office/powerpoint/2010/main" val="36542245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811F94D-DCB4-4080-BD17-CD2F5241173F}"/>
              </a:ext>
            </a:extLst>
          </p:cNvPr>
          <p:cNvSpPr txBox="1">
            <a:spLocks noGrp="1"/>
          </p:cNvSpPr>
          <p:nvPr>
            <p:ph sz="quarter" idx="1"/>
          </p:nvPr>
        </p:nvSpPr>
        <p:spPr>
          <a:xfrm>
            <a:off x="762000" y="304800"/>
            <a:ext cx="7772400" cy="3877985"/>
          </a:xfrm>
          <a:prstGeom prst="rect">
            <a:avLst/>
          </a:prstGeom>
          <a:noFill/>
        </p:spPr>
        <p:txBody>
          <a:bodyPr wrap="square">
            <a:spAutoFit/>
          </a:bodyPr>
          <a:lstStyle/>
          <a:p>
            <a:pPr marL="0" indent="0">
              <a:buNone/>
            </a:pPr>
            <a:r>
              <a:rPr lang="en-US" b="1" dirty="0"/>
              <a:t>Actors:</a:t>
            </a:r>
          </a:p>
          <a:p>
            <a:pPr marL="0" indent="0">
              <a:buNone/>
            </a:pPr>
            <a:r>
              <a:rPr lang="en-US" sz="2200" dirty="0"/>
              <a:t>User: complex (interacts via GUI)</a:t>
            </a:r>
          </a:p>
          <a:p>
            <a:pPr marL="0" indent="0">
              <a:buNone/>
            </a:pPr>
            <a:r>
              <a:rPr lang="en-US" sz="2200" dirty="0"/>
              <a:t>Database: average (stores data)</a:t>
            </a:r>
          </a:p>
          <a:p>
            <a:endParaRPr lang="en-IN" sz="2200" dirty="0"/>
          </a:p>
          <a:p>
            <a:pPr marL="0" indent="0">
              <a:buNone/>
            </a:pPr>
            <a:r>
              <a:rPr lang="en-IN" b="1" dirty="0"/>
              <a:t>Use Case:</a:t>
            </a:r>
          </a:p>
          <a:p>
            <a:pPr marL="0" indent="0">
              <a:buNone/>
            </a:pPr>
            <a:endParaRPr lang="en-IN" sz="2200" dirty="0"/>
          </a:p>
          <a:p>
            <a:pPr marL="0" indent="0">
              <a:buNone/>
            </a:pPr>
            <a:endParaRPr lang="en-IN" sz="2200" dirty="0"/>
          </a:p>
          <a:p>
            <a:pPr marL="0" indent="0">
              <a:buNone/>
            </a:pPr>
            <a:endParaRPr lang="en-IN" sz="2200" dirty="0"/>
          </a:p>
          <a:p>
            <a:pPr marL="0" indent="0">
              <a:buNone/>
            </a:pPr>
            <a:endParaRPr lang="en-IN" sz="2200" dirty="0"/>
          </a:p>
        </p:txBody>
      </p:sp>
      <p:graphicFrame>
        <p:nvGraphicFramePr>
          <p:cNvPr id="5" name="Table 0">
            <a:extLst>
              <a:ext uri="{FF2B5EF4-FFF2-40B4-BE49-F238E27FC236}">
                <a16:creationId xmlns:a16="http://schemas.microsoft.com/office/drawing/2014/main" id="{EBEAF3D0-96CA-4F8F-BAFE-EE7B60646764}"/>
              </a:ext>
            </a:extLst>
          </p:cNvPr>
          <p:cNvGraphicFramePr/>
          <p:nvPr>
            <p:extLst>
              <p:ext uri="{D42A27DB-BD31-4B8C-83A1-F6EECF244321}">
                <p14:modId xmlns:p14="http://schemas.microsoft.com/office/powerpoint/2010/main" val="1004345685"/>
              </p:ext>
            </p:extLst>
          </p:nvPr>
        </p:nvGraphicFramePr>
        <p:xfrm>
          <a:off x="762000" y="2514600"/>
          <a:ext cx="4937760" cy="1737360"/>
        </p:xfrm>
        <a:graphic>
          <a:graphicData uri="http://schemas.openxmlformats.org/drawingml/2006/table">
            <a:tbl>
              <a:tblPr firstRow="1" bandRow="1">
                <a:tableStyleId>{5C22544A-7EE6-4342-B048-85BDC9FD1C3A}</a:tableStyleId>
              </a:tblPr>
              <a:tblGrid>
                <a:gridCol w="1234440">
                  <a:extLst>
                    <a:ext uri="{9D8B030D-6E8A-4147-A177-3AD203B41FA5}">
                      <a16:colId xmlns:a16="http://schemas.microsoft.com/office/drawing/2014/main" val="20000"/>
                    </a:ext>
                  </a:extLst>
                </a:gridCol>
                <a:gridCol w="1234440">
                  <a:extLst>
                    <a:ext uri="{9D8B030D-6E8A-4147-A177-3AD203B41FA5}">
                      <a16:colId xmlns:a16="http://schemas.microsoft.com/office/drawing/2014/main" val="20001"/>
                    </a:ext>
                  </a:extLst>
                </a:gridCol>
                <a:gridCol w="1234440">
                  <a:extLst>
                    <a:ext uri="{9D8B030D-6E8A-4147-A177-3AD203B41FA5}">
                      <a16:colId xmlns:a16="http://schemas.microsoft.com/office/drawing/2014/main" val="20002"/>
                    </a:ext>
                  </a:extLst>
                </a:gridCol>
                <a:gridCol w="1234440">
                  <a:extLst>
                    <a:ext uri="{9D8B030D-6E8A-4147-A177-3AD203B41FA5}">
                      <a16:colId xmlns:a16="http://schemas.microsoft.com/office/drawing/2014/main" val="20003"/>
                    </a:ext>
                  </a:extLst>
                </a:gridCol>
              </a:tblGrid>
              <a:tr h="640080">
                <a:tc>
                  <a:txBody>
                    <a:bodyPr/>
                    <a:lstStyle/>
                    <a:p>
                      <a:pPr>
                        <a:buNone/>
                      </a:pPr>
                      <a:r>
                        <a:rPr lang="en-IN" altLang="en-US"/>
                        <a:t>Use cases</a:t>
                      </a:r>
                    </a:p>
                  </a:txBody>
                  <a:tcPr/>
                </a:tc>
                <a:tc>
                  <a:txBody>
                    <a:bodyPr/>
                    <a:lstStyle/>
                    <a:p>
                      <a:pPr>
                        <a:buNone/>
                      </a:pPr>
                      <a:r>
                        <a:rPr lang="en-IN" altLang="en-US" dirty="0"/>
                        <a:t>Weight</a:t>
                      </a:r>
                    </a:p>
                  </a:txBody>
                  <a:tcPr/>
                </a:tc>
                <a:tc>
                  <a:txBody>
                    <a:bodyPr/>
                    <a:lstStyle/>
                    <a:p>
                      <a:pPr>
                        <a:buNone/>
                      </a:pPr>
                      <a:r>
                        <a:rPr lang="en-IN" altLang="en-US" dirty="0"/>
                        <a:t>No. of use cases</a:t>
                      </a:r>
                    </a:p>
                  </a:txBody>
                  <a:tcPr/>
                </a:tc>
                <a:tc>
                  <a:txBody>
                    <a:bodyPr/>
                    <a:lstStyle/>
                    <a:p>
                      <a:pPr>
                        <a:buNone/>
                      </a:pPr>
                      <a:r>
                        <a:rPr lang="en-IN" altLang="en-US"/>
                        <a:t>Product</a:t>
                      </a:r>
                    </a:p>
                  </a:txBody>
                  <a:tcPr/>
                </a:tc>
                <a:extLst>
                  <a:ext uri="{0D108BD9-81ED-4DB2-BD59-A6C34878D82A}">
                    <a16:rowId xmlns:a16="http://schemas.microsoft.com/office/drawing/2014/main" val="10000"/>
                  </a:ext>
                </a:extLst>
              </a:tr>
              <a:tr h="365760">
                <a:tc>
                  <a:txBody>
                    <a:bodyPr/>
                    <a:lstStyle/>
                    <a:p>
                      <a:pPr>
                        <a:buNone/>
                      </a:pPr>
                      <a:r>
                        <a:rPr lang="en-IN" altLang="en-US"/>
                        <a:t>Simple</a:t>
                      </a:r>
                    </a:p>
                  </a:txBody>
                  <a:tcPr/>
                </a:tc>
                <a:tc>
                  <a:txBody>
                    <a:bodyPr/>
                    <a:lstStyle/>
                    <a:p>
                      <a:pPr>
                        <a:buNone/>
                      </a:pPr>
                      <a:r>
                        <a:rPr lang="en-IN" altLang="en-US"/>
                        <a:t>5</a:t>
                      </a:r>
                    </a:p>
                  </a:txBody>
                  <a:tcPr/>
                </a:tc>
                <a:tc>
                  <a:txBody>
                    <a:bodyPr/>
                    <a:lstStyle/>
                    <a:p>
                      <a:pPr>
                        <a:buNone/>
                      </a:pPr>
                      <a:r>
                        <a:rPr lang="en-IN" altLang="en-US"/>
                        <a:t>3</a:t>
                      </a:r>
                    </a:p>
                  </a:txBody>
                  <a:tcPr/>
                </a:tc>
                <a:tc>
                  <a:txBody>
                    <a:bodyPr/>
                    <a:lstStyle/>
                    <a:p>
                      <a:pPr>
                        <a:buNone/>
                      </a:pPr>
                      <a:r>
                        <a:rPr lang="en-IN" altLang="en-US"/>
                        <a:t>15</a:t>
                      </a:r>
                    </a:p>
                  </a:txBody>
                  <a:tcPr/>
                </a:tc>
                <a:extLst>
                  <a:ext uri="{0D108BD9-81ED-4DB2-BD59-A6C34878D82A}">
                    <a16:rowId xmlns:a16="http://schemas.microsoft.com/office/drawing/2014/main" val="10001"/>
                  </a:ext>
                </a:extLst>
              </a:tr>
              <a:tr h="365760">
                <a:tc>
                  <a:txBody>
                    <a:bodyPr/>
                    <a:lstStyle/>
                    <a:p>
                      <a:pPr>
                        <a:buNone/>
                      </a:pPr>
                      <a:r>
                        <a:rPr lang="en-IN" altLang="en-US"/>
                        <a:t>Average</a:t>
                      </a:r>
                    </a:p>
                  </a:txBody>
                  <a:tcPr/>
                </a:tc>
                <a:tc>
                  <a:txBody>
                    <a:bodyPr/>
                    <a:lstStyle/>
                    <a:p>
                      <a:pPr>
                        <a:buNone/>
                      </a:pPr>
                      <a:r>
                        <a:rPr lang="en-IN" altLang="en-US"/>
                        <a:t>10</a:t>
                      </a:r>
                    </a:p>
                  </a:txBody>
                  <a:tcPr/>
                </a:tc>
                <a:tc>
                  <a:txBody>
                    <a:bodyPr/>
                    <a:lstStyle/>
                    <a:p>
                      <a:pPr>
                        <a:buNone/>
                      </a:pPr>
                      <a:r>
                        <a:rPr lang="en-IN" altLang="en-US"/>
                        <a:t>3</a:t>
                      </a:r>
                    </a:p>
                  </a:txBody>
                  <a:tcPr/>
                </a:tc>
                <a:tc>
                  <a:txBody>
                    <a:bodyPr/>
                    <a:lstStyle/>
                    <a:p>
                      <a:pPr>
                        <a:buNone/>
                      </a:pPr>
                      <a:r>
                        <a:rPr lang="en-IN" altLang="en-US"/>
                        <a:t>30</a:t>
                      </a:r>
                    </a:p>
                  </a:txBody>
                  <a:tcPr/>
                </a:tc>
                <a:extLst>
                  <a:ext uri="{0D108BD9-81ED-4DB2-BD59-A6C34878D82A}">
                    <a16:rowId xmlns:a16="http://schemas.microsoft.com/office/drawing/2014/main" val="10002"/>
                  </a:ext>
                </a:extLst>
              </a:tr>
              <a:tr h="365760">
                <a:tc>
                  <a:txBody>
                    <a:bodyPr/>
                    <a:lstStyle/>
                    <a:p>
                      <a:pPr>
                        <a:buNone/>
                      </a:pPr>
                      <a:r>
                        <a:rPr lang="en-IN" altLang="en-US"/>
                        <a:t>Complex</a:t>
                      </a:r>
                    </a:p>
                  </a:txBody>
                  <a:tcPr/>
                </a:tc>
                <a:tc>
                  <a:txBody>
                    <a:bodyPr/>
                    <a:lstStyle/>
                    <a:p>
                      <a:pPr>
                        <a:buNone/>
                      </a:pPr>
                      <a:r>
                        <a:rPr lang="en-IN" altLang="en-US"/>
                        <a:t>15</a:t>
                      </a:r>
                    </a:p>
                  </a:txBody>
                  <a:tcPr/>
                </a:tc>
                <a:tc>
                  <a:txBody>
                    <a:bodyPr/>
                    <a:lstStyle/>
                    <a:p>
                      <a:pPr>
                        <a:buNone/>
                      </a:pPr>
                      <a:r>
                        <a:rPr lang="en-IN" altLang="en-US"/>
                        <a:t>3</a:t>
                      </a:r>
                    </a:p>
                  </a:txBody>
                  <a:tcPr/>
                </a:tc>
                <a:tc>
                  <a:txBody>
                    <a:bodyPr/>
                    <a:lstStyle/>
                    <a:p>
                      <a:pPr>
                        <a:buNone/>
                      </a:pPr>
                      <a:r>
                        <a:rPr lang="en-IN" altLang="en-US" dirty="0"/>
                        <a:t>45</a:t>
                      </a:r>
                    </a:p>
                  </a:txBody>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493880C8-4B11-4AA6-A852-987B68F668D2}"/>
              </a:ext>
            </a:extLst>
          </p:cNvPr>
          <p:cNvSpPr txBox="1"/>
          <p:nvPr/>
        </p:nvSpPr>
        <p:spPr>
          <a:xfrm>
            <a:off x="762000" y="4419600"/>
            <a:ext cx="6248400" cy="1785104"/>
          </a:xfrm>
          <a:prstGeom prst="rect">
            <a:avLst/>
          </a:prstGeom>
          <a:noFill/>
        </p:spPr>
        <p:txBody>
          <a:bodyPr wrap="square" rtlCol="0">
            <a:spAutoFit/>
          </a:bodyPr>
          <a:lstStyle/>
          <a:p>
            <a:r>
              <a:rPr lang="en-IN" sz="2200" dirty="0"/>
              <a:t>UAW=3+2+3=8</a:t>
            </a:r>
          </a:p>
          <a:p>
            <a:r>
              <a:rPr lang="en-IN" sz="2200" dirty="0"/>
              <a:t>UUCW=90</a:t>
            </a:r>
          </a:p>
          <a:p>
            <a:r>
              <a:rPr lang="en-IN" sz="2200" dirty="0"/>
              <a:t>UUCP: UAW+UUCW=8+90=98</a:t>
            </a:r>
          </a:p>
          <a:p>
            <a:r>
              <a:rPr lang="en-IN" sz="2200" dirty="0">
                <a:sym typeface="+mn-ea"/>
              </a:rPr>
              <a:t>VAF = 1.07</a:t>
            </a:r>
            <a:endParaRPr lang="en-IN" sz="2200" dirty="0"/>
          </a:p>
          <a:p>
            <a:r>
              <a:rPr lang="en-IN" sz="2200" dirty="0">
                <a:sym typeface="+mn-ea"/>
              </a:rPr>
              <a:t>UCP = UUCP*VAF = 98*1.07= 104.86</a:t>
            </a:r>
            <a:endParaRPr lang="en-IN" sz="2200" dirty="0"/>
          </a:p>
        </p:txBody>
      </p:sp>
    </p:spTree>
    <p:extLst>
      <p:ext uri="{BB962C8B-B14F-4D97-AF65-F5344CB8AC3E}">
        <p14:creationId xmlns:p14="http://schemas.microsoft.com/office/powerpoint/2010/main" val="1013537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2264A677-6403-4921-AD8B-54E2A04D56DA}"/>
              </a:ext>
            </a:extLst>
          </p:cNvPr>
          <p:cNvPicPr>
            <a:picLocks noChangeAspect="1"/>
          </p:cNvPicPr>
          <p:nvPr/>
        </p:nvPicPr>
        <p:blipFill>
          <a:blip r:embed="rId2" cstate="print"/>
          <a:stretch>
            <a:fillRect/>
          </a:stretch>
        </p:blipFill>
        <p:spPr>
          <a:xfrm>
            <a:off x="1066800" y="152400"/>
            <a:ext cx="6858000" cy="6553200"/>
          </a:xfrm>
          <a:prstGeom prst="rect">
            <a:avLst/>
          </a:prstGeom>
        </p:spPr>
      </p:pic>
    </p:spTree>
    <p:extLst>
      <p:ext uri="{BB962C8B-B14F-4D97-AF65-F5344CB8AC3E}">
        <p14:creationId xmlns:p14="http://schemas.microsoft.com/office/powerpoint/2010/main" val="31734136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F9CE2286-B65C-49B8-AC0F-16B16B20FE94}"/>
              </a:ext>
            </a:extLst>
          </p:cNvPr>
          <p:cNvSpPr txBox="1"/>
          <p:nvPr/>
        </p:nvSpPr>
        <p:spPr>
          <a:xfrm>
            <a:off x="457200" y="459030"/>
            <a:ext cx="8534400" cy="1954381"/>
          </a:xfrm>
          <a:prstGeom prst="rect">
            <a:avLst/>
          </a:prstGeom>
          <a:noFill/>
        </p:spPr>
        <p:txBody>
          <a:bodyPr wrap="square" rtlCol="0">
            <a:spAutoFit/>
          </a:bodyPr>
          <a:lstStyle/>
          <a:p>
            <a:pPr>
              <a:spcBef>
                <a:spcPts val="580"/>
              </a:spcBef>
              <a:buClr>
                <a:schemeClr val="accent1"/>
              </a:buClr>
              <a:buSzPct val="85000"/>
            </a:pPr>
            <a:r>
              <a:rPr lang="en-US" sz="2600" b="1" dirty="0"/>
              <a:t>Actors:</a:t>
            </a:r>
          </a:p>
          <a:p>
            <a:r>
              <a:rPr lang="en-US" sz="2000" dirty="0"/>
              <a:t>- </a:t>
            </a:r>
            <a:r>
              <a:rPr lang="en-US" sz="2200" dirty="0"/>
              <a:t>Admin: average</a:t>
            </a:r>
          </a:p>
          <a:p>
            <a:r>
              <a:rPr lang="en-US" sz="2200" dirty="0"/>
              <a:t>- Govt officials: Complex</a:t>
            </a:r>
          </a:p>
          <a:p>
            <a:endParaRPr lang="en-US" sz="2000" dirty="0"/>
          </a:p>
          <a:p>
            <a:pPr>
              <a:spcBef>
                <a:spcPts val="580"/>
              </a:spcBef>
              <a:buClr>
                <a:schemeClr val="accent1"/>
              </a:buClr>
              <a:buSzPct val="85000"/>
            </a:pPr>
            <a:r>
              <a:rPr lang="en-US" sz="2600" b="1" dirty="0"/>
              <a:t>Use case:</a:t>
            </a:r>
          </a:p>
        </p:txBody>
      </p:sp>
      <p:graphicFrame>
        <p:nvGraphicFramePr>
          <p:cNvPr id="5" name="Table 0">
            <a:extLst>
              <a:ext uri="{FF2B5EF4-FFF2-40B4-BE49-F238E27FC236}">
                <a16:creationId xmlns:a16="http://schemas.microsoft.com/office/drawing/2014/main" id="{8C7E6D5E-4B44-4EBE-9651-2F334C613189}"/>
              </a:ext>
            </a:extLst>
          </p:cNvPr>
          <p:cNvGraphicFramePr/>
          <p:nvPr>
            <p:extLst>
              <p:ext uri="{D42A27DB-BD31-4B8C-83A1-F6EECF244321}">
                <p14:modId xmlns:p14="http://schemas.microsoft.com/office/powerpoint/2010/main" val="1976790827"/>
              </p:ext>
            </p:extLst>
          </p:nvPr>
        </p:nvGraphicFramePr>
        <p:xfrm>
          <a:off x="457200" y="2413411"/>
          <a:ext cx="6012180" cy="1737360"/>
        </p:xfrm>
        <a:graphic>
          <a:graphicData uri="http://schemas.openxmlformats.org/drawingml/2006/table">
            <a:tbl>
              <a:tblPr firstRow="1" bandRow="1">
                <a:tableStyleId>{5C22544A-7EE6-4342-B048-85BDC9FD1C3A}</a:tableStyleId>
              </a:tblPr>
              <a:tblGrid>
                <a:gridCol w="1503045">
                  <a:extLst>
                    <a:ext uri="{9D8B030D-6E8A-4147-A177-3AD203B41FA5}">
                      <a16:colId xmlns:a16="http://schemas.microsoft.com/office/drawing/2014/main" val="20000"/>
                    </a:ext>
                  </a:extLst>
                </a:gridCol>
                <a:gridCol w="1503045">
                  <a:extLst>
                    <a:ext uri="{9D8B030D-6E8A-4147-A177-3AD203B41FA5}">
                      <a16:colId xmlns:a16="http://schemas.microsoft.com/office/drawing/2014/main" val="20001"/>
                    </a:ext>
                  </a:extLst>
                </a:gridCol>
                <a:gridCol w="1503045">
                  <a:extLst>
                    <a:ext uri="{9D8B030D-6E8A-4147-A177-3AD203B41FA5}">
                      <a16:colId xmlns:a16="http://schemas.microsoft.com/office/drawing/2014/main" val="20002"/>
                    </a:ext>
                  </a:extLst>
                </a:gridCol>
                <a:gridCol w="1503045">
                  <a:extLst>
                    <a:ext uri="{9D8B030D-6E8A-4147-A177-3AD203B41FA5}">
                      <a16:colId xmlns:a16="http://schemas.microsoft.com/office/drawing/2014/main" val="20003"/>
                    </a:ext>
                  </a:extLst>
                </a:gridCol>
              </a:tblGrid>
              <a:tr h="640080">
                <a:tc>
                  <a:txBody>
                    <a:bodyPr/>
                    <a:lstStyle/>
                    <a:p>
                      <a:pPr>
                        <a:buNone/>
                      </a:pPr>
                      <a:r>
                        <a:rPr lang="en-IN" altLang="en-US" dirty="0"/>
                        <a:t>Use cases</a:t>
                      </a:r>
                    </a:p>
                  </a:txBody>
                  <a:tcPr/>
                </a:tc>
                <a:tc>
                  <a:txBody>
                    <a:bodyPr/>
                    <a:lstStyle/>
                    <a:p>
                      <a:pPr>
                        <a:buNone/>
                      </a:pPr>
                      <a:r>
                        <a:rPr lang="en-IN" altLang="en-US"/>
                        <a:t>Weight</a:t>
                      </a:r>
                    </a:p>
                  </a:txBody>
                  <a:tcPr/>
                </a:tc>
                <a:tc>
                  <a:txBody>
                    <a:bodyPr/>
                    <a:lstStyle/>
                    <a:p>
                      <a:pPr>
                        <a:buNone/>
                      </a:pPr>
                      <a:r>
                        <a:rPr lang="en-IN" altLang="en-US"/>
                        <a:t>No. of use cases</a:t>
                      </a:r>
                    </a:p>
                  </a:txBody>
                  <a:tcPr/>
                </a:tc>
                <a:tc>
                  <a:txBody>
                    <a:bodyPr/>
                    <a:lstStyle/>
                    <a:p>
                      <a:pPr>
                        <a:buNone/>
                      </a:pPr>
                      <a:r>
                        <a:rPr lang="en-IN" altLang="en-US"/>
                        <a:t>Product</a:t>
                      </a:r>
                    </a:p>
                  </a:txBody>
                  <a:tcPr/>
                </a:tc>
                <a:extLst>
                  <a:ext uri="{0D108BD9-81ED-4DB2-BD59-A6C34878D82A}">
                    <a16:rowId xmlns:a16="http://schemas.microsoft.com/office/drawing/2014/main" val="10000"/>
                  </a:ext>
                </a:extLst>
              </a:tr>
              <a:tr h="365760">
                <a:tc>
                  <a:txBody>
                    <a:bodyPr/>
                    <a:lstStyle/>
                    <a:p>
                      <a:pPr>
                        <a:buNone/>
                      </a:pPr>
                      <a:r>
                        <a:rPr lang="en-IN" altLang="en-US" dirty="0"/>
                        <a:t>Simple</a:t>
                      </a:r>
                    </a:p>
                  </a:txBody>
                  <a:tcPr/>
                </a:tc>
                <a:tc>
                  <a:txBody>
                    <a:bodyPr/>
                    <a:lstStyle/>
                    <a:p>
                      <a:pPr>
                        <a:buNone/>
                      </a:pPr>
                      <a:r>
                        <a:rPr lang="en-IN" altLang="en-US" dirty="0"/>
                        <a:t>5</a:t>
                      </a:r>
                    </a:p>
                  </a:txBody>
                  <a:tcPr/>
                </a:tc>
                <a:tc>
                  <a:txBody>
                    <a:bodyPr/>
                    <a:lstStyle/>
                    <a:p>
                      <a:pPr>
                        <a:buNone/>
                      </a:pPr>
                      <a:r>
                        <a:rPr lang="en-IN" altLang="en-US"/>
                        <a:t>3</a:t>
                      </a:r>
                    </a:p>
                  </a:txBody>
                  <a:tcPr/>
                </a:tc>
                <a:tc>
                  <a:txBody>
                    <a:bodyPr/>
                    <a:lstStyle/>
                    <a:p>
                      <a:pPr>
                        <a:buNone/>
                      </a:pPr>
                      <a:r>
                        <a:rPr lang="en-IN" altLang="en-US"/>
                        <a:t>15</a:t>
                      </a:r>
                    </a:p>
                  </a:txBody>
                  <a:tcPr/>
                </a:tc>
                <a:extLst>
                  <a:ext uri="{0D108BD9-81ED-4DB2-BD59-A6C34878D82A}">
                    <a16:rowId xmlns:a16="http://schemas.microsoft.com/office/drawing/2014/main" val="10001"/>
                  </a:ext>
                </a:extLst>
              </a:tr>
              <a:tr h="365760">
                <a:tc>
                  <a:txBody>
                    <a:bodyPr/>
                    <a:lstStyle/>
                    <a:p>
                      <a:pPr>
                        <a:buNone/>
                      </a:pPr>
                      <a:r>
                        <a:rPr lang="en-IN" altLang="en-US"/>
                        <a:t>Average</a:t>
                      </a:r>
                    </a:p>
                  </a:txBody>
                  <a:tcPr/>
                </a:tc>
                <a:tc>
                  <a:txBody>
                    <a:bodyPr/>
                    <a:lstStyle/>
                    <a:p>
                      <a:pPr>
                        <a:buNone/>
                      </a:pPr>
                      <a:r>
                        <a:rPr lang="en-IN" altLang="en-US"/>
                        <a:t>10</a:t>
                      </a:r>
                    </a:p>
                  </a:txBody>
                  <a:tcPr/>
                </a:tc>
                <a:tc>
                  <a:txBody>
                    <a:bodyPr/>
                    <a:lstStyle/>
                    <a:p>
                      <a:pPr>
                        <a:buNone/>
                      </a:pPr>
                      <a:r>
                        <a:rPr lang="en-IN" altLang="en-US"/>
                        <a:t>3</a:t>
                      </a:r>
                    </a:p>
                  </a:txBody>
                  <a:tcPr/>
                </a:tc>
                <a:tc>
                  <a:txBody>
                    <a:bodyPr/>
                    <a:lstStyle/>
                    <a:p>
                      <a:pPr>
                        <a:buNone/>
                      </a:pPr>
                      <a:r>
                        <a:rPr lang="en-IN" altLang="en-US"/>
                        <a:t>30</a:t>
                      </a:r>
                    </a:p>
                  </a:txBody>
                  <a:tcPr/>
                </a:tc>
                <a:extLst>
                  <a:ext uri="{0D108BD9-81ED-4DB2-BD59-A6C34878D82A}">
                    <a16:rowId xmlns:a16="http://schemas.microsoft.com/office/drawing/2014/main" val="10002"/>
                  </a:ext>
                </a:extLst>
              </a:tr>
              <a:tr h="365760">
                <a:tc>
                  <a:txBody>
                    <a:bodyPr/>
                    <a:lstStyle/>
                    <a:p>
                      <a:pPr>
                        <a:buNone/>
                      </a:pPr>
                      <a:r>
                        <a:rPr lang="en-IN" altLang="en-US"/>
                        <a:t>Complex</a:t>
                      </a:r>
                    </a:p>
                  </a:txBody>
                  <a:tcPr/>
                </a:tc>
                <a:tc>
                  <a:txBody>
                    <a:bodyPr/>
                    <a:lstStyle/>
                    <a:p>
                      <a:pPr>
                        <a:buNone/>
                      </a:pPr>
                      <a:r>
                        <a:rPr lang="en-IN" altLang="en-US"/>
                        <a:t>15</a:t>
                      </a:r>
                    </a:p>
                  </a:txBody>
                  <a:tcPr/>
                </a:tc>
                <a:tc>
                  <a:txBody>
                    <a:bodyPr/>
                    <a:lstStyle/>
                    <a:p>
                      <a:pPr>
                        <a:buNone/>
                      </a:pPr>
                      <a:r>
                        <a:rPr lang="en-IN" altLang="en-US"/>
                        <a:t>6</a:t>
                      </a:r>
                    </a:p>
                  </a:txBody>
                  <a:tcPr/>
                </a:tc>
                <a:tc>
                  <a:txBody>
                    <a:bodyPr/>
                    <a:lstStyle/>
                    <a:p>
                      <a:pPr>
                        <a:buNone/>
                      </a:pPr>
                      <a:r>
                        <a:rPr lang="en-IN" altLang="en-US" dirty="0"/>
                        <a:t>90</a:t>
                      </a:r>
                    </a:p>
                  </a:txBody>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8EE31377-B05F-47FE-97E0-F2B837EE703A}"/>
              </a:ext>
            </a:extLst>
          </p:cNvPr>
          <p:cNvSpPr txBox="1"/>
          <p:nvPr/>
        </p:nvSpPr>
        <p:spPr>
          <a:xfrm>
            <a:off x="457200" y="4395501"/>
            <a:ext cx="5859780" cy="2123658"/>
          </a:xfrm>
          <a:prstGeom prst="rect">
            <a:avLst/>
          </a:prstGeom>
          <a:noFill/>
        </p:spPr>
        <p:txBody>
          <a:bodyPr wrap="square" rtlCol="0">
            <a:spAutoFit/>
          </a:bodyPr>
          <a:lstStyle/>
          <a:p>
            <a:r>
              <a:rPr lang="en-IN" sz="2200" dirty="0"/>
              <a:t>UAW: 2+3=5</a:t>
            </a:r>
          </a:p>
          <a:p>
            <a:r>
              <a:rPr lang="en-IN" sz="2200" dirty="0"/>
              <a:t>UUCW:135</a:t>
            </a:r>
          </a:p>
          <a:p>
            <a:r>
              <a:rPr lang="en-IN" sz="2200" dirty="0"/>
              <a:t>UUCP: 5+135 = 140</a:t>
            </a:r>
          </a:p>
          <a:p>
            <a:r>
              <a:rPr lang="en-IN" sz="2200" dirty="0"/>
              <a:t>VAF = 1.07</a:t>
            </a:r>
          </a:p>
          <a:p>
            <a:r>
              <a:rPr lang="en-IN" sz="2200" dirty="0"/>
              <a:t>UCP = UUCP*VAF = 140*1.07= 149.8</a:t>
            </a:r>
          </a:p>
          <a:p>
            <a:endParaRPr lang="en-US" sz="2200" dirty="0"/>
          </a:p>
        </p:txBody>
      </p:sp>
    </p:spTree>
    <p:extLst>
      <p:ext uri="{BB962C8B-B14F-4D97-AF65-F5344CB8AC3E}">
        <p14:creationId xmlns:p14="http://schemas.microsoft.com/office/powerpoint/2010/main" val="12249363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E330A7-80C1-48FB-BB9D-2420A20026D8}"/>
              </a:ext>
            </a:extLst>
          </p:cNvPr>
          <p:cNvSpPr txBox="1"/>
          <p:nvPr/>
        </p:nvSpPr>
        <p:spPr>
          <a:xfrm>
            <a:off x="533401" y="1162113"/>
            <a:ext cx="7772400" cy="2862322"/>
          </a:xfrm>
          <a:prstGeom prst="rect">
            <a:avLst/>
          </a:prstGeom>
          <a:noFill/>
        </p:spPr>
        <p:txBody>
          <a:bodyPr wrap="square" rtlCol="0">
            <a:spAutoFit/>
          </a:bodyPr>
          <a:lstStyle/>
          <a:p>
            <a:pPr marL="457200" indent="-457200">
              <a:buFont typeface="Arial" panose="020B0604020202020204" pitchFamily="34" charset="0"/>
              <a:buChar char="•"/>
            </a:pPr>
            <a:r>
              <a:rPr lang="en-US" sz="2600" b="1" dirty="0"/>
              <a:t>Object point: </a:t>
            </a:r>
          </a:p>
          <a:p>
            <a:r>
              <a:rPr lang="en-US" sz="2000" dirty="0"/>
              <a:t>Object points are used as an initial measure for size, so it is done by counting the number of screens, reports, and third generation components that will be used in the application.</a:t>
            </a:r>
          </a:p>
          <a:p>
            <a:endParaRPr lang="en-US" sz="2000" dirty="0"/>
          </a:p>
          <a:p>
            <a:r>
              <a:rPr lang="en-US" sz="2000" dirty="0"/>
              <a:t>Complexity level for object point:</a:t>
            </a:r>
          </a:p>
          <a:p>
            <a:endParaRPr lang="en-US" dirty="0"/>
          </a:p>
          <a:p>
            <a:endParaRPr lang="en-US" dirty="0"/>
          </a:p>
          <a:p>
            <a:endParaRPr lang="en-IN" dirty="0"/>
          </a:p>
        </p:txBody>
      </p:sp>
      <p:graphicFrame>
        <p:nvGraphicFramePr>
          <p:cNvPr id="5" name="Table 5">
            <a:extLst>
              <a:ext uri="{FF2B5EF4-FFF2-40B4-BE49-F238E27FC236}">
                <a16:creationId xmlns:a16="http://schemas.microsoft.com/office/drawing/2014/main" id="{5354DE61-C8F5-4160-A398-9D646EACBA33}"/>
              </a:ext>
            </a:extLst>
          </p:cNvPr>
          <p:cNvGraphicFramePr>
            <a:graphicFrameLocks noGrp="1"/>
          </p:cNvGraphicFramePr>
          <p:nvPr>
            <p:extLst>
              <p:ext uri="{D42A27DB-BD31-4B8C-83A1-F6EECF244321}">
                <p14:modId xmlns:p14="http://schemas.microsoft.com/office/powerpoint/2010/main" val="4075677663"/>
              </p:ext>
            </p:extLst>
          </p:nvPr>
        </p:nvGraphicFramePr>
        <p:xfrm>
          <a:off x="482599" y="3581400"/>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40">
                <a:tc>
                  <a:txBody>
                    <a:bodyPr/>
                    <a:lstStyle/>
                    <a:p>
                      <a:r>
                        <a:rPr lang="en-US" dirty="0"/>
                        <a:t>Object type</a:t>
                      </a:r>
                      <a:endParaRPr lang="en-IN" dirty="0"/>
                    </a:p>
                  </a:txBody>
                  <a:tcPr/>
                </a:tc>
                <a:tc>
                  <a:txBody>
                    <a:bodyPr/>
                    <a:lstStyle/>
                    <a:p>
                      <a:r>
                        <a:rPr lang="en-US" dirty="0"/>
                        <a:t>simple</a:t>
                      </a:r>
                      <a:endParaRPr lang="en-IN" dirty="0"/>
                    </a:p>
                  </a:txBody>
                  <a:tcPr/>
                </a:tc>
                <a:tc>
                  <a:txBody>
                    <a:bodyPr/>
                    <a:lstStyle/>
                    <a:p>
                      <a:r>
                        <a:rPr lang="en-US" dirty="0"/>
                        <a:t> Medium</a:t>
                      </a:r>
                      <a:endParaRPr lang="en-IN" dirty="0"/>
                    </a:p>
                  </a:txBody>
                  <a:tcPr/>
                </a:tc>
                <a:tc>
                  <a:txBody>
                    <a:bodyPr/>
                    <a:lstStyle/>
                    <a:p>
                      <a:r>
                        <a:rPr lang="en-US" dirty="0"/>
                        <a:t>Difficult</a:t>
                      </a:r>
                      <a:endParaRPr lang="en-IN" dirty="0"/>
                    </a:p>
                  </a:txBody>
                  <a:tcPr/>
                </a:tc>
                <a:extLst>
                  <a:ext uri="{0D108BD9-81ED-4DB2-BD59-A6C34878D82A}">
                    <a16:rowId xmlns:a16="http://schemas.microsoft.com/office/drawing/2014/main" val="10000"/>
                  </a:ext>
                </a:extLst>
              </a:tr>
              <a:tr h="370840">
                <a:tc>
                  <a:txBody>
                    <a:bodyPr/>
                    <a:lstStyle/>
                    <a:p>
                      <a:r>
                        <a:rPr lang="en-US" dirty="0"/>
                        <a:t>screen</a:t>
                      </a:r>
                      <a:endParaRPr lang="en-IN" dirty="0"/>
                    </a:p>
                  </a:txBody>
                  <a:tcPr/>
                </a:tc>
                <a:tc>
                  <a:txBody>
                    <a:bodyPr/>
                    <a:lstStyle/>
                    <a:p>
                      <a:r>
                        <a:rPr lang="en-US" dirty="0"/>
                        <a:t>1</a:t>
                      </a:r>
                      <a:endParaRPr lang="en-IN" dirty="0"/>
                    </a:p>
                  </a:txBody>
                  <a:tcPr/>
                </a:tc>
                <a:tc>
                  <a:txBody>
                    <a:bodyPr/>
                    <a:lstStyle/>
                    <a:p>
                      <a:r>
                        <a:rPr lang="en-US" dirty="0"/>
                        <a:t>2</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val="10001"/>
                  </a:ext>
                </a:extLst>
              </a:tr>
              <a:tr h="370840">
                <a:tc>
                  <a:txBody>
                    <a:bodyPr/>
                    <a:lstStyle/>
                    <a:p>
                      <a:r>
                        <a:rPr lang="en-US" dirty="0"/>
                        <a:t>Report</a:t>
                      </a:r>
                      <a:endParaRPr lang="en-IN" dirty="0"/>
                    </a:p>
                  </a:txBody>
                  <a:tcPr/>
                </a:tc>
                <a:tc>
                  <a:txBody>
                    <a:bodyPr/>
                    <a:lstStyle/>
                    <a:p>
                      <a:r>
                        <a:rPr lang="en-US" dirty="0"/>
                        <a:t>2</a:t>
                      </a:r>
                      <a:endParaRPr lang="en-IN" dirty="0"/>
                    </a:p>
                  </a:txBody>
                  <a:tcPr/>
                </a:tc>
                <a:tc>
                  <a:txBody>
                    <a:bodyPr/>
                    <a:lstStyle/>
                    <a:p>
                      <a:r>
                        <a:rPr lang="en-US" dirty="0"/>
                        <a:t>5</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val="10002"/>
                  </a:ext>
                </a:extLst>
              </a:tr>
              <a:tr h="370840">
                <a:tc>
                  <a:txBody>
                    <a:bodyPr/>
                    <a:lstStyle/>
                    <a:p>
                      <a:r>
                        <a:rPr lang="en-US" dirty="0"/>
                        <a:t>3GL component</a:t>
                      </a:r>
                      <a:endParaRPr lang="en-IN" dirty="0"/>
                    </a:p>
                  </a:txBody>
                  <a:tcPr/>
                </a:tc>
                <a:tc>
                  <a:txBody>
                    <a:bodyPr/>
                    <a:lstStyle/>
                    <a:p>
                      <a:r>
                        <a:rPr lang="en-US" dirty="0"/>
                        <a:t>-</a:t>
                      </a:r>
                      <a:endParaRPr lang="en-IN" dirty="0"/>
                    </a:p>
                  </a:txBody>
                  <a:tcPr/>
                </a:tc>
                <a:tc>
                  <a:txBody>
                    <a:bodyPr/>
                    <a:lstStyle/>
                    <a:p>
                      <a:r>
                        <a:rPr lang="en-US" dirty="0"/>
                        <a:t>-</a:t>
                      </a:r>
                      <a:endParaRPr lang="en-IN" dirty="0"/>
                    </a:p>
                  </a:txBody>
                  <a:tcPr/>
                </a:tc>
                <a:tc>
                  <a:txBody>
                    <a:bodyPr/>
                    <a:lstStyle/>
                    <a:p>
                      <a:r>
                        <a:rPr lang="en-US" dirty="0"/>
                        <a:t>10</a:t>
                      </a:r>
                      <a:endParaRPr lang="en-IN"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075811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902D18-9400-4783-A1CA-114E10EA969A}"/>
              </a:ext>
            </a:extLst>
          </p:cNvPr>
          <p:cNvSpPr txBox="1"/>
          <p:nvPr/>
        </p:nvSpPr>
        <p:spPr>
          <a:xfrm>
            <a:off x="381001" y="1219200"/>
            <a:ext cx="7848600" cy="1938992"/>
          </a:xfrm>
          <a:prstGeom prst="rect">
            <a:avLst/>
          </a:prstGeom>
          <a:noFill/>
        </p:spPr>
        <p:txBody>
          <a:bodyPr wrap="square" rtlCol="0">
            <a:spAutoFit/>
          </a:bodyPr>
          <a:lstStyle/>
          <a:p>
            <a:r>
              <a:rPr lang="en-US" sz="2000" dirty="0"/>
              <a:t>Object point for a smart quality water service(web portal) assuming that the system is average size with the data like:</a:t>
            </a:r>
          </a:p>
          <a:p>
            <a:endParaRPr lang="en-US" sz="2000" dirty="0"/>
          </a:p>
          <a:p>
            <a:endParaRPr lang="en-US" sz="2000" dirty="0"/>
          </a:p>
          <a:p>
            <a:endParaRPr lang="en-US" sz="2000" dirty="0"/>
          </a:p>
          <a:p>
            <a:endParaRPr lang="en-IN" sz="2000" dirty="0"/>
          </a:p>
        </p:txBody>
      </p:sp>
      <p:graphicFrame>
        <p:nvGraphicFramePr>
          <p:cNvPr id="5" name="Table 4">
            <a:extLst>
              <a:ext uri="{FF2B5EF4-FFF2-40B4-BE49-F238E27FC236}">
                <a16:creationId xmlns:a16="http://schemas.microsoft.com/office/drawing/2014/main" id="{62986282-362A-4218-9841-68C6685A4299}"/>
              </a:ext>
            </a:extLst>
          </p:cNvPr>
          <p:cNvGraphicFramePr>
            <a:graphicFrameLocks noGrp="1"/>
          </p:cNvGraphicFramePr>
          <p:nvPr>
            <p:extLst>
              <p:ext uri="{D42A27DB-BD31-4B8C-83A1-F6EECF244321}">
                <p14:modId xmlns:p14="http://schemas.microsoft.com/office/powerpoint/2010/main" val="3055497723"/>
              </p:ext>
            </p:extLst>
          </p:nvPr>
        </p:nvGraphicFramePr>
        <p:xfrm>
          <a:off x="508000" y="2102989"/>
          <a:ext cx="8128000" cy="3403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r>
                        <a:rPr lang="en-US" dirty="0"/>
                        <a:t>                          Screens </a:t>
                      </a:r>
                      <a:endParaRPr lang="en-IN" dirty="0"/>
                    </a:p>
                  </a:txBody>
                  <a:tcPr/>
                </a:tc>
                <a:tc>
                  <a:txBody>
                    <a:bodyPr/>
                    <a:lstStyle/>
                    <a:p>
                      <a:r>
                        <a:rPr lang="en-US" dirty="0"/>
                        <a:t>        views(data items)</a:t>
                      </a:r>
                      <a:endParaRPr lang="en-IN" dirty="0"/>
                    </a:p>
                  </a:txBody>
                  <a:tcPr/>
                </a:tc>
                <a:extLst>
                  <a:ext uri="{0D108BD9-81ED-4DB2-BD59-A6C34878D82A}">
                    <a16:rowId xmlns:a16="http://schemas.microsoft.com/office/drawing/2014/main" val="10000"/>
                  </a:ext>
                </a:extLst>
              </a:tr>
              <a:tr h="370840">
                <a:tc>
                  <a:txBody>
                    <a:bodyPr/>
                    <a:lstStyle/>
                    <a:p>
                      <a:r>
                        <a:rPr lang="en-US" dirty="0"/>
                        <a:t>User screen:</a:t>
                      </a:r>
                      <a:endParaRPr lang="en-IN" dirty="0"/>
                    </a:p>
                  </a:txBody>
                  <a:tcPr/>
                </a:tc>
                <a:tc>
                  <a:txBody>
                    <a:bodyPr/>
                    <a:lstStyle/>
                    <a:p>
                      <a:endParaRPr lang="en-IN" dirty="0"/>
                    </a:p>
                  </a:txBody>
                  <a:tcPr/>
                </a:tc>
                <a:extLst>
                  <a:ext uri="{0D108BD9-81ED-4DB2-BD59-A6C34878D82A}">
                    <a16:rowId xmlns:a16="http://schemas.microsoft.com/office/drawing/2014/main" val="10001"/>
                  </a:ext>
                </a:extLst>
              </a:tr>
              <a:tr h="370840">
                <a:tc>
                  <a:txBody>
                    <a:bodyPr/>
                    <a:lstStyle/>
                    <a:p>
                      <a:r>
                        <a:rPr lang="en-US" dirty="0"/>
                        <a:t>S1: access to system(screen) </a:t>
                      </a:r>
                      <a:endParaRPr lang="en-IN" dirty="0"/>
                    </a:p>
                  </a:txBody>
                  <a:tcPr/>
                </a:tc>
                <a:tc>
                  <a:txBody>
                    <a:bodyPr/>
                    <a:lstStyle/>
                    <a:p>
                      <a:r>
                        <a:rPr lang="en-US" dirty="0"/>
                        <a:t>Credentials as amount of data to be given as input.</a:t>
                      </a:r>
                      <a:endParaRPr lang="en-IN" dirty="0"/>
                    </a:p>
                  </a:txBody>
                  <a:tcPr/>
                </a:tc>
                <a:extLst>
                  <a:ext uri="{0D108BD9-81ED-4DB2-BD59-A6C34878D82A}">
                    <a16:rowId xmlns:a16="http://schemas.microsoft.com/office/drawing/2014/main" val="10002"/>
                  </a:ext>
                </a:extLst>
              </a:tr>
              <a:tr h="370840">
                <a:tc>
                  <a:txBody>
                    <a:bodyPr/>
                    <a:lstStyle/>
                    <a:p>
                      <a:r>
                        <a:rPr lang="en-US" dirty="0"/>
                        <a:t>Administrator screens:</a:t>
                      </a:r>
                      <a:endParaRPr lang="en-IN" dirty="0"/>
                    </a:p>
                  </a:txBody>
                  <a:tcPr/>
                </a:tc>
                <a:tc>
                  <a:txBody>
                    <a:bodyPr/>
                    <a:lstStyle/>
                    <a:p>
                      <a:endParaRPr lang="en-IN"/>
                    </a:p>
                  </a:txBody>
                  <a:tcPr/>
                </a:tc>
                <a:extLst>
                  <a:ext uri="{0D108BD9-81ED-4DB2-BD59-A6C34878D82A}">
                    <a16:rowId xmlns:a16="http://schemas.microsoft.com/office/drawing/2014/main" val="10003"/>
                  </a:ext>
                </a:extLst>
              </a:tr>
              <a:tr h="370840">
                <a:tc>
                  <a:txBody>
                    <a:bodyPr/>
                    <a:lstStyle/>
                    <a:p>
                      <a:r>
                        <a:rPr lang="en-US" dirty="0"/>
                        <a:t>S2: Inventory update</a:t>
                      </a:r>
                      <a:endParaRPr lang="en-IN" dirty="0"/>
                    </a:p>
                  </a:txBody>
                  <a:tcPr/>
                </a:tc>
                <a:tc>
                  <a:txBody>
                    <a:bodyPr/>
                    <a:lstStyle/>
                    <a:p>
                      <a:r>
                        <a:rPr lang="en-US" dirty="0"/>
                        <a:t>Inputs are updated as per customer request(30 data items)</a:t>
                      </a:r>
                      <a:endParaRPr lang="en-IN" dirty="0"/>
                    </a:p>
                  </a:txBody>
                  <a:tcPr/>
                </a:tc>
                <a:extLst>
                  <a:ext uri="{0D108BD9-81ED-4DB2-BD59-A6C34878D82A}">
                    <a16:rowId xmlns:a16="http://schemas.microsoft.com/office/drawing/2014/main" val="10004"/>
                  </a:ext>
                </a:extLst>
              </a:tr>
              <a:tr h="370840">
                <a:tc>
                  <a:txBody>
                    <a:bodyPr/>
                    <a:lstStyle/>
                    <a:p>
                      <a:r>
                        <a:rPr lang="en-US" dirty="0"/>
                        <a:t>S3: change update </a:t>
                      </a:r>
                      <a:endParaRPr lang="en-IN" dirty="0"/>
                    </a:p>
                  </a:txBody>
                  <a:tcPr/>
                </a:tc>
                <a:tc>
                  <a:txBody>
                    <a:bodyPr/>
                    <a:lstStyle/>
                    <a:p>
                      <a:r>
                        <a:rPr lang="en-US" dirty="0"/>
                        <a:t>6 data items</a:t>
                      </a:r>
                      <a:endParaRPr lang="en-IN" dirty="0"/>
                    </a:p>
                  </a:txBody>
                  <a:tcPr/>
                </a:tc>
                <a:extLst>
                  <a:ext uri="{0D108BD9-81ED-4DB2-BD59-A6C34878D82A}">
                    <a16:rowId xmlns:a16="http://schemas.microsoft.com/office/drawing/2014/main" val="10005"/>
                  </a:ext>
                </a:extLst>
              </a:tr>
              <a:tr h="370840">
                <a:tc>
                  <a:txBody>
                    <a:bodyPr/>
                    <a:lstStyle/>
                    <a:p>
                      <a:r>
                        <a:rPr lang="en-US" dirty="0"/>
                        <a:t>S4: Address the update </a:t>
                      </a:r>
                      <a:endParaRPr lang="en-IN" dirty="0"/>
                    </a:p>
                  </a:txBody>
                  <a:tcPr/>
                </a:tc>
                <a:tc>
                  <a:txBody>
                    <a:bodyPr/>
                    <a:lstStyle/>
                    <a:p>
                      <a:r>
                        <a:rPr lang="en-US" dirty="0"/>
                        <a:t>Answering to the query or providing a solution.</a:t>
                      </a:r>
                      <a:endParaRPr lang="en-IN"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78991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8AF90B-4ADD-494A-90EA-356805DEA493}"/>
              </a:ext>
            </a:extLst>
          </p:cNvPr>
          <p:cNvSpPr>
            <a:spLocks noGrp="1"/>
          </p:cNvSpPr>
          <p:nvPr>
            <p:ph sz="quarter" idx="1"/>
          </p:nvPr>
        </p:nvSpPr>
        <p:spPr>
          <a:xfrm>
            <a:off x="685800" y="1600200"/>
            <a:ext cx="7772400" cy="3429000"/>
          </a:xfrm>
        </p:spPr>
        <p:txBody>
          <a:bodyPr/>
          <a:lstStyle/>
          <a:p>
            <a:pPr marL="514350" indent="-514350">
              <a:buClr>
                <a:schemeClr val="tx1"/>
              </a:buClr>
              <a:buFont typeface="+mj-lt"/>
              <a:buAutoNum type="arabicPeriod" startAt="4"/>
            </a:pPr>
            <a:r>
              <a:rPr lang="en-US" b="1" dirty="0"/>
              <a:t>Analysis and Control:</a:t>
            </a:r>
          </a:p>
          <a:p>
            <a:pPr marL="0" indent="0">
              <a:buClr>
                <a:schemeClr val="tx1"/>
              </a:buClr>
              <a:buNone/>
            </a:pPr>
            <a:endParaRPr lang="en-US" b="1" dirty="0"/>
          </a:p>
          <a:p>
            <a:pPr>
              <a:buClr>
                <a:schemeClr val="tx1"/>
              </a:buClr>
              <a:buFont typeface="Arial" panose="020B0604020202020204" pitchFamily="34" charset="0"/>
              <a:buChar char="•"/>
            </a:pPr>
            <a:r>
              <a:rPr lang="en-US" sz="2000" dirty="0"/>
              <a:t>Analysis and Control manages and controls the overall assessing and predicting water quality process. This module identifies the work to be performed and develops the schedules and cost estimates for the work efforts.</a:t>
            </a:r>
          </a:p>
          <a:p>
            <a:pPr>
              <a:buClr>
                <a:schemeClr val="tx1"/>
              </a:buClr>
              <a:buFont typeface="Arial" panose="020B0604020202020204" pitchFamily="34" charset="0"/>
              <a:buChar char="•"/>
            </a:pPr>
            <a:r>
              <a:rPr lang="en-US" sz="2000" dirty="0"/>
              <a:t>Risk identification studies are conducted to aid in risk management. Analysis also identify critical parameters and paths to be used in progress measurement. It specifies the parameters to be measured for progress measurement. It conducts evaluation and reports progress.</a:t>
            </a:r>
          </a:p>
        </p:txBody>
      </p:sp>
    </p:spTree>
    <p:extLst>
      <p:ext uri="{BB962C8B-B14F-4D97-AF65-F5344CB8AC3E}">
        <p14:creationId xmlns:p14="http://schemas.microsoft.com/office/powerpoint/2010/main" val="35705609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2F0A924-CAB5-4D10-9FA6-7300F69BABB9}"/>
              </a:ext>
            </a:extLst>
          </p:cNvPr>
          <p:cNvGraphicFramePr>
            <a:graphicFrameLocks noGrp="1"/>
          </p:cNvGraphicFramePr>
          <p:nvPr>
            <p:extLst>
              <p:ext uri="{D42A27DB-BD31-4B8C-83A1-F6EECF244321}">
                <p14:modId xmlns:p14="http://schemas.microsoft.com/office/powerpoint/2010/main" val="1688161445"/>
              </p:ext>
            </p:extLst>
          </p:nvPr>
        </p:nvGraphicFramePr>
        <p:xfrm>
          <a:off x="591930" y="1694180"/>
          <a:ext cx="8128000" cy="40792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r>
                        <a:rPr lang="en-US" b="1" dirty="0"/>
                        <a:t>Reports</a:t>
                      </a:r>
                      <a:endParaRPr lang="en-IN" b="1" dirty="0"/>
                    </a:p>
                  </a:txBody>
                  <a:tcPr/>
                </a:tc>
                <a:tc>
                  <a:txBody>
                    <a:bodyPr/>
                    <a:lstStyle/>
                    <a:p>
                      <a:r>
                        <a:rPr lang="en-US" dirty="0"/>
                        <a:t> views (Data items)</a:t>
                      </a:r>
                      <a:endParaRPr lang="en-IN" dirty="0"/>
                    </a:p>
                  </a:txBody>
                  <a:tcPr/>
                </a:tc>
                <a:extLst>
                  <a:ext uri="{0D108BD9-81ED-4DB2-BD59-A6C34878D82A}">
                    <a16:rowId xmlns:a16="http://schemas.microsoft.com/office/drawing/2014/main" val="10000"/>
                  </a:ext>
                </a:extLst>
              </a:tr>
              <a:tr h="370840">
                <a:tc>
                  <a:txBody>
                    <a:bodyPr/>
                    <a:lstStyle/>
                    <a:p>
                      <a:r>
                        <a:rPr lang="en-US" dirty="0"/>
                        <a:t> </a:t>
                      </a:r>
                      <a:r>
                        <a:rPr lang="en-US" b="1" dirty="0"/>
                        <a:t>User reports:</a:t>
                      </a:r>
                      <a:endParaRPr lang="en-IN" b="1" dirty="0"/>
                    </a:p>
                  </a:txBody>
                  <a:tcPr/>
                </a:tc>
                <a:tc>
                  <a:txBody>
                    <a:bodyPr/>
                    <a:lstStyle/>
                    <a:p>
                      <a:endParaRPr lang="en-IN" dirty="0"/>
                    </a:p>
                  </a:txBody>
                  <a:tcPr/>
                </a:tc>
                <a:extLst>
                  <a:ext uri="{0D108BD9-81ED-4DB2-BD59-A6C34878D82A}">
                    <a16:rowId xmlns:a16="http://schemas.microsoft.com/office/drawing/2014/main" val="10001"/>
                  </a:ext>
                </a:extLst>
              </a:tr>
              <a:tr h="370840">
                <a:tc>
                  <a:txBody>
                    <a:bodyPr/>
                    <a:lstStyle/>
                    <a:p>
                      <a:r>
                        <a:rPr lang="en-US" dirty="0"/>
                        <a:t>R1: Display log in details.</a:t>
                      </a:r>
                      <a:endParaRPr lang="en-IN" dirty="0"/>
                    </a:p>
                  </a:txBody>
                  <a:tcPr/>
                </a:tc>
                <a:tc>
                  <a:txBody>
                    <a:bodyPr/>
                    <a:lstStyle/>
                    <a:p>
                      <a:r>
                        <a:rPr lang="en-US" dirty="0"/>
                        <a:t> credentials they have entered</a:t>
                      </a:r>
                      <a:endParaRPr lang="en-IN" dirty="0"/>
                    </a:p>
                  </a:txBody>
                  <a:tcPr/>
                </a:tc>
                <a:extLst>
                  <a:ext uri="{0D108BD9-81ED-4DB2-BD59-A6C34878D82A}">
                    <a16:rowId xmlns:a16="http://schemas.microsoft.com/office/drawing/2014/main" val="10002"/>
                  </a:ext>
                </a:extLst>
              </a:tr>
              <a:tr h="370840">
                <a:tc>
                  <a:txBody>
                    <a:bodyPr/>
                    <a:lstStyle/>
                    <a:p>
                      <a:r>
                        <a:rPr lang="en-US" dirty="0"/>
                        <a:t>R2: not valid </a:t>
                      </a:r>
                      <a:r>
                        <a:rPr lang="en-US" dirty="0" err="1"/>
                        <a:t>deatails</a:t>
                      </a:r>
                      <a:r>
                        <a:rPr lang="en-US" dirty="0"/>
                        <a:t> entered(invalid)</a:t>
                      </a:r>
                      <a:endParaRPr lang="en-IN" dirty="0"/>
                    </a:p>
                  </a:txBody>
                  <a:tcPr/>
                </a:tc>
                <a:tc>
                  <a:txBody>
                    <a:bodyPr/>
                    <a:lstStyle/>
                    <a:p>
                      <a:r>
                        <a:rPr lang="en-US" dirty="0"/>
                        <a:t> Incorrect data</a:t>
                      </a:r>
                      <a:endParaRPr lang="en-IN" dirty="0"/>
                    </a:p>
                  </a:txBody>
                  <a:tcPr/>
                </a:tc>
                <a:extLst>
                  <a:ext uri="{0D108BD9-81ED-4DB2-BD59-A6C34878D82A}">
                    <a16:rowId xmlns:a16="http://schemas.microsoft.com/office/drawing/2014/main" val="10003"/>
                  </a:ext>
                </a:extLst>
              </a:tr>
              <a:tr h="370840">
                <a:tc>
                  <a:txBody>
                    <a:bodyPr/>
                    <a:lstStyle/>
                    <a:p>
                      <a:r>
                        <a:rPr lang="en-US" dirty="0"/>
                        <a:t>R3: Return to sign up page</a:t>
                      </a:r>
                      <a:endParaRPr lang="en-IN" dirty="0"/>
                    </a:p>
                  </a:txBody>
                  <a:tcPr/>
                </a:tc>
                <a:tc>
                  <a:txBody>
                    <a:bodyPr/>
                    <a:lstStyle/>
                    <a:p>
                      <a:r>
                        <a:rPr lang="en-US" dirty="0"/>
                        <a:t> Directed to home page</a:t>
                      </a:r>
                      <a:endParaRPr lang="en-IN" dirty="0"/>
                    </a:p>
                  </a:txBody>
                  <a:tcPr/>
                </a:tc>
                <a:extLst>
                  <a:ext uri="{0D108BD9-81ED-4DB2-BD59-A6C34878D82A}">
                    <a16:rowId xmlns:a16="http://schemas.microsoft.com/office/drawing/2014/main" val="10004"/>
                  </a:ext>
                </a:extLst>
              </a:tr>
              <a:tr h="370840">
                <a:tc>
                  <a:txBody>
                    <a:bodyPr/>
                    <a:lstStyle/>
                    <a:p>
                      <a:r>
                        <a:rPr lang="en-US" dirty="0"/>
                        <a:t>R4:Timed out</a:t>
                      </a:r>
                      <a:endParaRPr lang="en-IN" dirty="0"/>
                    </a:p>
                  </a:txBody>
                  <a:tcPr/>
                </a:tc>
                <a:tc>
                  <a:txBody>
                    <a:bodyPr/>
                    <a:lstStyle/>
                    <a:p>
                      <a:r>
                        <a:rPr lang="en-US" dirty="0"/>
                        <a:t> server time out</a:t>
                      </a:r>
                      <a:endParaRPr lang="en-IN" dirty="0"/>
                    </a:p>
                  </a:txBody>
                  <a:tcPr/>
                </a:tc>
                <a:extLst>
                  <a:ext uri="{0D108BD9-81ED-4DB2-BD59-A6C34878D82A}">
                    <a16:rowId xmlns:a16="http://schemas.microsoft.com/office/drawing/2014/main" val="10005"/>
                  </a:ext>
                </a:extLst>
              </a:tr>
              <a:tr h="370840">
                <a:tc>
                  <a:txBody>
                    <a:bodyPr/>
                    <a:lstStyle/>
                    <a:p>
                      <a:r>
                        <a:rPr lang="en-US" dirty="0"/>
                        <a:t>R5: Forgot password! Request for new one</a:t>
                      </a:r>
                      <a:endParaRPr lang="en-IN" dirty="0"/>
                    </a:p>
                  </a:txBody>
                  <a:tcPr/>
                </a:tc>
                <a:tc>
                  <a:txBody>
                    <a:bodyPr/>
                    <a:lstStyle/>
                    <a:p>
                      <a:r>
                        <a:rPr lang="en-US" dirty="0"/>
                        <a:t> sends an mail to re create password</a:t>
                      </a:r>
                      <a:endParaRPr lang="en-IN" dirty="0"/>
                    </a:p>
                  </a:txBody>
                  <a:tcPr/>
                </a:tc>
                <a:extLst>
                  <a:ext uri="{0D108BD9-81ED-4DB2-BD59-A6C34878D82A}">
                    <a16:rowId xmlns:a16="http://schemas.microsoft.com/office/drawing/2014/main" val="10006"/>
                  </a:ext>
                </a:extLst>
              </a:tr>
              <a:tr h="370840">
                <a:tc>
                  <a:txBody>
                    <a:bodyPr/>
                    <a:lstStyle/>
                    <a:p>
                      <a:r>
                        <a:rPr lang="en-US" dirty="0"/>
                        <a:t>R6: Selection approved</a:t>
                      </a:r>
                      <a:endParaRPr lang="en-IN" dirty="0"/>
                    </a:p>
                  </a:txBody>
                  <a:tcPr/>
                </a:tc>
                <a:tc>
                  <a:txBody>
                    <a:bodyPr/>
                    <a:lstStyle/>
                    <a:p>
                      <a:r>
                        <a:rPr lang="en-US" dirty="0"/>
                        <a:t> Release selection signal</a:t>
                      </a:r>
                      <a:endParaRPr lang="en-IN" dirty="0"/>
                    </a:p>
                  </a:txBody>
                  <a:tcPr/>
                </a:tc>
                <a:extLst>
                  <a:ext uri="{0D108BD9-81ED-4DB2-BD59-A6C34878D82A}">
                    <a16:rowId xmlns:a16="http://schemas.microsoft.com/office/drawing/2014/main" val="10007"/>
                  </a:ext>
                </a:extLst>
              </a:tr>
              <a:tr h="370840">
                <a:tc>
                  <a:txBody>
                    <a:bodyPr/>
                    <a:lstStyle/>
                    <a:p>
                      <a:r>
                        <a:rPr lang="en-US" b="1" dirty="0"/>
                        <a:t>Administration reports:</a:t>
                      </a:r>
                      <a:endParaRPr lang="en-IN" b="1" dirty="0"/>
                    </a:p>
                  </a:txBody>
                  <a:tcPr/>
                </a:tc>
                <a:tc>
                  <a:txBody>
                    <a:bodyPr/>
                    <a:lstStyle/>
                    <a:p>
                      <a:endParaRPr lang="en-IN" dirty="0"/>
                    </a:p>
                  </a:txBody>
                  <a:tcPr/>
                </a:tc>
                <a:extLst>
                  <a:ext uri="{0D108BD9-81ED-4DB2-BD59-A6C34878D82A}">
                    <a16:rowId xmlns:a16="http://schemas.microsoft.com/office/drawing/2014/main" val="10008"/>
                  </a:ext>
                </a:extLst>
              </a:tr>
              <a:tr h="370840">
                <a:tc>
                  <a:txBody>
                    <a:bodyPr/>
                    <a:lstStyle/>
                    <a:p>
                      <a:r>
                        <a:rPr lang="en-US" b="0" dirty="0"/>
                        <a:t>R7: Portal access is approved</a:t>
                      </a:r>
                      <a:endParaRPr lang="en-IN" b="0" dirty="0"/>
                    </a:p>
                  </a:txBody>
                  <a:tcPr/>
                </a:tc>
                <a:tc>
                  <a:txBody>
                    <a:bodyPr/>
                    <a:lstStyle/>
                    <a:p>
                      <a:r>
                        <a:rPr lang="en-US" b="0" dirty="0"/>
                        <a:t>queries are processed</a:t>
                      </a:r>
                      <a:endParaRPr lang="en-IN" dirty="0"/>
                    </a:p>
                  </a:txBody>
                  <a:tcPr/>
                </a:tc>
                <a:extLst>
                  <a:ext uri="{0D108BD9-81ED-4DB2-BD59-A6C34878D82A}">
                    <a16:rowId xmlns:a16="http://schemas.microsoft.com/office/drawing/2014/main" val="10009"/>
                  </a:ext>
                </a:extLst>
              </a:tr>
              <a:tr h="370840">
                <a:tc>
                  <a:txBody>
                    <a:bodyPr/>
                    <a:lstStyle/>
                    <a:p>
                      <a:r>
                        <a:rPr lang="en-US" b="0" dirty="0"/>
                        <a:t>R8: Report generated</a:t>
                      </a:r>
                      <a:endParaRPr lang="en-IN" b="0" dirty="0"/>
                    </a:p>
                  </a:txBody>
                  <a:tcPr/>
                </a:tc>
                <a:tc>
                  <a:txBody>
                    <a:bodyPr/>
                    <a:lstStyle/>
                    <a:p>
                      <a:r>
                        <a:rPr lang="en-US" dirty="0"/>
                        <a:t>Change or query is addressed</a:t>
                      </a:r>
                      <a:endParaRPr lang="en-IN"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0980519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BACEF2-8E77-46F2-A4D2-266A07C2165B}"/>
              </a:ext>
            </a:extLst>
          </p:cNvPr>
          <p:cNvSpPr txBox="1"/>
          <p:nvPr/>
        </p:nvSpPr>
        <p:spPr>
          <a:xfrm>
            <a:off x="685800" y="1066800"/>
            <a:ext cx="9025631" cy="707886"/>
          </a:xfrm>
          <a:prstGeom prst="rect">
            <a:avLst/>
          </a:prstGeom>
          <a:noFill/>
        </p:spPr>
        <p:txBody>
          <a:bodyPr wrap="square" rtlCol="0">
            <a:spAutoFit/>
          </a:bodyPr>
          <a:lstStyle/>
          <a:p>
            <a:r>
              <a:rPr lang="en-US" sz="2000" dirty="0"/>
              <a:t>Complexity level for object point:</a:t>
            </a:r>
          </a:p>
          <a:p>
            <a:endParaRPr lang="en-US" sz="2000" dirty="0"/>
          </a:p>
        </p:txBody>
      </p:sp>
      <p:graphicFrame>
        <p:nvGraphicFramePr>
          <p:cNvPr id="5" name="Table 5">
            <a:extLst>
              <a:ext uri="{FF2B5EF4-FFF2-40B4-BE49-F238E27FC236}">
                <a16:creationId xmlns:a16="http://schemas.microsoft.com/office/drawing/2014/main" id="{1AC2A2E0-05E9-410E-8384-83959C193820}"/>
              </a:ext>
            </a:extLst>
          </p:cNvPr>
          <p:cNvGraphicFramePr>
            <a:graphicFrameLocks noGrp="1"/>
          </p:cNvGraphicFramePr>
          <p:nvPr>
            <p:extLst>
              <p:ext uri="{D42A27DB-BD31-4B8C-83A1-F6EECF244321}">
                <p14:modId xmlns:p14="http://schemas.microsoft.com/office/powerpoint/2010/main" val="4237399406"/>
              </p:ext>
            </p:extLst>
          </p:nvPr>
        </p:nvGraphicFramePr>
        <p:xfrm>
          <a:off x="508000" y="1948731"/>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Simple</a:t>
                      </a:r>
                      <a:endParaRPr lang="en-IN" dirty="0"/>
                    </a:p>
                  </a:txBody>
                  <a:tcPr/>
                </a:tc>
                <a:tc>
                  <a:txBody>
                    <a:bodyPr/>
                    <a:lstStyle/>
                    <a:p>
                      <a:r>
                        <a:rPr lang="en-US" dirty="0"/>
                        <a:t>Medium</a:t>
                      </a:r>
                      <a:endParaRPr lang="en-IN" dirty="0"/>
                    </a:p>
                  </a:txBody>
                  <a:tcPr/>
                </a:tc>
                <a:tc>
                  <a:txBody>
                    <a:bodyPr/>
                    <a:lstStyle/>
                    <a:p>
                      <a:r>
                        <a:rPr lang="en-US" dirty="0"/>
                        <a:t>Difficult</a:t>
                      </a:r>
                      <a:endParaRPr lang="en-IN" dirty="0"/>
                    </a:p>
                  </a:txBody>
                  <a:tcPr/>
                </a:tc>
                <a:extLst>
                  <a:ext uri="{0D108BD9-81ED-4DB2-BD59-A6C34878D82A}">
                    <a16:rowId xmlns:a16="http://schemas.microsoft.com/office/drawing/2014/main" val="10000"/>
                  </a:ext>
                </a:extLst>
              </a:tr>
              <a:tr h="370840">
                <a:tc>
                  <a:txBody>
                    <a:bodyPr/>
                    <a:lstStyle/>
                    <a:p>
                      <a:r>
                        <a:rPr lang="en-US" dirty="0"/>
                        <a:t>s1</a:t>
                      </a:r>
                      <a:endParaRPr lang="en-IN" dirty="0"/>
                    </a:p>
                  </a:txBody>
                  <a:tcPr/>
                </a:tc>
                <a:tc>
                  <a:txBody>
                    <a:bodyPr/>
                    <a:lstStyle/>
                    <a:p>
                      <a:r>
                        <a:rPr lang="en-US" dirty="0"/>
                        <a:t>S3, S4</a:t>
                      </a:r>
                      <a:endParaRPr lang="en-IN" dirty="0"/>
                    </a:p>
                  </a:txBody>
                  <a:tcPr/>
                </a:tc>
                <a:tc>
                  <a:txBody>
                    <a:bodyPr/>
                    <a:lstStyle/>
                    <a:p>
                      <a:r>
                        <a:rPr lang="en-US" dirty="0"/>
                        <a:t>S2 </a:t>
                      </a:r>
                      <a:endParaRPr lang="en-IN" dirty="0"/>
                    </a:p>
                  </a:txBody>
                  <a:tcPr/>
                </a:tc>
                <a:extLst>
                  <a:ext uri="{0D108BD9-81ED-4DB2-BD59-A6C34878D82A}">
                    <a16:rowId xmlns:a16="http://schemas.microsoft.com/office/drawing/2014/main" val="10001"/>
                  </a:ext>
                </a:extLst>
              </a:tr>
              <a:tr h="370840">
                <a:tc>
                  <a:txBody>
                    <a:bodyPr/>
                    <a:lstStyle/>
                    <a:p>
                      <a:r>
                        <a:rPr lang="en-US" dirty="0"/>
                        <a:t>R1,R2,R3,R4,R5,R6</a:t>
                      </a:r>
                      <a:endParaRPr lang="en-IN" dirty="0"/>
                    </a:p>
                  </a:txBody>
                  <a:tcPr/>
                </a:tc>
                <a:tc>
                  <a:txBody>
                    <a:bodyPr/>
                    <a:lstStyle/>
                    <a:p>
                      <a:r>
                        <a:rPr lang="en-US" dirty="0"/>
                        <a:t>-</a:t>
                      </a:r>
                      <a:endParaRPr lang="en-IN" dirty="0"/>
                    </a:p>
                  </a:txBody>
                  <a:tcPr/>
                </a:tc>
                <a:tc>
                  <a:txBody>
                    <a:bodyPr/>
                    <a:lstStyle/>
                    <a:p>
                      <a:r>
                        <a:rPr lang="en-US" dirty="0"/>
                        <a:t>R7,R8</a:t>
                      </a:r>
                      <a:endParaRPr lang="en-IN" dirty="0"/>
                    </a:p>
                  </a:txBody>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A80851C7-59FE-4980-931E-0F8DD5687D3F}"/>
              </a:ext>
            </a:extLst>
          </p:cNvPr>
          <p:cNvSpPr txBox="1"/>
          <p:nvPr/>
        </p:nvSpPr>
        <p:spPr>
          <a:xfrm>
            <a:off x="508000" y="3429000"/>
            <a:ext cx="9216995" cy="2862322"/>
          </a:xfrm>
          <a:prstGeom prst="rect">
            <a:avLst/>
          </a:prstGeom>
          <a:noFill/>
        </p:spPr>
        <p:txBody>
          <a:bodyPr wrap="square" rtlCol="0">
            <a:spAutoFit/>
          </a:bodyPr>
          <a:lstStyle/>
          <a:p>
            <a:r>
              <a:rPr lang="en-US" sz="2000" dirty="0"/>
              <a:t>OP is calculated according to the weights of screens and reports</a:t>
            </a:r>
          </a:p>
          <a:p>
            <a:endParaRPr lang="en-US" sz="2000" dirty="0"/>
          </a:p>
          <a:p>
            <a:r>
              <a:rPr lang="en-US" sz="2000" dirty="0"/>
              <a:t>OP: (1*1)+(2*2)+(1*3)+(2*6)+(5*0)+(8*2)</a:t>
            </a:r>
          </a:p>
          <a:p>
            <a:r>
              <a:rPr lang="en-US" sz="2000" dirty="0"/>
              <a:t>       = 1+4+3+15+16</a:t>
            </a:r>
          </a:p>
          <a:p>
            <a:r>
              <a:rPr lang="en-US" sz="2000" dirty="0"/>
              <a:t>       = 36</a:t>
            </a:r>
          </a:p>
          <a:p>
            <a:r>
              <a:rPr lang="en-US" sz="2000" dirty="0"/>
              <a:t>Effort: op/PROD </a:t>
            </a:r>
          </a:p>
          <a:p>
            <a:r>
              <a:rPr lang="en-US" sz="2000" dirty="0"/>
              <a:t>            = 36/13</a:t>
            </a:r>
          </a:p>
          <a:p>
            <a:r>
              <a:rPr lang="en-US" sz="2000" dirty="0"/>
              <a:t>            = 2.7692</a:t>
            </a:r>
          </a:p>
          <a:p>
            <a:endParaRPr lang="en-IN" sz="2000" dirty="0"/>
          </a:p>
        </p:txBody>
      </p:sp>
    </p:spTree>
    <p:extLst>
      <p:ext uri="{BB962C8B-B14F-4D97-AF65-F5344CB8AC3E}">
        <p14:creationId xmlns:p14="http://schemas.microsoft.com/office/powerpoint/2010/main" val="20713797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8C4C044B-AD28-4840-B615-60FD142D5874}"/>
              </a:ext>
            </a:extLst>
          </p:cNvPr>
          <p:cNvSpPr txBox="1"/>
          <p:nvPr/>
        </p:nvSpPr>
        <p:spPr>
          <a:xfrm>
            <a:off x="343009" y="381000"/>
            <a:ext cx="8457979" cy="2708434"/>
          </a:xfrm>
          <a:prstGeom prst="rect">
            <a:avLst/>
          </a:prstGeom>
          <a:noFill/>
        </p:spPr>
        <p:txBody>
          <a:bodyPr wrap="square" rtlCol="0">
            <a:spAutoFit/>
          </a:bodyPr>
          <a:lstStyle/>
          <a:p>
            <a:pPr marL="457200" indent="-457200" algn="just">
              <a:buFont typeface="Arial" panose="020B0604020202020204" pitchFamily="34" charset="0"/>
              <a:buChar char="•"/>
            </a:pPr>
            <a:r>
              <a:rPr lang="en-US" sz="2600" b="1" dirty="0"/>
              <a:t>Plan to done ratio: </a:t>
            </a:r>
          </a:p>
          <a:p>
            <a:pPr algn="just"/>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T</a:t>
            </a: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he planned-to-done ratio calculates what percentage of the assigned tasks were completed adequately. It also helps in </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t</a:t>
            </a: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racking whether the project is getting done in the way we planned them.</a:t>
            </a:r>
          </a:p>
          <a:p>
            <a:pPr algn="just"/>
            <a:endParaRPr lang="en-US" dirty="0"/>
          </a:p>
          <a:p>
            <a:pPr marL="285750" indent="-285750" algn="just">
              <a:buFont typeface="Arial" panose="020B0604020202020204" pitchFamily="34" charset="0"/>
              <a:buChar char="•"/>
            </a:pPr>
            <a:r>
              <a:rPr lang="en-IN" dirty="0"/>
              <a:t>In the month </a:t>
            </a:r>
            <a:r>
              <a:rPr lang="en-IN" dirty="0" err="1"/>
              <a:t>february</a:t>
            </a:r>
            <a:r>
              <a:rPr lang="en-IN" dirty="0"/>
              <a:t> we have divided the work among ourself. And we have started doing activities from march.</a:t>
            </a:r>
          </a:p>
          <a:p>
            <a:pPr marL="285750" indent="-285750" algn="just">
              <a:buFont typeface="Arial" panose="020B0604020202020204" pitchFamily="34" charset="0"/>
              <a:buChar char="•"/>
            </a:pPr>
            <a:r>
              <a:rPr lang="en-IN" dirty="0"/>
              <a:t>This plan to done ratio is according Team 2</a:t>
            </a:r>
          </a:p>
          <a:p>
            <a:pPr algn="just"/>
            <a:endParaRPr lang="en-IN" dirty="0"/>
          </a:p>
        </p:txBody>
      </p:sp>
      <p:graphicFrame>
        <p:nvGraphicFramePr>
          <p:cNvPr id="5" name="Table 3">
            <a:extLst>
              <a:ext uri="{FF2B5EF4-FFF2-40B4-BE49-F238E27FC236}">
                <a16:creationId xmlns:a16="http://schemas.microsoft.com/office/drawing/2014/main" id="{61ACEB84-FF57-41B6-BEAD-CDD5A136DC47}"/>
              </a:ext>
            </a:extLst>
          </p:cNvPr>
          <p:cNvGraphicFramePr>
            <a:graphicFrameLocks noGrp="1"/>
          </p:cNvGraphicFramePr>
          <p:nvPr>
            <p:extLst>
              <p:ext uri="{D42A27DB-BD31-4B8C-83A1-F6EECF244321}">
                <p14:modId xmlns:p14="http://schemas.microsoft.com/office/powerpoint/2010/main" val="133386385"/>
              </p:ext>
            </p:extLst>
          </p:nvPr>
        </p:nvGraphicFramePr>
        <p:xfrm>
          <a:off x="266810" y="3276600"/>
          <a:ext cx="8610379" cy="3017520"/>
        </p:xfrm>
        <a:graphic>
          <a:graphicData uri="http://schemas.openxmlformats.org/drawingml/2006/table">
            <a:tbl>
              <a:tblPr firstRow="1" bandRow="1">
                <a:tableStyleId>{5C22544A-7EE6-4342-B048-85BDC9FD1C3A}</a:tableStyleId>
              </a:tblPr>
              <a:tblGrid>
                <a:gridCol w="2158630">
                  <a:extLst>
                    <a:ext uri="{9D8B030D-6E8A-4147-A177-3AD203B41FA5}">
                      <a16:colId xmlns:a16="http://schemas.microsoft.com/office/drawing/2014/main" val="20000"/>
                    </a:ext>
                  </a:extLst>
                </a:gridCol>
                <a:gridCol w="2150583">
                  <a:extLst>
                    <a:ext uri="{9D8B030D-6E8A-4147-A177-3AD203B41FA5}">
                      <a16:colId xmlns:a16="http://schemas.microsoft.com/office/drawing/2014/main" val="20001"/>
                    </a:ext>
                  </a:extLst>
                </a:gridCol>
                <a:gridCol w="2150583">
                  <a:extLst>
                    <a:ext uri="{9D8B030D-6E8A-4147-A177-3AD203B41FA5}">
                      <a16:colId xmlns:a16="http://schemas.microsoft.com/office/drawing/2014/main" val="20002"/>
                    </a:ext>
                  </a:extLst>
                </a:gridCol>
                <a:gridCol w="2150583">
                  <a:extLst>
                    <a:ext uri="{9D8B030D-6E8A-4147-A177-3AD203B41FA5}">
                      <a16:colId xmlns:a16="http://schemas.microsoft.com/office/drawing/2014/main" val="20003"/>
                    </a:ext>
                  </a:extLst>
                </a:gridCol>
              </a:tblGrid>
              <a:tr h="272481">
                <a:tc>
                  <a:txBody>
                    <a:bodyPr/>
                    <a:lstStyle/>
                    <a:p>
                      <a:r>
                        <a:rPr lang="en-US" dirty="0"/>
                        <a:t>Month</a:t>
                      </a:r>
                      <a:endParaRPr lang="en-IN" dirty="0"/>
                    </a:p>
                  </a:txBody>
                  <a:tcPr/>
                </a:tc>
                <a:tc>
                  <a:txBody>
                    <a:bodyPr/>
                    <a:lstStyle/>
                    <a:p>
                      <a:r>
                        <a:rPr lang="en-US" dirty="0"/>
                        <a:t>Planned activities</a:t>
                      </a:r>
                      <a:endParaRPr lang="en-IN" dirty="0"/>
                    </a:p>
                  </a:txBody>
                  <a:tcPr/>
                </a:tc>
                <a:tc>
                  <a:txBody>
                    <a:bodyPr/>
                    <a:lstStyle/>
                    <a:p>
                      <a:r>
                        <a:rPr lang="en-US" dirty="0"/>
                        <a:t>Done activities</a:t>
                      </a:r>
                      <a:endParaRPr lang="en-IN" dirty="0"/>
                    </a:p>
                  </a:txBody>
                  <a:tcPr/>
                </a:tc>
                <a:tc>
                  <a:txBody>
                    <a:bodyPr/>
                    <a:lstStyle/>
                    <a:p>
                      <a:r>
                        <a:rPr lang="en-US" b="1" dirty="0"/>
                        <a:t>Plan to done ratio</a:t>
                      </a:r>
                      <a:endParaRPr lang="en-IN" dirty="0"/>
                    </a:p>
                  </a:txBody>
                  <a:tcPr/>
                </a:tc>
                <a:extLst>
                  <a:ext uri="{0D108BD9-81ED-4DB2-BD59-A6C34878D82A}">
                    <a16:rowId xmlns:a16="http://schemas.microsoft.com/office/drawing/2014/main" val="10000"/>
                  </a:ext>
                </a:extLst>
              </a:tr>
              <a:tr h="681203">
                <a:tc>
                  <a:txBody>
                    <a:bodyPr/>
                    <a:lstStyle/>
                    <a:p>
                      <a:r>
                        <a:rPr lang="en-US" dirty="0"/>
                        <a:t>March</a:t>
                      </a:r>
                      <a:endParaRPr lang="en-IN" dirty="0"/>
                    </a:p>
                  </a:txBody>
                  <a:tcPr/>
                </a:tc>
                <a:tc>
                  <a:txBody>
                    <a:bodyPr/>
                    <a:lstStyle/>
                    <a:p>
                      <a:pPr marL="285750" indent="-285750" algn="l" rtl="0" eaLnBrk="1" latinLnBrk="0" hangingPunct="1">
                        <a:buFont typeface="Arial" panose="020B0604020202020204" pitchFamily="34" charset="0"/>
                        <a:buChar char="•"/>
                      </a:pPr>
                      <a:r>
                        <a:rPr lang="en-US" dirty="0"/>
                        <a:t>Requirements </a:t>
                      </a:r>
                      <a:r>
                        <a:rPr kumimoji="0" lang="en-US" kern="1200" dirty="0">
                          <a:solidFill>
                            <a:schemeClr val="dk1"/>
                          </a:solidFill>
                          <a:latin typeface="+mn-lt"/>
                          <a:ea typeface="+mn-ea"/>
                          <a:cs typeface="+mn-cs"/>
                        </a:rPr>
                        <a:t>analysis </a:t>
                      </a:r>
                    </a:p>
                    <a:p>
                      <a:pPr marL="285750" indent="-285750" algn="l" rtl="0" eaLnBrk="1" latinLnBrk="0" hangingPunct="1">
                        <a:buFont typeface="Arial" panose="020B0604020202020204" pitchFamily="34" charset="0"/>
                        <a:buChar char="•"/>
                      </a:pPr>
                      <a:r>
                        <a:rPr kumimoji="0" lang="en-US" kern="1200" dirty="0">
                          <a:solidFill>
                            <a:schemeClr val="dk1"/>
                          </a:solidFill>
                          <a:latin typeface="+mn-lt"/>
                          <a:ea typeface="+mn-ea"/>
                          <a:cs typeface="+mn-cs"/>
                        </a:rPr>
                        <a:t>Literature survey</a:t>
                      </a:r>
                    </a:p>
                    <a:p>
                      <a:pPr marL="285750" indent="-285750">
                        <a:buFont typeface="Arial" panose="020B0604020202020204" pitchFamily="34" charset="0"/>
                        <a:buChar char="•"/>
                      </a:pPr>
                      <a:endParaRPr lang="en-IN" dirty="0"/>
                    </a:p>
                  </a:txBody>
                  <a:tcPr/>
                </a:tc>
                <a:tc>
                  <a:txBody>
                    <a:bodyPr/>
                    <a:lstStyle/>
                    <a:p>
                      <a:pPr marL="285750" indent="-285750">
                        <a:buFont typeface="Arial" panose="020B0604020202020204" pitchFamily="34" charset="0"/>
                        <a:buChar char="•"/>
                      </a:pPr>
                      <a:r>
                        <a:rPr lang="en-US" dirty="0"/>
                        <a:t>Requirements analysis </a:t>
                      </a:r>
                    </a:p>
                    <a:p>
                      <a:pPr marL="285750" indent="-285750">
                        <a:buFont typeface="Arial" panose="020B0604020202020204" pitchFamily="34" charset="0"/>
                        <a:buChar char="•"/>
                      </a:pPr>
                      <a:r>
                        <a:rPr lang="en-US" dirty="0"/>
                        <a:t>Literature survey</a:t>
                      </a:r>
                      <a:endParaRPr lang="en-IN" dirty="0"/>
                    </a:p>
                    <a:p>
                      <a:endParaRPr lang="en-IN" dirty="0"/>
                    </a:p>
                  </a:txBody>
                  <a:tcPr/>
                </a:tc>
                <a:tc>
                  <a:txBody>
                    <a:bodyPr/>
                    <a:lstStyle/>
                    <a:p>
                      <a:r>
                        <a:rPr lang="en-US" dirty="0"/>
                        <a:t>2:2</a:t>
                      </a:r>
                      <a:endParaRPr lang="en-IN" dirty="0"/>
                    </a:p>
                  </a:txBody>
                  <a:tcPr/>
                </a:tc>
                <a:extLst>
                  <a:ext uri="{0D108BD9-81ED-4DB2-BD59-A6C34878D82A}">
                    <a16:rowId xmlns:a16="http://schemas.microsoft.com/office/drawing/2014/main" val="10001"/>
                  </a:ext>
                </a:extLst>
              </a:tr>
              <a:tr h="681203">
                <a:tc>
                  <a:txBody>
                    <a:bodyPr/>
                    <a:lstStyle/>
                    <a:p>
                      <a:r>
                        <a:rPr lang="en-US" dirty="0"/>
                        <a:t>April</a:t>
                      </a:r>
                      <a:endParaRPr lang="en-IN" dirty="0"/>
                    </a:p>
                  </a:txBody>
                  <a:tcPr/>
                </a:tc>
                <a:tc>
                  <a:txBody>
                    <a:bodyPr/>
                    <a:lstStyle/>
                    <a:p>
                      <a:pPr marL="285750" indent="-285750">
                        <a:buFont typeface="Arial" panose="020B0604020202020204" pitchFamily="34" charset="0"/>
                        <a:buChar char="•"/>
                      </a:pPr>
                      <a:r>
                        <a:rPr lang="en-US" dirty="0"/>
                        <a:t>Brain storming section.</a:t>
                      </a:r>
                    </a:p>
                    <a:p>
                      <a:pPr marL="285750" indent="-285750">
                        <a:buFont typeface="Arial" panose="020B0604020202020204" pitchFamily="34" charset="0"/>
                        <a:buChar char="•"/>
                      </a:pPr>
                      <a:r>
                        <a:rPr lang="en-US" dirty="0"/>
                        <a:t>Designing of modules</a:t>
                      </a:r>
                    </a:p>
                    <a:p>
                      <a:pPr marL="285750" indent="-285750">
                        <a:buFont typeface="Arial" panose="020B0604020202020204" pitchFamily="34" charset="0"/>
                        <a:buChar char="•"/>
                      </a:pPr>
                      <a:r>
                        <a:rPr lang="en-IN" dirty="0"/>
                        <a:t>Finding metrics</a:t>
                      </a:r>
                    </a:p>
                  </a:txBody>
                  <a:tcPr/>
                </a:tc>
                <a:tc>
                  <a:txBody>
                    <a:bodyPr/>
                    <a:lstStyle/>
                    <a:p>
                      <a:pPr marL="285750" indent="-285750">
                        <a:buFont typeface="Arial" panose="020B0604020202020204" pitchFamily="34" charset="0"/>
                        <a:buChar char="•"/>
                      </a:pPr>
                      <a:r>
                        <a:rPr lang="en-US" dirty="0"/>
                        <a:t>Brain storming section.</a:t>
                      </a:r>
                    </a:p>
                    <a:p>
                      <a:pPr marL="285750" indent="-285750">
                        <a:buFont typeface="Arial" panose="020B0604020202020204" pitchFamily="34" charset="0"/>
                        <a:buChar char="•"/>
                      </a:pPr>
                      <a:r>
                        <a:rPr lang="en-US" dirty="0"/>
                        <a:t>Designing of modules</a:t>
                      </a:r>
                    </a:p>
                    <a:p>
                      <a:endParaRPr lang="en-IN" dirty="0"/>
                    </a:p>
                  </a:txBody>
                  <a:tcPr/>
                </a:tc>
                <a:tc>
                  <a:txBody>
                    <a:bodyPr/>
                    <a:lstStyle/>
                    <a:p>
                      <a:r>
                        <a:rPr lang="en-US" dirty="0"/>
                        <a:t>3:2</a:t>
                      </a:r>
                      <a:endParaRPr lang="en-IN"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794334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8932C46A-C3EB-4453-A8B7-B05F9974A636}"/>
              </a:ext>
            </a:extLst>
          </p:cNvPr>
          <p:cNvGraphicFramePr>
            <a:graphicFrameLocks noGrp="1"/>
          </p:cNvGraphicFramePr>
          <p:nvPr>
            <p:extLst>
              <p:ext uri="{D42A27DB-BD31-4B8C-83A1-F6EECF244321}">
                <p14:modId xmlns:p14="http://schemas.microsoft.com/office/powerpoint/2010/main" val="1471883694"/>
              </p:ext>
            </p:extLst>
          </p:nvPr>
        </p:nvGraphicFramePr>
        <p:xfrm>
          <a:off x="416560" y="381000"/>
          <a:ext cx="8310880" cy="3577167"/>
        </p:xfrm>
        <a:graphic>
          <a:graphicData uri="http://schemas.openxmlformats.org/drawingml/2006/table">
            <a:tbl>
              <a:tblPr firstRow="1" bandRow="1">
                <a:tableStyleId>{5C22544A-7EE6-4342-B048-85BDC9FD1C3A}</a:tableStyleId>
              </a:tblPr>
              <a:tblGrid>
                <a:gridCol w="2077720">
                  <a:extLst>
                    <a:ext uri="{9D8B030D-6E8A-4147-A177-3AD203B41FA5}">
                      <a16:colId xmlns:a16="http://schemas.microsoft.com/office/drawing/2014/main" val="20000"/>
                    </a:ext>
                  </a:extLst>
                </a:gridCol>
                <a:gridCol w="2077720">
                  <a:extLst>
                    <a:ext uri="{9D8B030D-6E8A-4147-A177-3AD203B41FA5}">
                      <a16:colId xmlns:a16="http://schemas.microsoft.com/office/drawing/2014/main" val="20001"/>
                    </a:ext>
                  </a:extLst>
                </a:gridCol>
                <a:gridCol w="2077720">
                  <a:extLst>
                    <a:ext uri="{9D8B030D-6E8A-4147-A177-3AD203B41FA5}">
                      <a16:colId xmlns:a16="http://schemas.microsoft.com/office/drawing/2014/main" val="20002"/>
                    </a:ext>
                  </a:extLst>
                </a:gridCol>
                <a:gridCol w="2077720">
                  <a:extLst>
                    <a:ext uri="{9D8B030D-6E8A-4147-A177-3AD203B41FA5}">
                      <a16:colId xmlns:a16="http://schemas.microsoft.com/office/drawing/2014/main" val="20003"/>
                    </a:ext>
                  </a:extLst>
                </a:gridCol>
              </a:tblGrid>
              <a:tr h="1291167">
                <a:tc>
                  <a:txBody>
                    <a:bodyPr/>
                    <a:lstStyle/>
                    <a:p>
                      <a:r>
                        <a:rPr kumimoji="0" lang="en-US" b="0" kern="1200" dirty="0">
                          <a:solidFill>
                            <a:schemeClr val="tx1"/>
                          </a:solidFill>
                          <a:latin typeface="+mn-lt"/>
                          <a:ea typeface="+mn-ea"/>
                          <a:cs typeface="+mn-cs"/>
                        </a:rPr>
                        <a:t>May</a:t>
                      </a:r>
                      <a:endParaRPr kumimoji="0" lang="en-IN" b="0" kern="1200" dirty="0">
                        <a:solidFill>
                          <a:schemeClr val="tx1"/>
                        </a:solidFill>
                        <a:latin typeface="+mn-lt"/>
                        <a:ea typeface="+mn-ea"/>
                        <a:cs typeface="+mn-cs"/>
                      </a:endParaRPr>
                    </a:p>
                  </a:txBody>
                  <a:tcPr/>
                </a:tc>
                <a:tc>
                  <a:txBody>
                    <a:bodyPr/>
                    <a:lstStyle/>
                    <a:p>
                      <a:pPr marL="285750" indent="-285750">
                        <a:buFont typeface="Arial" panose="020B0604020202020204" pitchFamily="34" charset="0"/>
                        <a:buChar char="•"/>
                      </a:pPr>
                      <a:r>
                        <a:rPr lang="en-US" b="0" dirty="0">
                          <a:solidFill>
                            <a:schemeClr val="tx1"/>
                          </a:solidFill>
                        </a:rPr>
                        <a:t>Work on coding part</a:t>
                      </a:r>
                    </a:p>
                    <a:p>
                      <a:pPr marL="285750" indent="-285750">
                        <a:buFont typeface="Arial" panose="020B0604020202020204" pitchFamily="34" charset="0"/>
                        <a:buChar char="•"/>
                      </a:pPr>
                      <a:r>
                        <a:rPr lang="en-US" b="0" dirty="0">
                          <a:solidFill>
                            <a:schemeClr val="tx1"/>
                          </a:solidFill>
                        </a:rPr>
                        <a:t>Installations</a:t>
                      </a:r>
                      <a:r>
                        <a:rPr lang="en-IN" b="0" dirty="0">
                          <a:solidFill>
                            <a:schemeClr val="tx1"/>
                          </a:solidFill>
                        </a:rPr>
                        <a:t> of software</a:t>
                      </a:r>
                    </a:p>
                    <a:p>
                      <a:pPr marL="285750" indent="-285750">
                        <a:buFont typeface="Arial" panose="020B0604020202020204" pitchFamily="34" charset="0"/>
                        <a:buChar char="•"/>
                      </a:pPr>
                      <a:r>
                        <a:rPr lang="en-IN" b="0" dirty="0">
                          <a:solidFill>
                            <a:schemeClr val="tx1"/>
                          </a:solidFill>
                        </a:rPr>
                        <a:t>.</a:t>
                      </a:r>
                      <a:r>
                        <a:rPr lang="en-US" b="0" dirty="0">
                          <a:solidFill>
                            <a:schemeClr val="tx1"/>
                          </a:solidFill>
                        </a:rPr>
                        <a:t>Implementation</a:t>
                      </a:r>
                    </a:p>
                    <a:p>
                      <a:pPr marL="285750" indent="-285750">
                        <a:buFont typeface="Arial" panose="020B0604020202020204" pitchFamily="34" charset="0"/>
                        <a:buChar char="•"/>
                      </a:pPr>
                      <a:r>
                        <a:rPr lang="en-US" b="0" dirty="0">
                          <a:solidFill>
                            <a:schemeClr val="tx1"/>
                          </a:solidFill>
                        </a:rPr>
                        <a:t>Metrics calculation.</a:t>
                      </a:r>
                    </a:p>
                    <a:p>
                      <a:pPr marL="285750" indent="-285750">
                        <a:buFont typeface="Arial" panose="020B0604020202020204" pitchFamily="34" charset="0"/>
                        <a:buChar char="•"/>
                      </a:pPr>
                      <a:r>
                        <a:rPr lang="en-US" b="0" dirty="0">
                          <a:solidFill>
                            <a:schemeClr val="tx1"/>
                          </a:solidFill>
                        </a:rPr>
                        <a:t>testing </a:t>
                      </a:r>
                    </a:p>
                  </a:txBody>
                  <a:tcPr/>
                </a:tc>
                <a:tc>
                  <a:txBody>
                    <a:bodyPr/>
                    <a:lstStyle/>
                    <a:p>
                      <a:pPr marL="285750" indent="-285750">
                        <a:buFont typeface="Arial" panose="020B0604020202020204" pitchFamily="34" charset="0"/>
                        <a:buChar char="•"/>
                      </a:pPr>
                      <a:r>
                        <a:rPr lang="en-US" b="0" dirty="0">
                          <a:solidFill>
                            <a:schemeClr val="tx1"/>
                          </a:solidFill>
                        </a:rPr>
                        <a:t>Work on coding part</a:t>
                      </a:r>
                    </a:p>
                    <a:p>
                      <a:pPr marL="285750" indent="-285750">
                        <a:buFont typeface="Arial" panose="020B0604020202020204" pitchFamily="34" charset="0"/>
                        <a:buChar char="•"/>
                      </a:pPr>
                      <a:r>
                        <a:rPr lang="en-US" b="0" dirty="0">
                          <a:solidFill>
                            <a:schemeClr val="tx1"/>
                          </a:solidFill>
                        </a:rPr>
                        <a:t>Installations</a:t>
                      </a:r>
                      <a:r>
                        <a:rPr lang="en-IN" b="0" dirty="0">
                          <a:solidFill>
                            <a:schemeClr val="tx1"/>
                          </a:solidFill>
                        </a:rPr>
                        <a:t> of software</a:t>
                      </a:r>
                    </a:p>
                    <a:p>
                      <a:pPr marL="285750" indent="-285750">
                        <a:buFont typeface="Arial" panose="020B0604020202020204" pitchFamily="34" charset="0"/>
                        <a:buChar char="•"/>
                      </a:pPr>
                      <a:r>
                        <a:rPr lang="en-US" b="0" dirty="0">
                          <a:solidFill>
                            <a:schemeClr val="tx1"/>
                          </a:solidFill>
                        </a:rPr>
                        <a:t>Implementation</a:t>
                      </a:r>
                    </a:p>
                    <a:p>
                      <a:pPr marL="285750" indent="-285750">
                        <a:buFont typeface="Arial" panose="020B0604020202020204" pitchFamily="34" charset="0"/>
                        <a:buChar char="•"/>
                      </a:pPr>
                      <a:r>
                        <a:rPr lang="en-US" b="0" dirty="0">
                          <a:solidFill>
                            <a:schemeClr val="tx1"/>
                          </a:solidFill>
                        </a:rPr>
                        <a:t>Calculated some metrics</a:t>
                      </a:r>
                    </a:p>
                  </a:txBody>
                  <a:tcPr/>
                </a:tc>
                <a:tc>
                  <a:txBody>
                    <a:bodyPr/>
                    <a:lstStyle/>
                    <a:p>
                      <a:r>
                        <a:rPr lang="en-US" b="0" dirty="0">
                          <a:solidFill>
                            <a:schemeClr val="tx1"/>
                          </a:solidFill>
                        </a:rPr>
                        <a:t>5:4</a:t>
                      </a:r>
                      <a:endParaRPr lang="en-IN" b="0" dirty="0">
                        <a:solidFill>
                          <a:schemeClr val="tx1"/>
                        </a:solidFill>
                      </a:endParaRPr>
                    </a:p>
                  </a:txBody>
                  <a:tcPr/>
                </a:tc>
                <a:extLst>
                  <a:ext uri="{0D108BD9-81ED-4DB2-BD59-A6C34878D82A}">
                    <a16:rowId xmlns:a16="http://schemas.microsoft.com/office/drawing/2014/main" val="10000"/>
                  </a:ext>
                </a:extLst>
              </a:tr>
              <a:tr h="1291167">
                <a:tc>
                  <a:txBody>
                    <a:bodyPr/>
                    <a:lstStyle/>
                    <a:p>
                      <a:r>
                        <a:rPr lang="en-US" b="0" dirty="0">
                          <a:solidFill>
                            <a:schemeClr val="tx1"/>
                          </a:solidFill>
                        </a:rPr>
                        <a:t>June</a:t>
                      </a:r>
                      <a:endParaRPr lang="en-IN" b="0" dirty="0">
                        <a:solidFill>
                          <a:schemeClr val="tx1"/>
                        </a:solidFill>
                      </a:endParaRPr>
                    </a:p>
                  </a:txBody>
                  <a:tcPr/>
                </a:tc>
                <a:tc>
                  <a:txBody>
                    <a:bodyPr/>
                    <a:lstStyle/>
                    <a:p>
                      <a:pPr marL="285750" indent="-285750">
                        <a:buFont typeface="Arial" panose="020B0604020202020204" pitchFamily="34" charset="0"/>
                        <a:buChar char="•"/>
                      </a:pPr>
                      <a:r>
                        <a:rPr lang="en-US" b="0" dirty="0">
                          <a:solidFill>
                            <a:schemeClr val="tx1"/>
                          </a:solidFill>
                        </a:rPr>
                        <a:t>Calculating metrics</a:t>
                      </a:r>
                    </a:p>
                    <a:p>
                      <a:pPr marL="285750" indent="-285750">
                        <a:buFont typeface="Arial" panose="020B0604020202020204" pitchFamily="34" charset="0"/>
                        <a:buChar char="•"/>
                      </a:pPr>
                      <a:r>
                        <a:rPr lang="en-US" b="0" dirty="0">
                          <a:solidFill>
                            <a:schemeClr val="tx1"/>
                          </a:solidFill>
                        </a:rPr>
                        <a:t>Testing </a:t>
                      </a:r>
                    </a:p>
                    <a:p>
                      <a:pPr marL="285750" indent="-285750">
                        <a:buFont typeface="Arial" panose="020B0604020202020204" pitchFamily="34" charset="0"/>
                        <a:buChar char="•"/>
                      </a:pPr>
                      <a:r>
                        <a:rPr lang="en-US" b="0" dirty="0">
                          <a:solidFill>
                            <a:schemeClr val="tx1"/>
                          </a:solidFill>
                        </a:rPr>
                        <a:t>Documentation </a:t>
                      </a:r>
                      <a:endParaRPr lang="en-IN" b="0" dirty="0">
                        <a:solidFill>
                          <a:schemeClr val="tx1"/>
                        </a:solidFill>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lang="en-US" b="0" dirty="0">
                          <a:solidFill>
                            <a:schemeClr val="tx1"/>
                          </a:solidFill>
                        </a:rPr>
                        <a:t>Calculating metrics</a:t>
                      </a:r>
                    </a:p>
                    <a:p>
                      <a:pPr marL="285750" indent="-285750">
                        <a:buFont typeface="Arial" panose="020B0604020202020204" pitchFamily="34" charset="0"/>
                        <a:buChar char="•"/>
                      </a:pPr>
                      <a:r>
                        <a:rPr lang="en-US" b="0" dirty="0">
                          <a:solidFill>
                            <a:schemeClr val="tx1"/>
                          </a:solidFill>
                        </a:rPr>
                        <a:t>Testing</a:t>
                      </a:r>
                    </a:p>
                    <a:p>
                      <a:pPr marL="285750" indent="-285750">
                        <a:buFont typeface="Arial" panose="020B0604020202020204" pitchFamily="34" charset="0"/>
                        <a:buChar char="•"/>
                      </a:pPr>
                      <a:r>
                        <a:rPr lang="en-US" b="0" dirty="0">
                          <a:solidFill>
                            <a:schemeClr val="tx1"/>
                          </a:solidFill>
                        </a:rPr>
                        <a:t>Documentation</a:t>
                      </a:r>
                      <a:endParaRPr lang="en-IN" b="0" dirty="0">
                        <a:solidFill>
                          <a:schemeClr val="tx1"/>
                        </a:solidFill>
                      </a:endParaRPr>
                    </a:p>
                  </a:txBody>
                  <a:tcPr/>
                </a:tc>
                <a:tc>
                  <a:txBody>
                    <a:bodyPr/>
                    <a:lstStyle/>
                    <a:p>
                      <a:r>
                        <a:rPr lang="en-US" b="0" dirty="0">
                          <a:solidFill>
                            <a:schemeClr val="tx1"/>
                          </a:solidFill>
                        </a:rPr>
                        <a:t>3:3</a:t>
                      </a:r>
                      <a:endParaRPr lang="en-IN" b="0" dirty="0">
                        <a:solidFill>
                          <a:schemeClr val="tx1"/>
                        </a:solidFill>
                      </a:endParaRPr>
                    </a:p>
                  </a:txBody>
                  <a:tcPr/>
                </a:tc>
                <a:extLst>
                  <a:ext uri="{0D108BD9-81ED-4DB2-BD59-A6C34878D82A}">
                    <a16:rowId xmlns:a16="http://schemas.microsoft.com/office/drawing/2014/main" val="10001"/>
                  </a:ext>
                </a:extLst>
              </a:tr>
            </a:tbl>
          </a:graphicData>
        </a:graphic>
      </p:graphicFrame>
      <p:sp>
        <p:nvSpPr>
          <p:cNvPr id="5" name="TextBox 7">
            <a:extLst>
              <a:ext uri="{FF2B5EF4-FFF2-40B4-BE49-F238E27FC236}">
                <a16:creationId xmlns:a16="http://schemas.microsoft.com/office/drawing/2014/main" id="{10C9BE78-07AA-4435-BF1B-3D0BCEF2517E}"/>
              </a:ext>
            </a:extLst>
          </p:cNvPr>
          <p:cNvSpPr txBox="1"/>
          <p:nvPr/>
        </p:nvSpPr>
        <p:spPr>
          <a:xfrm>
            <a:off x="416560" y="4191000"/>
            <a:ext cx="7889240" cy="2431435"/>
          </a:xfrm>
          <a:prstGeom prst="rect">
            <a:avLst/>
          </a:prstGeom>
          <a:noFill/>
        </p:spPr>
        <p:txBody>
          <a:bodyPr wrap="square" rtlCol="0">
            <a:spAutoFit/>
          </a:bodyPr>
          <a:lstStyle/>
          <a:p>
            <a:pPr marL="285750" indent="-285750">
              <a:buFont typeface="Arial" panose="020B0604020202020204" pitchFamily="34" charset="0"/>
              <a:buChar char="•"/>
            </a:pPr>
            <a:r>
              <a:rPr lang="en-US" sz="2600" b="1" dirty="0"/>
              <a:t>Programmer productivity:</a:t>
            </a:r>
            <a:r>
              <a:rPr lang="en-IN" sz="2600" b="1" dirty="0"/>
              <a:t> </a:t>
            </a:r>
          </a:p>
          <a:p>
            <a:endParaRPr lang="en-IN" sz="2600" b="1" dirty="0"/>
          </a:p>
          <a:p>
            <a:r>
              <a:rPr lang="en-IN" sz="2000" dirty="0"/>
              <a:t>It is calculated using the following formula: </a:t>
            </a:r>
            <a:r>
              <a:rPr lang="en-IN" sz="2000" dirty="0" err="1"/>
              <a:t>Loc</a:t>
            </a:r>
            <a:r>
              <a:rPr lang="en-IN" sz="2000" dirty="0"/>
              <a:t>/person’s month of effort</a:t>
            </a:r>
          </a:p>
          <a:p>
            <a:r>
              <a:rPr lang="en-IN" sz="2000" dirty="0"/>
              <a:t>As we have Complaint module in our web portal according to that the calculation is:</a:t>
            </a:r>
          </a:p>
          <a:p>
            <a:pPr marL="342900" indent="-342900">
              <a:buFont typeface="Arial" panose="020B0604020202020204" pitchFamily="34" charset="0"/>
              <a:buChar char="•"/>
            </a:pPr>
            <a:r>
              <a:rPr lang="en-IN" sz="2000" dirty="0"/>
              <a:t>Dashboard: </a:t>
            </a:r>
            <a:r>
              <a:rPr lang="en-IN" sz="2000" dirty="0" err="1"/>
              <a:t>Loc</a:t>
            </a:r>
            <a:r>
              <a:rPr lang="en-IN" sz="2000" dirty="0"/>
              <a:t>/ person’s month of effort = 2946/4 = 736.5</a:t>
            </a:r>
          </a:p>
          <a:p>
            <a:pPr marL="342900" indent="-342900">
              <a:buFont typeface="Arial" panose="020B0604020202020204" pitchFamily="34" charset="0"/>
              <a:buChar char="•"/>
            </a:pPr>
            <a:r>
              <a:rPr lang="en-US" sz="2000" dirty="0"/>
              <a:t>Configuration: Loc/</a:t>
            </a:r>
            <a:r>
              <a:rPr lang="en-IN" sz="2000" dirty="0"/>
              <a:t>person’s month of effort =&gt; 28/4 =7</a:t>
            </a:r>
          </a:p>
          <a:p>
            <a:pPr marL="342900" indent="-342900">
              <a:buFont typeface="Arial" panose="020B0604020202020204" pitchFamily="34" charset="0"/>
              <a:buChar char="•"/>
            </a:pPr>
            <a:r>
              <a:rPr lang="en-IN" sz="2000" dirty="0" err="1"/>
              <a:t>Javascript</a:t>
            </a:r>
            <a:r>
              <a:rPr lang="en-IN" sz="2000" dirty="0"/>
              <a:t> used in portal: </a:t>
            </a:r>
            <a:r>
              <a:rPr lang="en-IN" sz="2000" dirty="0" err="1"/>
              <a:t>Loc</a:t>
            </a:r>
            <a:r>
              <a:rPr lang="en-IN" sz="2000" dirty="0"/>
              <a:t>/person’s month of effort =&gt; 1794/4 =448.5</a:t>
            </a:r>
          </a:p>
        </p:txBody>
      </p:sp>
    </p:spTree>
    <p:extLst>
      <p:ext uri="{BB962C8B-B14F-4D97-AF65-F5344CB8AC3E}">
        <p14:creationId xmlns:p14="http://schemas.microsoft.com/office/powerpoint/2010/main" val="25543085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ct val="0"/>
              </a:spcBef>
            </a:pPr>
            <a:r>
              <a:rPr lang="en-US" sz="4000" b="1" spc="-56" dirty="0">
                <a:solidFill>
                  <a:schemeClr val="bg1"/>
                </a:solidFill>
                <a:latin typeface="Times New Roman" panose="02020603050405020304" pitchFamily="18" charset="0"/>
                <a:cs typeface="Times New Roman" panose="02020603050405020304" pitchFamily="18" charset="0"/>
              </a:rPr>
              <a:t>DEVELOPER: </a:t>
            </a:r>
            <a:r>
              <a:rPr lang="en-US" b="1" spc="-56" dirty="0">
                <a:solidFill>
                  <a:schemeClr val="bg1"/>
                </a:solidFill>
                <a:latin typeface="Times New Roman" panose="02020603050405020304" pitchFamily="18" charset="0"/>
                <a:cs typeface="Times New Roman" panose="02020603050405020304" pitchFamily="18" charset="0"/>
              </a:rPr>
              <a:t>H</a:t>
            </a:r>
            <a:r>
              <a:rPr lang="en-US" sz="4000" b="1" spc="-56" dirty="0">
                <a:solidFill>
                  <a:schemeClr val="bg1"/>
                </a:solidFill>
                <a:latin typeface="Times New Roman" panose="02020603050405020304" pitchFamily="18" charset="0"/>
                <a:cs typeface="Times New Roman" panose="02020603050405020304" pitchFamily="18" charset="0"/>
              </a:rPr>
              <a:t> ROHIN</a:t>
            </a:r>
          </a:p>
        </p:txBody>
      </p:sp>
      <p:sp>
        <p:nvSpPr>
          <p:cNvPr id="4" name="Subtitle 2"/>
          <p:cNvSpPr txBox="1">
            <a:spLocks/>
          </p:cNvSpPr>
          <p:nvPr/>
        </p:nvSpPr>
        <p:spPr>
          <a:xfrm>
            <a:off x="457200" y="4551970"/>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Supervisor</a:t>
            </a:r>
          </a:p>
          <a:p>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Nancy Victor</a:t>
            </a:r>
          </a:p>
          <a:p>
            <a:r>
              <a:rPr lang="en-IN" sz="2400" dirty="0">
                <a:latin typeface="Times New Roman" pitchFamily="18" charset="0"/>
                <a:cs typeface="Times New Roman" pitchFamily="18" charset="0"/>
              </a:rPr>
              <a:t>Assistant Professor, SITE</a:t>
            </a:r>
          </a:p>
        </p:txBody>
      </p:sp>
      <p:sp>
        <p:nvSpPr>
          <p:cNvPr id="5" name="Subtitle 2">
            <a:extLst>
              <a:ext uri="{FF2B5EF4-FFF2-40B4-BE49-F238E27FC236}">
                <a16:creationId xmlns:a16="http://schemas.microsoft.com/office/drawing/2014/main" id="{14B3E06B-85D1-494B-BE0E-C5C8ACE4961E}"/>
              </a:ext>
            </a:extLst>
          </p:cNvPr>
          <p:cNvSpPr txBox="1">
            <a:spLocks/>
          </p:cNvSpPr>
          <p:nvPr/>
        </p:nvSpPr>
        <p:spPr>
          <a:xfrm>
            <a:off x="4949687" y="4558596"/>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err="1">
                <a:latin typeface="Times New Roman" pitchFamily="18" charset="0"/>
                <a:cs typeface="Times New Roman" pitchFamily="18" charset="0"/>
              </a:rPr>
              <a:t>Rohin</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Hodkasia</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18MIS0126</a:t>
            </a:r>
          </a:p>
        </p:txBody>
      </p:sp>
    </p:spTree>
    <p:extLst>
      <p:ext uri="{BB962C8B-B14F-4D97-AF65-F5344CB8AC3E}">
        <p14:creationId xmlns:p14="http://schemas.microsoft.com/office/powerpoint/2010/main" val="37158888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34316" y="3701954"/>
            <a:ext cx="3034130" cy="1623030"/>
            <a:chOff x="0" y="0"/>
            <a:chExt cx="1923367" cy="1244915"/>
          </a:xfrm>
        </p:grpSpPr>
        <p:sp>
          <p:nvSpPr>
            <p:cNvPr id="3" name="Freeform 3"/>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1B1A1A"/>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3861" y="3252057"/>
            <a:ext cx="884995" cy="8230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47565" y="3823296"/>
            <a:ext cx="3420235" cy="295850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41732" y="5034948"/>
            <a:ext cx="1070843" cy="995884"/>
          </a:xfrm>
          <a:prstGeom prst="rect">
            <a:avLst/>
          </a:prstGeom>
        </p:spPr>
      </p:pic>
      <p:sp>
        <p:nvSpPr>
          <p:cNvPr id="12" name="TextBox 11">
            <a:extLst>
              <a:ext uri="{FF2B5EF4-FFF2-40B4-BE49-F238E27FC236}">
                <a16:creationId xmlns:a16="http://schemas.microsoft.com/office/drawing/2014/main" id="{347F875D-50F5-410C-B2EF-8E5D5DF3DE51}"/>
              </a:ext>
            </a:extLst>
          </p:cNvPr>
          <p:cNvSpPr txBox="1"/>
          <p:nvPr/>
        </p:nvSpPr>
        <p:spPr>
          <a:xfrm>
            <a:off x="457200" y="1429674"/>
            <a:ext cx="6063456" cy="646331"/>
          </a:xfrm>
          <a:prstGeom prst="rect">
            <a:avLst/>
          </a:prstGeom>
          <a:noFill/>
        </p:spPr>
        <p:txBody>
          <a:bodyPr wrap="square" rtlCol="0">
            <a:spAutoFit/>
          </a:bodyPr>
          <a:lstStyle/>
          <a:p>
            <a:pPr>
              <a:spcBef>
                <a:spcPct val="0"/>
              </a:spcBef>
            </a:pPr>
            <a:r>
              <a:rPr lang="en-US" sz="3600" spc="-56" dirty="0">
                <a:solidFill>
                  <a:schemeClr val="accent1"/>
                </a:solidFill>
                <a:latin typeface="Muli Bold"/>
                <a:ea typeface="+mj-ea"/>
                <a:cs typeface="+mj-cs"/>
              </a:rPr>
              <a:t>Developer 1: Work</a:t>
            </a:r>
          </a:p>
        </p:txBody>
      </p:sp>
      <p:sp>
        <p:nvSpPr>
          <p:cNvPr id="10" name="TextBox 9">
            <a:extLst>
              <a:ext uri="{FF2B5EF4-FFF2-40B4-BE49-F238E27FC236}">
                <a16:creationId xmlns:a16="http://schemas.microsoft.com/office/drawing/2014/main" id="{A4FEB02A-ECBA-459A-860D-FACDFB66120F}"/>
              </a:ext>
            </a:extLst>
          </p:cNvPr>
          <p:cNvSpPr txBox="1"/>
          <p:nvPr/>
        </p:nvSpPr>
        <p:spPr>
          <a:xfrm>
            <a:off x="457200" y="2489452"/>
            <a:ext cx="5258521" cy="2862322"/>
          </a:xfrm>
          <a:prstGeom prst="rect">
            <a:avLst/>
          </a:prstGeom>
          <a:noFill/>
        </p:spPr>
        <p:txBody>
          <a:bodyPr wrap="square">
            <a:spAutoFit/>
          </a:bodyPr>
          <a:lstStyle/>
          <a:p>
            <a:pPr marL="285750" indent="-285750">
              <a:buFont typeface="Arial" panose="020B0604020202020204" pitchFamily="34" charset="0"/>
              <a:buChar char="•"/>
            </a:pPr>
            <a:r>
              <a:rPr lang="en-US" sz="2000" dirty="0">
                <a:sym typeface="+mn-ea"/>
              </a:rPr>
              <a:t>Implementation of web portal using HTML ,CSS, PHP , XML</a:t>
            </a:r>
            <a:endParaRPr lang="en-US" sz="2000" dirty="0"/>
          </a:p>
          <a:p>
            <a:pPr marL="285750" indent="-285750">
              <a:buFont typeface="Arial" panose="020B0604020202020204" pitchFamily="34" charset="0"/>
              <a:buChar char="•"/>
            </a:pPr>
            <a:r>
              <a:rPr lang="en-US" sz="2000" dirty="0">
                <a:sym typeface="+mn-ea"/>
              </a:rPr>
              <a:t>Collection of complaints data from stakeholder's</a:t>
            </a:r>
            <a:endParaRPr lang="en-US" sz="2000" dirty="0"/>
          </a:p>
          <a:p>
            <a:pPr marL="285750" indent="-285750">
              <a:buFont typeface="Arial" panose="020B0604020202020204" pitchFamily="34" charset="0"/>
              <a:buChar char="•"/>
            </a:pPr>
            <a:r>
              <a:rPr lang="en-US" sz="2000" dirty="0">
                <a:sym typeface="+mn-ea"/>
              </a:rPr>
              <a:t>Displaying the quality of water </a:t>
            </a:r>
            <a:endParaRPr lang="en-US" sz="2000" dirty="0"/>
          </a:p>
          <a:p>
            <a:pPr marL="285750" indent="-285750">
              <a:buFont typeface="Arial" panose="020B0604020202020204" pitchFamily="34" charset="0"/>
              <a:buChar char="•"/>
            </a:pPr>
            <a:r>
              <a:rPr lang="en-US" sz="2000" dirty="0">
                <a:sym typeface="+mn-ea"/>
              </a:rPr>
              <a:t>User friendly Coding for the portal as per user requirements</a:t>
            </a:r>
            <a:endParaRPr lang="en-US" sz="2000" dirty="0"/>
          </a:p>
          <a:p>
            <a:pPr marL="285750" indent="-285750">
              <a:buFont typeface="Arial" panose="020B0604020202020204" pitchFamily="34" charset="0"/>
              <a:buChar char="•"/>
            </a:pPr>
            <a:r>
              <a:rPr lang="en-IN" altLang="en-US" sz="2000" dirty="0">
                <a:sym typeface="+mn-ea"/>
              </a:rPr>
              <a:t>Updating the announcement as required</a:t>
            </a:r>
            <a:endParaRPr lang="en-IN" altLang="en-US" sz="2000" dirty="0"/>
          </a:p>
          <a:p>
            <a:pPr marL="285750" indent="-285750">
              <a:buFont typeface="Arial" panose="020B0604020202020204" pitchFamily="34" charset="0"/>
              <a:buChar char="•"/>
            </a:pPr>
            <a:r>
              <a:rPr lang="en-IN" altLang="en-US" sz="2000" dirty="0">
                <a:sym typeface="+mn-ea"/>
              </a:rPr>
              <a:t>Obtain metrics results with the help of</a:t>
            </a:r>
            <a:r>
              <a:rPr lang="en-IN" altLang="en-US" sz="2000" b="1" dirty="0">
                <a:sym typeface="+mn-ea"/>
              </a:rPr>
              <a:t> </a:t>
            </a:r>
            <a:r>
              <a:rPr lang="en-IN" altLang="en-US" sz="2000" dirty="0">
                <a:sym typeface="+mn-ea"/>
              </a:rPr>
              <a:t>LIZARD tool implementation</a:t>
            </a:r>
            <a:endParaRPr lang="en-US" sz="2000" dirty="0"/>
          </a:p>
        </p:txBody>
      </p:sp>
    </p:spTree>
    <p:extLst>
      <p:ext uri="{BB962C8B-B14F-4D97-AF65-F5344CB8AC3E}">
        <p14:creationId xmlns:p14="http://schemas.microsoft.com/office/powerpoint/2010/main" val="5289535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53787-662C-440E-BDE3-0B542CF7AE1C}"/>
              </a:ext>
            </a:extLst>
          </p:cNvPr>
          <p:cNvSpPr txBox="1">
            <a:spLocks/>
          </p:cNvSpPr>
          <p:nvPr/>
        </p:nvSpPr>
        <p:spPr>
          <a:xfrm>
            <a:off x="990600" y="1447800"/>
            <a:ext cx="6629400" cy="3659981"/>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Font typeface="Wingdings 2"/>
              <a:buNone/>
            </a:pPr>
            <a:r>
              <a:rPr lang="en-US" sz="3600" b="1" dirty="0"/>
              <a:t>Metrics Used:</a:t>
            </a:r>
            <a:endParaRPr lang="en-US" dirty="0"/>
          </a:p>
          <a:p>
            <a:pPr>
              <a:buFont typeface="Wingdings" pitchFamily="2" charset="2"/>
              <a:buChar char="ü"/>
            </a:pPr>
            <a:r>
              <a:rPr lang="en-US" dirty="0"/>
              <a:t>Token Metrics</a:t>
            </a:r>
          </a:p>
          <a:p>
            <a:pPr>
              <a:buFont typeface="Wingdings" pitchFamily="2" charset="2"/>
              <a:buChar char="ü"/>
            </a:pPr>
            <a:r>
              <a:rPr lang="en-US" dirty="0"/>
              <a:t>LOC Metrics</a:t>
            </a:r>
          </a:p>
          <a:p>
            <a:pPr>
              <a:buFont typeface="Wingdings" pitchFamily="2" charset="2"/>
              <a:buChar char="ü"/>
            </a:pPr>
            <a:r>
              <a:rPr lang="en-US" dirty="0"/>
              <a:t>CCN Metrics (Cyclomatic Complexity Number)</a:t>
            </a:r>
          </a:p>
          <a:p>
            <a:pPr>
              <a:buFont typeface="Wingdings" pitchFamily="2" charset="2"/>
              <a:buChar char="ü"/>
            </a:pPr>
            <a:r>
              <a:rPr lang="en-US" dirty="0"/>
              <a:t>Repeatable Metrics</a:t>
            </a:r>
          </a:p>
          <a:p>
            <a:pPr>
              <a:buFont typeface="Wingdings" pitchFamily="2" charset="2"/>
              <a:buChar char="ü"/>
            </a:pPr>
            <a:r>
              <a:rPr lang="en-US" dirty="0"/>
              <a:t>Size Metrics</a:t>
            </a:r>
          </a:p>
          <a:p>
            <a:pPr>
              <a:buFont typeface="Wingdings" pitchFamily="2" charset="2"/>
              <a:buChar char="ü"/>
            </a:pPr>
            <a:r>
              <a:rPr lang="en-US" dirty="0"/>
              <a:t>Productivity Metrics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670" y="533400"/>
            <a:ext cx="8001000" cy="1143000"/>
          </a:xfrm>
        </p:spPr>
        <p:txBody>
          <a:bodyPr>
            <a:normAutofit/>
          </a:bodyPr>
          <a:lstStyle/>
          <a:p>
            <a:pPr algn="ctr"/>
            <a:r>
              <a:rPr lang="en-IN" alt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COMPLAINT MANAGMENT SYSTEM</a:t>
            </a:r>
            <a:endParaRPr lang="en-IN" sz="28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stretch>
            <a:fillRect/>
          </a:stretch>
        </p:blipFill>
        <p:spPr>
          <a:xfrm>
            <a:off x="457200" y="1676400"/>
            <a:ext cx="8402320" cy="435165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048000" y="1230630"/>
            <a:ext cx="3114040" cy="521970"/>
          </a:xfrm>
          <a:prstGeom prst="rect">
            <a:avLst/>
          </a:prstGeom>
          <a:noFill/>
        </p:spPr>
        <p:txBody>
          <a:bodyPr wrap="none" rtlCol="0" anchor="t">
            <a:spAutoFit/>
          </a:bodyPr>
          <a:lstStyle/>
          <a:p>
            <a:r>
              <a:rPr lang="en-IN" altLang="en-US" sz="2800" b="1" dirty="0">
                <a:effectLst>
                  <a:outerShdw blurRad="38100" dist="19050" dir="2700000" algn="tl" rotWithShape="0">
                    <a:schemeClr val="dk1">
                      <a:alpha val="40000"/>
                    </a:schemeClr>
                  </a:outerShdw>
                </a:effectLst>
                <a:sym typeface="+mn-ea"/>
              </a:rPr>
              <a:t>CONTACT DETAILS</a:t>
            </a:r>
            <a:endParaRPr lang="en-US" sz="2800" dirty="0"/>
          </a:p>
        </p:txBody>
      </p:sp>
      <p:pic>
        <p:nvPicPr>
          <p:cNvPr id="4" name="Content Placeholder 3"/>
          <p:cNvPicPr>
            <a:picLocks noGrp="1" noChangeAspect="1"/>
          </p:cNvPicPr>
          <p:nvPr>
            <p:ph idx="1"/>
          </p:nvPr>
        </p:nvPicPr>
        <p:blipFill>
          <a:blip r:embed="rId2"/>
          <a:stretch>
            <a:fillRect/>
          </a:stretch>
        </p:blipFill>
        <p:spPr>
          <a:xfrm>
            <a:off x="388620" y="1752600"/>
            <a:ext cx="8432800" cy="435165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021522" y="1145540"/>
            <a:ext cx="5100955" cy="521970"/>
          </a:xfrm>
          <a:prstGeom prst="rect">
            <a:avLst/>
          </a:prstGeom>
          <a:noFill/>
        </p:spPr>
        <p:txBody>
          <a:bodyPr wrap="none" rtlCol="0" anchor="t">
            <a:spAutoFit/>
          </a:bodyPr>
          <a:lstStyle/>
          <a:p>
            <a:r>
              <a:rPr lang="en-US" sz="2800" b="1" dirty="0"/>
              <a:t>PROFILE (CHANGE PASSWORD)</a:t>
            </a:r>
          </a:p>
        </p:txBody>
      </p:sp>
      <p:pic>
        <p:nvPicPr>
          <p:cNvPr id="5" name="Content Placeholder 4"/>
          <p:cNvPicPr>
            <a:picLocks noGrp="1" noChangeAspect="1"/>
          </p:cNvPicPr>
          <p:nvPr>
            <p:ph idx="1"/>
          </p:nvPr>
        </p:nvPicPr>
        <p:blipFill>
          <a:blip r:embed="rId2"/>
          <a:stretch>
            <a:fillRect/>
          </a:stretch>
        </p:blipFill>
        <p:spPr>
          <a:xfrm>
            <a:off x="838200" y="1752600"/>
            <a:ext cx="7772400" cy="3959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435" y="260783"/>
            <a:ext cx="5786438" cy="1143000"/>
          </a:xfrm>
        </p:spPr>
        <p:txBody>
          <a:bodyPr>
            <a:noAutofit/>
          </a:bodyPr>
          <a:lstStyle/>
          <a:p>
            <a:r>
              <a:rPr lang="en-IN" sz="3600" b="1" spc="-56" dirty="0">
                <a:solidFill>
                  <a:schemeClr val="accent1"/>
                </a:solidFill>
                <a:latin typeface="Times New Roman" panose="02020603050405020304" pitchFamily="18" charset="0"/>
                <a:cs typeface="Times New Roman" panose="02020603050405020304" pitchFamily="18" charset="0"/>
              </a:rPr>
              <a:t>SYSTEM ARCHITECTURE</a:t>
            </a:r>
          </a:p>
        </p:txBody>
      </p:sp>
      <p:pic>
        <p:nvPicPr>
          <p:cNvPr id="4" name="image3.jpeg">
            <a:extLst>
              <a:ext uri="{FF2B5EF4-FFF2-40B4-BE49-F238E27FC236}">
                <a16:creationId xmlns:a16="http://schemas.microsoft.com/office/drawing/2014/main" id="{7B442E70-E766-4B2E-8776-975648E3E01F}"/>
              </a:ext>
            </a:extLst>
          </p:cNvPr>
          <p:cNvPicPr>
            <a:picLocks noGrp="1"/>
          </p:cNvPicPr>
          <p:nvPr>
            <p:ph sz="quarter" idx="1"/>
          </p:nvPr>
        </p:nvPicPr>
        <p:blipFill>
          <a:blip r:embed="rId2" cstate="print"/>
          <a:stretch>
            <a:fillRect/>
          </a:stretch>
        </p:blipFill>
        <p:spPr>
          <a:xfrm>
            <a:off x="995362" y="1417638"/>
            <a:ext cx="6696075" cy="5135562"/>
          </a:xfrm>
          <a:prstGeom prst="rect">
            <a:avLst/>
          </a:prstGeom>
        </p:spPr>
      </p:pic>
    </p:spTree>
    <p:extLst>
      <p:ext uri="{BB962C8B-B14F-4D97-AF65-F5344CB8AC3E}">
        <p14:creationId xmlns:p14="http://schemas.microsoft.com/office/powerpoint/2010/main" val="55992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346325" y="1306830"/>
            <a:ext cx="4451350" cy="521970"/>
          </a:xfrm>
          <a:prstGeom prst="rect">
            <a:avLst/>
          </a:prstGeom>
          <a:noFill/>
        </p:spPr>
        <p:txBody>
          <a:bodyPr wrap="none" rtlCol="0" anchor="t">
            <a:spAutoFit/>
          </a:bodyPr>
          <a:lstStyle/>
          <a:p>
            <a:r>
              <a:rPr lang="en-US" sz="2800" b="1" dirty="0"/>
              <a:t>ANNOUNCEMENT SECTION</a:t>
            </a:r>
          </a:p>
        </p:txBody>
      </p:sp>
      <p:pic>
        <p:nvPicPr>
          <p:cNvPr id="4" name="Content Placeholder 3"/>
          <p:cNvPicPr>
            <a:picLocks noGrp="1" noChangeAspect="1"/>
          </p:cNvPicPr>
          <p:nvPr>
            <p:ph idx="1"/>
          </p:nvPr>
        </p:nvPicPr>
        <p:blipFill>
          <a:blip r:embed="rId2"/>
          <a:stretch>
            <a:fillRect/>
          </a:stretch>
        </p:blipFill>
        <p:spPr>
          <a:xfrm>
            <a:off x="685800" y="1828800"/>
            <a:ext cx="7772400" cy="375729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43852" y="1434548"/>
            <a:ext cx="8456295" cy="4616648"/>
          </a:xfrm>
          <a:prstGeom prst="rect">
            <a:avLst/>
          </a:prstGeom>
          <a:noFill/>
        </p:spPr>
        <p:txBody>
          <a:bodyPr wrap="square" rtlCol="0" anchor="t">
            <a:spAutoFit/>
          </a:bodyPr>
          <a:lstStyle/>
          <a:p>
            <a:pPr marL="285750" indent="-285750" algn="just">
              <a:buFont typeface="Arial" panose="020B0604020202020204" pitchFamily="34" charset="0"/>
              <a:buChar char="•"/>
            </a:pPr>
            <a:r>
              <a:rPr lang="en-IN" altLang="en-US" sz="2600" b="1" dirty="0">
                <a:sym typeface="+mn-ea"/>
              </a:rPr>
              <a:t>Token metric</a:t>
            </a:r>
            <a:endParaRPr lang="en-IN" altLang="en-US" sz="2600" b="1" dirty="0"/>
          </a:p>
          <a:p>
            <a:pPr algn="just"/>
            <a:r>
              <a:rPr lang="en-IN" altLang="en-US" dirty="0">
                <a:sym typeface="+mn-ea"/>
              </a:rPr>
              <a:t>In computer science, lexical analysis, </a:t>
            </a:r>
            <a:r>
              <a:rPr lang="en-IN" altLang="en-US" dirty="0" err="1">
                <a:sym typeface="+mn-ea"/>
              </a:rPr>
              <a:t>lexing</a:t>
            </a:r>
            <a:r>
              <a:rPr lang="en-IN" altLang="en-US" dirty="0">
                <a:sym typeface="+mn-ea"/>
              </a:rPr>
              <a:t> or tokenization is the process of converting a sequence of characters (such as in a computer program or web page) into a sequence of tokens</a:t>
            </a:r>
            <a:endParaRPr lang="en-IN" altLang="en-US" dirty="0"/>
          </a:p>
          <a:p>
            <a:pPr algn="just"/>
            <a:endParaRPr lang="en-IN" altLang="en-US" dirty="0"/>
          </a:p>
          <a:p>
            <a:pPr algn="just"/>
            <a:endParaRPr lang="en-IN" altLang="en-US" b="1" dirty="0">
              <a:solidFill>
                <a:schemeClr val="tx1"/>
              </a:solidFill>
              <a:effectLst>
                <a:outerShdw blurRad="38100" dist="19050" dir="2700000" algn="tl" rotWithShape="0">
                  <a:schemeClr val="dk1">
                    <a:alpha val="40000"/>
                  </a:schemeClr>
                </a:outerShdw>
              </a:effectLst>
            </a:endParaRPr>
          </a:p>
          <a:p>
            <a:pPr marL="457200" indent="-457200" algn="just">
              <a:buFont typeface="Arial" panose="020B0604020202020204" pitchFamily="34" charset="0"/>
              <a:buChar char="•"/>
            </a:pPr>
            <a:r>
              <a:rPr lang="en-IN" altLang="en-US" sz="2600" b="1" dirty="0">
                <a:sym typeface="+mn-ea"/>
              </a:rPr>
              <a:t>LOC metric</a:t>
            </a:r>
            <a:endParaRPr lang="en-IN" altLang="en-US" b="1" dirty="0">
              <a:solidFill>
                <a:schemeClr val="tx1"/>
              </a:solidFill>
              <a:effectLst>
                <a:outerShdw blurRad="38100" dist="19050" dir="2700000" algn="tl" rotWithShape="0">
                  <a:schemeClr val="dk1">
                    <a:alpha val="40000"/>
                  </a:schemeClr>
                </a:outerShdw>
              </a:effectLst>
            </a:endParaRPr>
          </a:p>
          <a:p>
            <a:pPr algn="just"/>
            <a:r>
              <a:rPr lang="en-IN" altLang="en-US" dirty="0">
                <a:effectLst>
                  <a:outerShdw blurRad="38100" dist="19050" dir="2700000" algn="tl" rotWithShape="0">
                    <a:schemeClr val="dk1">
                      <a:alpha val="40000"/>
                    </a:schemeClr>
                  </a:outerShdw>
                </a:effectLst>
                <a:sym typeface="+mn-ea"/>
              </a:rPr>
              <a:t> “L</a:t>
            </a:r>
            <a:r>
              <a:rPr lang="en-IN" altLang="en-US" dirty="0">
                <a:sym typeface="+mn-ea"/>
              </a:rPr>
              <a:t>ines Of Code” (LOC) is a metric generally used to evaluate a software program or codebase according to its size. It is a general identifier taken by adding up the number of lines of code used to write a program.</a:t>
            </a:r>
          </a:p>
          <a:p>
            <a:pPr algn="just"/>
            <a:endParaRPr lang="en-IN" altLang="en-US" dirty="0">
              <a:solidFill>
                <a:schemeClr val="tx1"/>
              </a:solidFill>
              <a:effectLst>
                <a:outerShdw blurRad="38100" dist="19050" dir="2700000" algn="tl" rotWithShape="0">
                  <a:schemeClr val="dk1">
                    <a:alpha val="40000"/>
                  </a:schemeClr>
                </a:outerShdw>
              </a:effectLst>
              <a:sym typeface="+mn-ea"/>
            </a:endParaRPr>
          </a:p>
          <a:p>
            <a:pPr marL="457200" indent="-457200" algn="just">
              <a:buFont typeface="Arial" panose="020B0604020202020204" pitchFamily="34" charset="0"/>
              <a:buChar char="•"/>
            </a:pPr>
            <a:r>
              <a:rPr lang="en-IN" altLang="en-US" sz="2600" b="1" dirty="0">
                <a:sym typeface="+mn-ea"/>
              </a:rPr>
              <a:t>CCN Metric (Cyclometric Complexity Number)</a:t>
            </a:r>
            <a:endParaRPr lang="en-IN" altLang="en-US" dirty="0">
              <a:solidFill>
                <a:schemeClr val="tx1"/>
              </a:solidFill>
              <a:effectLst>
                <a:outerShdw blurRad="38100" dist="19050" dir="2700000" algn="tl" rotWithShape="0">
                  <a:schemeClr val="dk1">
                    <a:alpha val="40000"/>
                  </a:schemeClr>
                </a:outerShdw>
              </a:effectLst>
            </a:endParaRPr>
          </a:p>
          <a:p>
            <a:pPr algn="just"/>
            <a:r>
              <a:rPr lang="en-IN" altLang="en-US" dirty="0">
                <a:sym typeface="+mn-ea"/>
              </a:rPr>
              <a:t>Cyclomatic complexity is a software metric used to indicate the complexity of a program. It is a quantitative measure of the number of linearly independent paths through a program's source code. Cyclomatic complexity may also be applied to individual functions, modules, methods or classes within a program.</a:t>
            </a:r>
            <a:endParaRPr lang="en-IN" altLang="en-US" dirty="0"/>
          </a:p>
        </p:txBody>
      </p:sp>
      <p:sp>
        <p:nvSpPr>
          <p:cNvPr id="3" name="Title 1">
            <a:extLst>
              <a:ext uri="{FF2B5EF4-FFF2-40B4-BE49-F238E27FC236}">
                <a16:creationId xmlns:a16="http://schemas.microsoft.com/office/drawing/2014/main" id="{904697BC-E235-4641-BD57-92518EB0CD07}"/>
              </a:ext>
            </a:extLst>
          </p:cNvPr>
          <p:cNvSpPr>
            <a:spLocks noGrp="1"/>
          </p:cNvSpPr>
          <p:nvPr>
            <p:ph type="title"/>
          </p:nvPr>
        </p:nvSpPr>
        <p:spPr>
          <a:xfrm>
            <a:off x="343852" y="304800"/>
            <a:ext cx="8001000" cy="1143000"/>
          </a:xfrm>
        </p:spPr>
        <p:txBody>
          <a:bodyPr>
            <a:normAutofit/>
          </a:bodyPr>
          <a:lstStyle/>
          <a:p>
            <a:r>
              <a:rPr lang="en-US" sz="3600" b="1" dirty="0">
                <a:solidFill>
                  <a:schemeClr val="tx1"/>
                </a:solidFill>
                <a:latin typeface="+mn-lt"/>
                <a:ea typeface="+mn-ea"/>
                <a:cs typeface="+mn-cs"/>
              </a:rPr>
              <a:t>Metrics</a:t>
            </a:r>
            <a:endParaRPr lang="en-IN" sz="3600" b="1" dirty="0">
              <a:solidFill>
                <a:schemeClr val="tx1"/>
              </a:solidFill>
              <a:latin typeface="+mn-lt"/>
              <a:ea typeface="+mn-ea"/>
              <a:cs typeface="+mn-c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04800" y="685800"/>
            <a:ext cx="8295005" cy="5170646"/>
          </a:xfrm>
          <a:prstGeom prst="rect">
            <a:avLst/>
          </a:prstGeom>
          <a:noFill/>
        </p:spPr>
        <p:txBody>
          <a:bodyPr wrap="square" rtlCol="0" anchor="t">
            <a:spAutoFit/>
          </a:bodyPr>
          <a:lstStyle/>
          <a:p>
            <a:pPr marL="285750" indent="-285750" algn="just">
              <a:buFont typeface="Arial" panose="020B0604020202020204" pitchFamily="34" charset="0"/>
              <a:buChar char="•"/>
            </a:pPr>
            <a:r>
              <a:rPr lang="en-IN" altLang="en-US" sz="2600" b="1" dirty="0">
                <a:sym typeface="+mn-ea"/>
              </a:rPr>
              <a:t>Repeatable metric </a:t>
            </a:r>
            <a:endParaRPr lang="en-IN" altLang="en-US" b="1" dirty="0">
              <a:solidFill>
                <a:schemeClr val="tx1"/>
              </a:solidFill>
              <a:effectLst>
                <a:outerShdw blurRad="38100" dist="19050" dir="2700000" algn="tl" rotWithShape="0">
                  <a:schemeClr val="dk1">
                    <a:alpha val="40000"/>
                  </a:schemeClr>
                </a:outerShdw>
              </a:effectLst>
            </a:endParaRPr>
          </a:p>
          <a:p>
            <a:pPr algn="just"/>
            <a:r>
              <a:rPr lang="en-IN" altLang="en-US" dirty="0">
                <a:sym typeface="+mn-ea"/>
              </a:rPr>
              <a:t>Repeatability or test–retest reliability is the closeness of the agreement between the results of successive measurements of the same measure, when carried out under the same conditions of measurement.</a:t>
            </a:r>
            <a:endParaRPr lang="en-IN" altLang="en-US" dirty="0"/>
          </a:p>
          <a:p>
            <a:pPr algn="just"/>
            <a:r>
              <a:rPr lang="en-IN" altLang="en-US" dirty="0">
                <a:sym typeface="+mn-ea"/>
              </a:rPr>
              <a:t>Different groups of users will essentially get the same number</a:t>
            </a:r>
            <a:endParaRPr lang="en-IN" altLang="en-US" dirty="0"/>
          </a:p>
          <a:p>
            <a:pPr algn="just"/>
            <a:endParaRPr lang="en-IN" altLang="en-US" dirty="0"/>
          </a:p>
          <a:p>
            <a:pPr algn="just"/>
            <a:r>
              <a:rPr lang="en-IN" altLang="en-US" dirty="0">
                <a:sym typeface="+mn-ea"/>
              </a:rPr>
              <a:t>Got the same results of NLOC after trying by more than</a:t>
            </a:r>
            <a:r>
              <a:rPr lang="en-US" altLang="en-IN" dirty="0">
                <a:sym typeface="+mn-ea"/>
              </a:rPr>
              <a:t> 2</a:t>
            </a:r>
            <a:r>
              <a:rPr lang="en-IN" altLang="en-US" dirty="0">
                <a:sym typeface="+mn-ea"/>
              </a:rPr>
              <a:t>different tools and different users</a:t>
            </a:r>
          </a:p>
          <a:p>
            <a:pPr algn="just"/>
            <a:endParaRPr lang="en-US" dirty="0"/>
          </a:p>
          <a:p>
            <a:pPr marL="285750" indent="-285750" algn="just">
              <a:buFont typeface="Arial" panose="020B0604020202020204" pitchFamily="34" charset="0"/>
              <a:buChar char="•"/>
            </a:pPr>
            <a:r>
              <a:rPr lang="en-IN" altLang="en-US" sz="2600" b="1" dirty="0">
                <a:sym typeface="+mn-ea"/>
              </a:rPr>
              <a:t>Size Metric</a:t>
            </a:r>
            <a:endParaRPr lang="en-IN" altLang="en-US" b="1" dirty="0">
              <a:solidFill>
                <a:schemeClr val="tx1"/>
              </a:solidFill>
              <a:effectLst>
                <a:outerShdw blurRad="38100" dist="19050" dir="2700000" algn="tl" rotWithShape="0">
                  <a:schemeClr val="dk1">
                    <a:alpha val="40000"/>
                  </a:schemeClr>
                </a:outerShdw>
              </a:effectLst>
            </a:endParaRPr>
          </a:p>
          <a:p>
            <a:pPr algn="just"/>
            <a:r>
              <a:rPr lang="en-IN" altLang="en-US" dirty="0">
                <a:sym typeface="+mn-ea"/>
              </a:rPr>
              <a:t>This metrics is one of simplest and earliest metrics that is used for computer program to measure size. Size Oriented Metrics are also used for measuring and comparing productivity of programmers. It is a direct measure of a Software. The size measurement is based on lines of code computation.</a:t>
            </a:r>
          </a:p>
          <a:p>
            <a:pPr algn="just"/>
            <a:endParaRPr lang="en-IN" altLang="en-US" dirty="0">
              <a:solidFill>
                <a:schemeClr val="tx1"/>
              </a:solidFill>
              <a:effectLst>
                <a:outerShdw blurRad="38100" dist="19050" dir="2700000" algn="tl" rotWithShape="0">
                  <a:schemeClr val="dk1">
                    <a:alpha val="40000"/>
                  </a:schemeClr>
                </a:outerShdw>
              </a:effectLst>
              <a:sym typeface="+mn-ea"/>
            </a:endParaRPr>
          </a:p>
          <a:p>
            <a:pPr marL="285750" indent="-285750" algn="just">
              <a:buFont typeface="Arial" panose="020B0604020202020204" pitchFamily="34" charset="0"/>
              <a:buChar char="•"/>
            </a:pPr>
            <a:r>
              <a:rPr lang="en-IN" altLang="en-US" sz="2600" b="1" dirty="0">
                <a:sym typeface="+mn-ea"/>
              </a:rPr>
              <a:t>Productivity metric:</a:t>
            </a:r>
            <a:endParaRPr lang="en-IN" altLang="en-US" b="1" dirty="0">
              <a:solidFill>
                <a:schemeClr val="tx1"/>
              </a:solidFill>
              <a:effectLst>
                <a:outerShdw blurRad="38100" dist="19050" dir="2700000" algn="tl" rotWithShape="0">
                  <a:schemeClr val="dk1">
                    <a:alpha val="40000"/>
                  </a:schemeClr>
                </a:outerShdw>
              </a:effectLst>
            </a:endParaRPr>
          </a:p>
          <a:p>
            <a:pPr algn="just"/>
            <a:r>
              <a:rPr lang="en-IN" altLang="en-US" dirty="0">
                <a:sym typeface="+mn-ea"/>
              </a:rPr>
              <a:t>Programmer productivity : LOC Produced /Person</a:t>
            </a:r>
            <a:r>
              <a:rPr lang="en-US" altLang="en-IN" dirty="0">
                <a:sym typeface="+mn-ea"/>
              </a:rPr>
              <a:t> days</a:t>
            </a:r>
            <a:r>
              <a:rPr lang="en-IN" altLang="en-US" dirty="0">
                <a:sym typeface="+mn-ea"/>
              </a:rPr>
              <a:t> efforts</a:t>
            </a:r>
            <a:endParaRPr lang="en-IN" altLang="en-US" dirty="0"/>
          </a:p>
          <a:p>
            <a:pPr algn="just"/>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
          </p:nvPr>
        </p:nvPicPr>
        <p:blipFill>
          <a:blip r:embed="rId2"/>
          <a:stretch>
            <a:fillRect/>
          </a:stretch>
        </p:blipFill>
        <p:spPr>
          <a:xfrm>
            <a:off x="775335" y="582930"/>
            <a:ext cx="7714615" cy="2738755"/>
          </a:xfrm>
          <a:prstGeom prst="rect">
            <a:avLst/>
          </a:prstGeom>
        </p:spPr>
      </p:pic>
      <p:pic>
        <p:nvPicPr>
          <p:cNvPr id="12" name="Content Placeholder 11"/>
          <p:cNvPicPr>
            <a:picLocks noGrp="1" noChangeAspect="1"/>
          </p:cNvPicPr>
          <p:nvPr>
            <p:ph sz="quarter" idx="2"/>
          </p:nvPr>
        </p:nvPicPr>
        <p:blipFill>
          <a:blip r:embed="rId3"/>
          <a:stretch>
            <a:fillRect/>
          </a:stretch>
        </p:blipFill>
        <p:spPr>
          <a:xfrm>
            <a:off x="775970" y="3581400"/>
            <a:ext cx="7713345" cy="2352675"/>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790575" y="762000"/>
            <a:ext cx="7695565" cy="2510790"/>
          </a:xfrm>
          <a:prstGeom prst="rect">
            <a:avLst/>
          </a:prstGeom>
        </p:spPr>
      </p:pic>
      <p:pic>
        <p:nvPicPr>
          <p:cNvPr id="6" name="Content Placeholder 5"/>
          <p:cNvPicPr>
            <a:picLocks noGrp="1" noChangeAspect="1"/>
          </p:cNvPicPr>
          <p:nvPr>
            <p:ph sz="quarter" idx="2"/>
          </p:nvPr>
        </p:nvPicPr>
        <p:blipFill>
          <a:blip r:embed="rId3"/>
          <a:stretch>
            <a:fillRect/>
          </a:stretch>
        </p:blipFill>
        <p:spPr>
          <a:xfrm>
            <a:off x="791210" y="3593465"/>
            <a:ext cx="7694930" cy="227457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685800" y="1447800"/>
          <a:ext cx="7190105" cy="254508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714375">
                  <a:extLst>
                    <a:ext uri="{9D8B030D-6E8A-4147-A177-3AD203B41FA5}">
                      <a16:colId xmlns:a16="http://schemas.microsoft.com/office/drawing/2014/main" val="20002"/>
                    </a:ext>
                  </a:extLst>
                </a:gridCol>
                <a:gridCol w="1908175">
                  <a:extLst>
                    <a:ext uri="{9D8B030D-6E8A-4147-A177-3AD203B41FA5}">
                      <a16:colId xmlns:a16="http://schemas.microsoft.com/office/drawing/2014/main" val="20003"/>
                    </a:ext>
                  </a:extLst>
                </a:gridCol>
                <a:gridCol w="1443355">
                  <a:extLst>
                    <a:ext uri="{9D8B030D-6E8A-4147-A177-3AD203B41FA5}">
                      <a16:colId xmlns:a16="http://schemas.microsoft.com/office/drawing/2014/main" val="20004"/>
                    </a:ext>
                  </a:extLst>
                </a:gridCol>
              </a:tblGrid>
              <a:tr h="381000">
                <a:tc>
                  <a:txBody>
                    <a:bodyPr/>
                    <a:lstStyle/>
                    <a:p>
                      <a:pPr>
                        <a:buNone/>
                      </a:pPr>
                      <a:r>
                        <a:rPr lang="en-US"/>
                        <a:t>Module</a:t>
                      </a:r>
                    </a:p>
                  </a:txBody>
                  <a:tcPr/>
                </a:tc>
                <a:tc>
                  <a:txBody>
                    <a:bodyPr/>
                    <a:lstStyle/>
                    <a:p>
                      <a:pPr>
                        <a:buNone/>
                      </a:pPr>
                      <a:r>
                        <a:rPr lang="en-US"/>
                        <a:t>NLOC</a:t>
                      </a:r>
                    </a:p>
                  </a:txBody>
                  <a:tcPr/>
                </a:tc>
                <a:tc>
                  <a:txBody>
                    <a:bodyPr/>
                    <a:lstStyle/>
                    <a:p>
                      <a:pPr>
                        <a:buNone/>
                      </a:pPr>
                      <a:r>
                        <a:rPr lang="en-US"/>
                        <a:t>Token</a:t>
                      </a:r>
                    </a:p>
                  </a:txBody>
                  <a:tcPr/>
                </a:tc>
                <a:tc>
                  <a:txBody>
                    <a:bodyPr/>
                    <a:lstStyle/>
                    <a:p>
                      <a:pPr>
                        <a:buNone/>
                      </a:pPr>
                      <a:r>
                        <a:rPr lang="en-US" dirty="0"/>
                        <a:t>Programmer Productivity</a:t>
                      </a:r>
                    </a:p>
                  </a:txBody>
                  <a:tcPr/>
                </a:tc>
                <a:tc>
                  <a:txBody>
                    <a:bodyPr/>
                    <a:lstStyle/>
                    <a:p>
                      <a:pPr>
                        <a:buNone/>
                      </a:pPr>
                      <a:r>
                        <a:rPr lang="en-US"/>
                        <a:t>AVG.CCN</a:t>
                      </a:r>
                    </a:p>
                  </a:txBody>
                  <a:tcPr/>
                </a:tc>
                <a:extLst>
                  <a:ext uri="{0D108BD9-81ED-4DB2-BD59-A6C34878D82A}">
                    <a16:rowId xmlns:a16="http://schemas.microsoft.com/office/drawing/2014/main" val="10000"/>
                  </a:ext>
                </a:extLst>
              </a:tr>
              <a:tr h="381000">
                <a:tc>
                  <a:txBody>
                    <a:bodyPr/>
                    <a:lstStyle/>
                    <a:p>
                      <a:pPr>
                        <a:buNone/>
                      </a:pPr>
                      <a:r>
                        <a:rPr lang="en-US"/>
                        <a:t>CONFIGURATION </a:t>
                      </a:r>
                    </a:p>
                  </a:txBody>
                  <a:tcPr/>
                </a:tc>
                <a:tc>
                  <a:txBody>
                    <a:bodyPr/>
                    <a:lstStyle/>
                    <a:p>
                      <a:pPr>
                        <a:buNone/>
                      </a:pPr>
                      <a:r>
                        <a:rPr lang="en-US"/>
                        <a:t>28</a:t>
                      </a:r>
                    </a:p>
                  </a:txBody>
                  <a:tcPr/>
                </a:tc>
                <a:tc>
                  <a:txBody>
                    <a:bodyPr/>
                    <a:lstStyle/>
                    <a:p>
                      <a:pPr>
                        <a:buNone/>
                      </a:pPr>
                      <a:r>
                        <a:rPr lang="en-US"/>
                        <a:t>0.0</a:t>
                      </a:r>
                    </a:p>
                  </a:txBody>
                  <a:tcPr/>
                </a:tc>
                <a:tc>
                  <a:txBody>
                    <a:bodyPr/>
                    <a:lstStyle/>
                    <a:p>
                      <a:pPr>
                        <a:buNone/>
                      </a:pPr>
                      <a:r>
                        <a:rPr lang="en-US"/>
                        <a:t>2.8</a:t>
                      </a:r>
                    </a:p>
                  </a:txBody>
                  <a:tcPr/>
                </a:tc>
                <a:tc>
                  <a:txBody>
                    <a:bodyPr/>
                    <a:lstStyle/>
                    <a:p>
                      <a:pPr>
                        <a:buNone/>
                      </a:pPr>
                      <a:r>
                        <a:rPr lang="en-US"/>
                        <a:t>0.0</a:t>
                      </a:r>
                    </a:p>
                  </a:txBody>
                  <a:tcPr/>
                </a:tc>
                <a:extLst>
                  <a:ext uri="{0D108BD9-81ED-4DB2-BD59-A6C34878D82A}">
                    <a16:rowId xmlns:a16="http://schemas.microsoft.com/office/drawing/2014/main" val="10001"/>
                  </a:ext>
                </a:extLst>
              </a:tr>
              <a:tr h="381000">
                <a:tc>
                  <a:txBody>
                    <a:bodyPr/>
                    <a:lstStyle/>
                    <a:p>
                      <a:pPr>
                        <a:buNone/>
                      </a:pPr>
                      <a:r>
                        <a:rPr lang="en-US"/>
                        <a:t>INCLUDE</a:t>
                      </a:r>
                    </a:p>
                  </a:txBody>
                  <a:tcPr/>
                </a:tc>
                <a:tc>
                  <a:txBody>
                    <a:bodyPr/>
                    <a:lstStyle/>
                    <a:p>
                      <a:pPr>
                        <a:buNone/>
                      </a:pPr>
                      <a:r>
                        <a:rPr lang="en-US"/>
                        <a:t>470</a:t>
                      </a:r>
                    </a:p>
                  </a:txBody>
                  <a:tcPr/>
                </a:tc>
                <a:tc>
                  <a:txBody>
                    <a:bodyPr/>
                    <a:lstStyle/>
                    <a:p>
                      <a:pPr>
                        <a:buNone/>
                      </a:pPr>
                      <a:r>
                        <a:rPr lang="en-US"/>
                        <a:t>42.7</a:t>
                      </a:r>
                    </a:p>
                  </a:txBody>
                  <a:tcPr/>
                </a:tc>
                <a:tc>
                  <a:txBody>
                    <a:bodyPr/>
                    <a:lstStyle/>
                    <a:p>
                      <a:pPr>
                        <a:buNone/>
                      </a:pPr>
                      <a:r>
                        <a:rPr lang="en-US"/>
                        <a:t>47</a:t>
                      </a:r>
                    </a:p>
                  </a:txBody>
                  <a:tcPr/>
                </a:tc>
                <a:tc>
                  <a:txBody>
                    <a:bodyPr/>
                    <a:lstStyle/>
                    <a:p>
                      <a:pPr>
                        <a:buNone/>
                      </a:pPr>
                      <a:r>
                        <a:rPr lang="en-US"/>
                        <a:t>3.5</a:t>
                      </a:r>
                    </a:p>
                  </a:txBody>
                  <a:tcPr/>
                </a:tc>
                <a:extLst>
                  <a:ext uri="{0D108BD9-81ED-4DB2-BD59-A6C34878D82A}">
                    <a16:rowId xmlns:a16="http://schemas.microsoft.com/office/drawing/2014/main" val="10002"/>
                  </a:ext>
                </a:extLst>
              </a:tr>
              <a:tr h="381000">
                <a:tc>
                  <a:txBody>
                    <a:bodyPr/>
                    <a:lstStyle/>
                    <a:p>
                      <a:pPr>
                        <a:buNone/>
                      </a:pPr>
                      <a:r>
                        <a:rPr lang="en-US"/>
                        <a:t>CONTACT DETAILS</a:t>
                      </a:r>
                    </a:p>
                  </a:txBody>
                  <a:tcPr/>
                </a:tc>
                <a:tc>
                  <a:txBody>
                    <a:bodyPr/>
                    <a:lstStyle/>
                    <a:p>
                      <a:pPr>
                        <a:buNone/>
                      </a:pPr>
                      <a:r>
                        <a:rPr lang="en-US"/>
                        <a:t>114</a:t>
                      </a:r>
                    </a:p>
                  </a:txBody>
                  <a:tcPr/>
                </a:tc>
                <a:tc>
                  <a:txBody>
                    <a:bodyPr/>
                    <a:lstStyle/>
                    <a:p>
                      <a:pPr>
                        <a:buNone/>
                      </a:pPr>
                      <a:r>
                        <a:rPr lang="en-US"/>
                        <a:t>0.0</a:t>
                      </a:r>
                    </a:p>
                  </a:txBody>
                  <a:tcPr/>
                </a:tc>
                <a:tc>
                  <a:txBody>
                    <a:bodyPr/>
                    <a:lstStyle/>
                    <a:p>
                      <a:pPr>
                        <a:buNone/>
                      </a:pPr>
                      <a:r>
                        <a:rPr lang="en-US"/>
                        <a:t>11.4</a:t>
                      </a:r>
                    </a:p>
                  </a:txBody>
                  <a:tcPr/>
                </a:tc>
                <a:tc>
                  <a:txBody>
                    <a:bodyPr/>
                    <a:lstStyle/>
                    <a:p>
                      <a:pPr>
                        <a:buNone/>
                      </a:pPr>
                      <a:r>
                        <a:rPr lang="en-US"/>
                        <a:t>0.0</a:t>
                      </a:r>
                    </a:p>
                  </a:txBody>
                  <a:tcPr/>
                </a:tc>
                <a:extLst>
                  <a:ext uri="{0D108BD9-81ED-4DB2-BD59-A6C34878D82A}">
                    <a16:rowId xmlns:a16="http://schemas.microsoft.com/office/drawing/2014/main" val="10003"/>
                  </a:ext>
                </a:extLst>
              </a:tr>
              <a:tr h="381000">
                <a:tc>
                  <a:txBody>
                    <a:bodyPr/>
                    <a:lstStyle/>
                    <a:p>
                      <a:pPr>
                        <a:buNone/>
                      </a:pPr>
                      <a:r>
                        <a:rPr lang="en-US"/>
                        <a:t>PROFILE</a:t>
                      </a:r>
                    </a:p>
                  </a:txBody>
                  <a:tcPr/>
                </a:tc>
                <a:tc>
                  <a:txBody>
                    <a:bodyPr/>
                    <a:lstStyle/>
                    <a:p>
                      <a:pPr>
                        <a:buNone/>
                      </a:pPr>
                      <a:r>
                        <a:rPr lang="en-US"/>
                        <a:t>319</a:t>
                      </a:r>
                    </a:p>
                  </a:txBody>
                  <a:tcPr/>
                </a:tc>
                <a:tc>
                  <a:txBody>
                    <a:bodyPr/>
                    <a:lstStyle/>
                    <a:p>
                      <a:pPr>
                        <a:buNone/>
                      </a:pPr>
                      <a:r>
                        <a:rPr lang="en-US"/>
                        <a:t>0.0</a:t>
                      </a:r>
                    </a:p>
                  </a:txBody>
                  <a:tcPr/>
                </a:tc>
                <a:tc>
                  <a:txBody>
                    <a:bodyPr/>
                    <a:lstStyle/>
                    <a:p>
                      <a:pPr>
                        <a:buNone/>
                      </a:pPr>
                      <a:r>
                        <a:rPr lang="en-US"/>
                        <a:t>31.9</a:t>
                      </a:r>
                    </a:p>
                  </a:txBody>
                  <a:tcPr/>
                </a:tc>
                <a:tc>
                  <a:txBody>
                    <a:bodyPr/>
                    <a:lstStyle/>
                    <a:p>
                      <a:pPr>
                        <a:buNone/>
                      </a:pPr>
                      <a:r>
                        <a:rPr lang="en-US"/>
                        <a:t>0.0</a:t>
                      </a:r>
                    </a:p>
                  </a:txBody>
                  <a:tcPr/>
                </a:tc>
                <a:extLst>
                  <a:ext uri="{0D108BD9-81ED-4DB2-BD59-A6C34878D82A}">
                    <a16:rowId xmlns:a16="http://schemas.microsoft.com/office/drawing/2014/main" val="10004"/>
                  </a:ext>
                </a:extLst>
              </a:tr>
              <a:tr h="381000">
                <a:tc>
                  <a:txBody>
                    <a:bodyPr/>
                    <a:lstStyle/>
                    <a:p>
                      <a:pPr>
                        <a:buNone/>
                      </a:pPr>
                      <a:r>
                        <a:rPr lang="en-US"/>
                        <a:t>ANNOUNCEMENT</a:t>
                      </a:r>
                    </a:p>
                  </a:txBody>
                  <a:tcPr/>
                </a:tc>
                <a:tc>
                  <a:txBody>
                    <a:bodyPr/>
                    <a:lstStyle/>
                    <a:p>
                      <a:pPr>
                        <a:buNone/>
                      </a:pPr>
                      <a:r>
                        <a:rPr lang="en-US"/>
                        <a:t>319</a:t>
                      </a:r>
                    </a:p>
                  </a:txBody>
                  <a:tcPr/>
                </a:tc>
                <a:tc>
                  <a:txBody>
                    <a:bodyPr/>
                    <a:lstStyle/>
                    <a:p>
                      <a:pPr>
                        <a:buNone/>
                      </a:pPr>
                      <a:r>
                        <a:rPr lang="en-US"/>
                        <a:t>0.0</a:t>
                      </a:r>
                    </a:p>
                  </a:txBody>
                  <a:tcPr/>
                </a:tc>
                <a:tc>
                  <a:txBody>
                    <a:bodyPr/>
                    <a:lstStyle/>
                    <a:p>
                      <a:pPr>
                        <a:buNone/>
                      </a:pPr>
                      <a:r>
                        <a:rPr lang="en-US"/>
                        <a:t>31.9</a:t>
                      </a:r>
                    </a:p>
                  </a:txBody>
                  <a:tcPr/>
                </a:tc>
                <a:tc>
                  <a:txBody>
                    <a:bodyPr/>
                    <a:lstStyle/>
                    <a:p>
                      <a:pPr>
                        <a:buNone/>
                      </a:pPr>
                      <a:r>
                        <a:rPr lang="en-US" dirty="0"/>
                        <a:t>0.0</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4400" y="914400"/>
            <a:ext cx="7356475" cy="2244725"/>
          </a:xfrm>
          <a:prstGeom prst="rect">
            <a:avLst/>
          </a:prstGeom>
        </p:spPr>
      </p:pic>
      <p:sp>
        <p:nvSpPr>
          <p:cNvPr id="5" name="Text Box 4"/>
          <p:cNvSpPr txBox="1"/>
          <p:nvPr/>
        </p:nvSpPr>
        <p:spPr>
          <a:xfrm>
            <a:off x="914400" y="457200"/>
            <a:ext cx="4211089" cy="400110"/>
          </a:xfrm>
          <a:prstGeom prst="rect">
            <a:avLst/>
          </a:prstGeom>
          <a:noFill/>
        </p:spPr>
        <p:txBody>
          <a:bodyPr wrap="none" rtlCol="0" anchor="t">
            <a:spAutoFit/>
          </a:bodyPr>
          <a:lstStyle/>
          <a:p>
            <a:r>
              <a:rPr lang="en-IN" altLang="en-US" sz="2000" b="1" dirty="0">
                <a:sym typeface="+mn-ea"/>
              </a:rPr>
              <a:t>COMPLAINT MANAGMENT SYSTEM</a:t>
            </a:r>
            <a:endParaRPr lang="en-US" sz="2000" b="1" dirty="0"/>
          </a:p>
        </p:txBody>
      </p:sp>
      <p:sp>
        <p:nvSpPr>
          <p:cNvPr id="6" name="Text Box 5"/>
          <p:cNvSpPr txBox="1"/>
          <p:nvPr/>
        </p:nvSpPr>
        <p:spPr>
          <a:xfrm>
            <a:off x="914400" y="3628390"/>
            <a:ext cx="4333875" cy="2585323"/>
          </a:xfrm>
          <a:prstGeom prst="rect">
            <a:avLst/>
          </a:prstGeom>
          <a:noFill/>
        </p:spPr>
        <p:txBody>
          <a:bodyPr wrap="square" rtlCol="0" anchor="t">
            <a:spAutoFit/>
          </a:bodyPr>
          <a:lstStyle/>
          <a:p>
            <a:r>
              <a:rPr lang="en-IN" altLang="en-US" dirty="0">
                <a:sym typeface="+mn-ea"/>
              </a:rPr>
              <a:t>LINES	Size</a:t>
            </a:r>
            <a:endParaRPr lang="en-IN" altLang="en-US" dirty="0"/>
          </a:p>
          <a:p>
            <a:r>
              <a:rPr lang="en-IN" altLang="en-US" dirty="0">
                <a:sym typeface="+mn-ea"/>
              </a:rPr>
              <a:t>0..9999	Small</a:t>
            </a:r>
            <a:endParaRPr lang="en-IN" altLang="en-US" dirty="0"/>
          </a:p>
          <a:p>
            <a:r>
              <a:rPr lang="en-IN" altLang="en-US" dirty="0">
                <a:sym typeface="+mn-ea"/>
              </a:rPr>
              <a:t>10,000..49,999	Medium</a:t>
            </a:r>
            <a:endParaRPr lang="en-IN" altLang="en-US" dirty="0"/>
          </a:p>
          <a:p>
            <a:r>
              <a:rPr lang="en-IN" altLang="en-US" dirty="0">
                <a:sym typeface="+mn-ea"/>
              </a:rPr>
              <a:t>50,000..99,999	Semi-large</a:t>
            </a:r>
            <a:endParaRPr lang="en-IN" altLang="en-US" dirty="0"/>
          </a:p>
          <a:p>
            <a:r>
              <a:rPr lang="en-IN" altLang="en-US" dirty="0">
                <a:sym typeface="+mn-ea"/>
              </a:rPr>
              <a:t>100,000..499,999	Large</a:t>
            </a:r>
            <a:endParaRPr lang="en-IN" altLang="en-US" dirty="0"/>
          </a:p>
          <a:p>
            <a:r>
              <a:rPr lang="en-IN" altLang="en-US" dirty="0">
                <a:sym typeface="+mn-ea"/>
              </a:rPr>
              <a:t>500,000..	Very large</a:t>
            </a:r>
            <a:endParaRPr lang="en-IN" altLang="en-US" dirty="0"/>
          </a:p>
          <a:p>
            <a:endParaRPr lang="en-IN" altLang="en-US" dirty="0"/>
          </a:p>
          <a:p>
            <a:r>
              <a:rPr lang="en-IN" altLang="en-US" dirty="0">
                <a:sym typeface="+mn-ea"/>
              </a:rPr>
              <a:t>Number of lines in portal = 227289</a:t>
            </a:r>
            <a:endParaRPr lang="en-IN" altLang="en-US" dirty="0"/>
          </a:p>
          <a:p>
            <a:r>
              <a:rPr lang="en-IN" altLang="en-US" dirty="0">
                <a:sym typeface="+mn-ea"/>
              </a:rPr>
              <a:t>Size = Large</a:t>
            </a:r>
            <a:endParaRPr lang="en-US" dirty="0"/>
          </a:p>
        </p:txBody>
      </p:sp>
      <p:sp>
        <p:nvSpPr>
          <p:cNvPr id="7" name="Text Box 6"/>
          <p:cNvSpPr txBox="1"/>
          <p:nvPr/>
        </p:nvSpPr>
        <p:spPr>
          <a:xfrm>
            <a:off x="838200" y="3229610"/>
            <a:ext cx="1967230" cy="39878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000" b="1" dirty="0"/>
              <a:t>Size metric</a:t>
            </a:r>
          </a:p>
        </p:txBody>
      </p:sp>
      <p:sp>
        <p:nvSpPr>
          <p:cNvPr id="8" name="Text Box 7"/>
          <p:cNvSpPr txBox="1"/>
          <p:nvPr/>
        </p:nvSpPr>
        <p:spPr>
          <a:xfrm>
            <a:off x="838200" y="6019800"/>
            <a:ext cx="3918585" cy="368300"/>
          </a:xfrm>
          <a:prstGeom prst="rect">
            <a:avLst/>
          </a:prstGeom>
          <a:noFill/>
        </p:spPr>
        <p:txBody>
          <a:bodyPr wrap="square" rtlCol="0">
            <a:spAutoFit/>
          </a:bodyPr>
          <a:lstStyle/>
          <a:p>
            <a:r>
              <a:rPr lang="en-US"/>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713422" y="1524000"/>
            <a:ext cx="7717155" cy="3262432"/>
          </a:xfrm>
          <a:prstGeom prst="rect">
            <a:avLst/>
          </a:prstGeom>
          <a:noFill/>
        </p:spPr>
        <p:txBody>
          <a:bodyPr wrap="square" rtlCol="0">
            <a:spAutoFit/>
          </a:bodyPr>
          <a:lstStyle/>
          <a:p>
            <a:r>
              <a:rPr lang="en-IN" altLang="en-US" sz="2000" b="1" dirty="0">
                <a:sym typeface="+mn-ea"/>
              </a:rPr>
              <a:t>Productivity </a:t>
            </a:r>
            <a:r>
              <a:rPr lang="en-US" altLang="en-IN" sz="2000" b="1" dirty="0">
                <a:sym typeface="+mn-ea"/>
              </a:rPr>
              <a:t>M</a:t>
            </a:r>
            <a:r>
              <a:rPr lang="en-IN" altLang="en-US" sz="2000" b="1" dirty="0" err="1">
                <a:sym typeface="+mn-ea"/>
              </a:rPr>
              <a:t>etrics</a:t>
            </a:r>
            <a:r>
              <a:rPr lang="en-IN" altLang="en-US" sz="2000" b="1" dirty="0">
                <a:sym typeface="+mn-ea"/>
              </a:rPr>
              <a:t>:</a:t>
            </a:r>
            <a:endParaRPr lang="en-IN" altLang="en-US" sz="2000" b="1" dirty="0"/>
          </a:p>
          <a:p>
            <a:endParaRPr lang="en-IN" altLang="en-US" b="1" dirty="0">
              <a:ln/>
              <a:solidFill>
                <a:schemeClr val="tx1"/>
              </a:solidFill>
              <a:effectLst>
                <a:outerShdw blurRad="38100" dist="19050" dir="2700000" algn="tl" rotWithShape="0">
                  <a:schemeClr val="dk1">
                    <a:alpha val="40000"/>
                  </a:schemeClr>
                </a:outerShdw>
              </a:effectLst>
            </a:endParaRPr>
          </a:p>
          <a:p>
            <a:r>
              <a:rPr lang="en-IN" altLang="en-US" dirty="0">
                <a:ln/>
                <a:solidFill>
                  <a:schemeClr val="tx1"/>
                </a:solidFill>
                <a:effectLst>
                  <a:outerShdw blurRad="38100" dist="19050" dir="2700000" algn="tl" rotWithShape="0">
                    <a:schemeClr val="dk1">
                      <a:alpha val="40000"/>
                    </a:schemeClr>
                  </a:outerShdw>
                </a:effectLst>
                <a:sym typeface="+mn-ea"/>
              </a:rPr>
              <a:t>Programmer productivity : LOC Produced /Person month efforts</a:t>
            </a:r>
            <a:endParaRPr lang="en-IN" altLang="en-US" dirty="0">
              <a:ln/>
              <a:solidFill>
                <a:schemeClr val="tx1"/>
              </a:solidFill>
              <a:effectLst>
                <a:outerShdw blurRad="38100" dist="19050" dir="2700000" algn="tl" rotWithShape="0">
                  <a:schemeClr val="dk1">
                    <a:alpha val="40000"/>
                  </a:schemeClr>
                </a:outerShdw>
              </a:effectLst>
            </a:endParaRPr>
          </a:p>
          <a:p>
            <a:r>
              <a:rPr lang="en-IN" altLang="en-US" dirty="0">
                <a:ln/>
                <a:solidFill>
                  <a:schemeClr val="tx1"/>
                </a:solidFill>
                <a:effectLst>
                  <a:outerShdw blurRad="38100" dist="19050" dir="2700000" algn="tl" rotWithShape="0">
                    <a:schemeClr val="dk1">
                      <a:alpha val="40000"/>
                    </a:schemeClr>
                  </a:outerShdw>
                </a:effectLst>
                <a:sym typeface="+mn-ea"/>
              </a:rPr>
              <a:t>	227289/2.5 = 90915.6</a:t>
            </a:r>
            <a:endParaRPr lang="en-IN" altLang="en-US" dirty="0">
              <a:ln/>
              <a:solidFill>
                <a:schemeClr val="tx1"/>
              </a:solidFill>
              <a:effectLst>
                <a:outerShdw blurRad="38100" dist="19050" dir="2700000" algn="tl" rotWithShape="0">
                  <a:schemeClr val="dk1">
                    <a:alpha val="40000"/>
                  </a:schemeClr>
                </a:outerShdw>
              </a:effectLst>
            </a:endParaRPr>
          </a:p>
          <a:p>
            <a:endParaRPr lang="en-IN" altLang="en-US" dirty="0">
              <a:ln/>
              <a:solidFill>
                <a:schemeClr val="tx1"/>
              </a:solidFill>
              <a:effectLst>
                <a:outerShdw blurRad="38100" dist="19050" dir="2700000" algn="tl" rotWithShape="0">
                  <a:schemeClr val="dk1">
                    <a:alpha val="40000"/>
                  </a:schemeClr>
                </a:outerShdw>
              </a:effectLst>
            </a:endParaRPr>
          </a:p>
          <a:p>
            <a:r>
              <a:rPr lang="en-IN" altLang="en-US" sz="2000" b="1" dirty="0">
                <a:sym typeface="+mn-ea"/>
              </a:rPr>
              <a:t>KLOC</a:t>
            </a:r>
            <a:r>
              <a:rPr lang="en-IN" altLang="en-US" b="1" dirty="0">
                <a:ln/>
                <a:solidFill>
                  <a:schemeClr val="tx1"/>
                </a:solidFill>
                <a:effectLst>
                  <a:outerShdw blurRad="38100" dist="19050" dir="2700000" algn="tl" rotWithShape="0">
                    <a:schemeClr val="dk1">
                      <a:alpha val="40000"/>
                    </a:schemeClr>
                  </a:outerShdw>
                </a:effectLst>
                <a:sym typeface="+mn-ea"/>
              </a:rPr>
              <a:t> = </a:t>
            </a:r>
            <a:r>
              <a:rPr lang="en-IN" altLang="en-US" dirty="0">
                <a:ln/>
                <a:solidFill>
                  <a:schemeClr val="tx1"/>
                </a:solidFill>
                <a:effectLst>
                  <a:outerShdw blurRad="38100" dist="19050" dir="2700000" algn="tl" rotWithShape="0">
                    <a:schemeClr val="dk1">
                      <a:alpha val="40000"/>
                    </a:schemeClr>
                  </a:outerShdw>
                </a:effectLst>
                <a:sym typeface="+mn-ea"/>
              </a:rPr>
              <a:t>227289/1000 =2272.89</a:t>
            </a:r>
          </a:p>
          <a:p>
            <a:endParaRPr lang="en-IN" altLang="en-US" dirty="0">
              <a:ln/>
              <a:solidFill>
                <a:schemeClr val="tx1"/>
              </a:solidFill>
              <a:effectLst>
                <a:outerShdw blurRad="38100" dist="19050" dir="2700000" algn="tl" rotWithShape="0">
                  <a:schemeClr val="dk1">
                    <a:alpha val="40000"/>
                  </a:schemeClr>
                </a:outerShdw>
              </a:effectLst>
              <a:sym typeface="+mn-ea"/>
            </a:endParaRPr>
          </a:p>
          <a:p>
            <a:r>
              <a:rPr lang="en-US" altLang="en-IN" sz="2000" b="1" dirty="0">
                <a:sym typeface="+mn-ea"/>
              </a:rPr>
              <a:t>CCN Metric  : </a:t>
            </a:r>
            <a:r>
              <a:rPr lang="en-US" altLang="en-IN" dirty="0">
                <a:ln/>
                <a:solidFill>
                  <a:schemeClr val="tx1"/>
                </a:solidFill>
                <a:effectLst>
                  <a:outerShdw blurRad="38100" dist="19050" dir="2700000" algn="tl" rotWithShape="0">
                    <a:schemeClr val="dk1">
                      <a:alpha val="40000"/>
                    </a:schemeClr>
                  </a:outerShdw>
                </a:effectLst>
                <a:sym typeface="+mn-ea"/>
              </a:rPr>
              <a:t>avg CCN : 1.6</a:t>
            </a:r>
          </a:p>
          <a:p>
            <a:endParaRPr lang="en-US" altLang="en-IN" dirty="0">
              <a:ln/>
              <a:solidFill>
                <a:schemeClr val="tx1"/>
              </a:solidFill>
              <a:effectLst>
                <a:outerShdw blurRad="38100" dist="19050" dir="2700000" algn="tl" rotWithShape="0">
                  <a:schemeClr val="dk1">
                    <a:alpha val="40000"/>
                  </a:schemeClr>
                </a:outerShdw>
              </a:effectLst>
              <a:sym typeface="+mn-ea"/>
            </a:endParaRPr>
          </a:p>
          <a:p>
            <a:r>
              <a:rPr lang="en-US" sz="2000" b="1" dirty="0">
                <a:sym typeface="+mn-ea"/>
              </a:rPr>
              <a:t>Token metric</a:t>
            </a:r>
            <a:r>
              <a:rPr lang="en-US" dirty="0">
                <a:ln/>
                <a:solidFill>
                  <a:schemeClr val="tx1"/>
                </a:solidFill>
                <a:effectLst>
                  <a:outerShdw blurRad="38100" dist="19050" dir="2700000" algn="tl" rotWithShape="0">
                    <a:schemeClr val="dk1">
                      <a:alpha val="40000"/>
                    </a:schemeClr>
                  </a:outerShdw>
                </a:effectLst>
                <a:sym typeface="+mn-ea"/>
              </a:rPr>
              <a:t>: 22.8</a:t>
            </a:r>
          </a:p>
          <a:p>
            <a:endParaRPr lang="en-IN" altLang="en-US" b="1" dirty="0">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ct val="0"/>
              </a:spcBef>
            </a:pPr>
            <a:r>
              <a:rPr lang="en-US" sz="4000" b="1" spc="-56" dirty="0">
                <a:solidFill>
                  <a:schemeClr val="bg1"/>
                </a:solidFill>
                <a:latin typeface="Times New Roman" panose="02020603050405020304" pitchFamily="18" charset="0"/>
                <a:cs typeface="Times New Roman" panose="02020603050405020304" pitchFamily="18" charset="0"/>
              </a:rPr>
              <a:t>DEVELOPER: B HRUTHIKA</a:t>
            </a:r>
          </a:p>
        </p:txBody>
      </p:sp>
      <p:sp>
        <p:nvSpPr>
          <p:cNvPr id="4" name="Subtitle 2"/>
          <p:cNvSpPr txBox="1">
            <a:spLocks/>
          </p:cNvSpPr>
          <p:nvPr/>
        </p:nvSpPr>
        <p:spPr>
          <a:xfrm>
            <a:off x="457200" y="4551970"/>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Supervisor</a:t>
            </a:r>
          </a:p>
          <a:p>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Nancy Victor</a:t>
            </a:r>
          </a:p>
          <a:p>
            <a:r>
              <a:rPr lang="en-IN" sz="2400" dirty="0">
                <a:latin typeface="Times New Roman" pitchFamily="18" charset="0"/>
                <a:cs typeface="Times New Roman" pitchFamily="18" charset="0"/>
              </a:rPr>
              <a:t>Assistant Professor, SITE</a:t>
            </a:r>
          </a:p>
        </p:txBody>
      </p:sp>
      <p:sp>
        <p:nvSpPr>
          <p:cNvPr id="5" name="Subtitle 2">
            <a:extLst>
              <a:ext uri="{FF2B5EF4-FFF2-40B4-BE49-F238E27FC236}">
                <a16:creationId xmlns:a16="http://schemas.microsoft.com/office/drawing/2014/main" id="{14B3E06B-85D1-494B-BE0E-C5C8ACE4961E}"/>
              </a:ext>
            </a:extLst>
          </p:cNvPr>
          <p:cNvSpPr txBox="1">
            <a:spLocks/>
          </p:cNvSpPr>
          <p:nvPr/>
        </p:nvSpPr>
        <p:spPr>
          <a:xfrm>
            <a:off x="4949687" y="4558596"/>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B </a:t>
            </a:r>
            <a:r>
              <a:rPr lang="en-IN" sz="2400" dirty="0" err="1">
                <a:latin typeface="Times New Roman" pitchFamily="18" charset="0"/>
                <a:cs typeface="Times New Roman" pitchFamily="18" charset="0"/>
              </a:rPr>
              <a:t>Hruthika</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18MIS0037</a:t>
            </a:r>
          </a:p>
        </p:txBody>
      </p:sp>
    </p:spTree>
    <p:extLst>
      <p:ext uri="{BB962C8B-B14F-4D97-AF65-F5344CB8AC3E}">
        <p14:creationId xmlns:p14="http://schemas.microsoft.com/office/powerpoint/2010/main" val="5816427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34316" y="3701954"/>
            <a:ext cx="3034130" cy="1623030"/>
            <a:chOff x="0" y="0"/>
            <a:chExt cx="1923367" cy="1244915"/>
          </a:xfrm>
        </p:grpSpPr>
        <p:sp>
          <p:nvSpPr>
            <p:cNvPr id="3" name="Freeform 3"/>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1B1A1A"/>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3861" y="3252057"/>
            <a:ext cx="884995" cy="8230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47565" y="3823296"/>
            <a:ext cx="3420235" cy="295850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41732" y="5034948"/>
            <a:ext cx="1070843" cy="995884"/>
          </a:xfrm>
          <a:prstGeom prst="rect">
            <a:avLst/>
          </a:prstGeom>
        </p:spPr>
      </p:pic>
      <p:sp>
        <p:nvSpPr>
          <p:cNvPr id="12" name="TextBox 11">
            <a:extLst>
              <a:ext uri="{FF2B5EF4-FFF2-40B4-BE49-F238E27FC236}">
                <a16:creationId xmlns:a16="http://schemas.microsoft.com/office/drawing/2014/main" id="{347F875D-50F5-410C-B2EF-8E5D5DF3DE51}"/>
              </a:ext>
            </a:extLst>
          </p:cNvPr>
          <p:cNvSpPr txBox="1"/>
          <p:nvPr/>
        </p:nvSpPr>
        <p:spPr>
          <a:xfrm>
            <a:off x="609600" y="847858"/>
            <a:ext cx="6063456" cy="646331"/>
          </a:xfrm>
          <a:prstGeom prst="rect">
            <a:avLst/>
          </a:prstGeom>
          <a:noFill/>
        </p:spPr>
        <p:txBody>
          <a:bodyPr wrap="square" rtlCol="0">
            <a:spAutoFit/>
          </a:bodyPr>
          <a:lstStyle/>
          <a:p>
            <a:pPr>
              <a:spcBef>
                <a:spcPct val="0"/>
              </a:spcBef>
            </a:pPr>
            <a:r>
              <a:rPr lang="en-US" sz="3600" spc="-56" dirty="0">
                <a:solidFill>
                  <a:schemeClr val="accent1"/>
                </a:solidFill>
                <a:latin typeface="Muli Bold"/>
                <a:ea typeface="+mj-ea"/>
                <a:cs typeface="+mj-cs"/>
              </a:rPr>
              <a:t>Developer 2: Work</a:t>
            </a:r>
          </a:p>
        </p:txBody>
      </p:sp>
      <p:sp>
        <p:nvSpPr>
          <p:cNvPr id="6" name="TextBox 5">
            <a:extLst>
              <a:ext uri="{FF2B5EF4-FFF2-40B4-BE49-F238E27FC236}">
                <a16:creationId xmlns:a16="http://schemas.microsoft.com/office/drawing/2014/main" id="{398264F0-0157-4553-B102-4371466F387F}"/>
              </a:ext>
            </a:extLst>
          </p:cNvPr>
          <p:cNvSpPr txBox="1"/>
          <p:nvPr/>
        </p:nvSpPr>
        <p:spPr>
          <a:xfrm>
            <a:off x="609600" y="1947293"/>
            <a:ext cx="4882740" cy="3585597"/>
          </a:xfrm>
          <a:prstGeom prst="rect">
            <a:avLst/>
          </a:prstGeom>
          <a:noFill/>
        </p:spPr>
        <p:txBody>
          <a:bodyPr wrap="square" rtlCol="0">
            <a:spAutoFit/>
          </a:bodyPr>
          <a:lstStyle/>
          <a:p>
            <a:pPr marL="285750" lvl="0" indent="-285750" algn="just">
              <a:lnSpc>
                <a:spcPct val="115000"/>
              </a:lnSpc>
              <a:spcBef>
                <a:spcPts val="0"/>
              </a:spcBef>
              <a:spcAft>
                <a:spcPts val="0"/>
              </a:spcAft>
              <a:buClr>
                <a:schemeClr val="dk1"/>
              </a:buClr>
              <a:buSzPts val="1500"/>
              <a:buFont typeface="Arial" panose="020B0604020202020204" pitchFamily="34" charset="0"/>
              <a:buChar char="•"/>
            </a:pPr>
            <a:r>
              <a:rPr lang="en-US" sz="2000" dirty="0"/>
              <a:t>Designing a web portal which is easy to access and user friendly.</a:t>
            </a:r>
          </a:p>
          <a:p>
            <a:pPr marL="285750" lvl="0" indent="-285750" algn="just">
              <a:lnSpc>
                <a:spcPct val="115000"/>
              </a:lnSpc>
              <a:spcBef>
                <a:spcPts val="0"/>
              </a:spcBef>
              <a:spcAft>
                <a:spcPts val="0"/>
              </a:spcAft>
              <a:buClr>
                <a:schemeClr val="dk1"/>
              </a:buClr>
              <a:buSzPts val="1500"/>
              <a:buFont typeface="Arial" panose="020B0604020202020204" pitchFamily="34" charset="0"/>
              <a:buChar char="•"/>
            </a:pPr>
            <a:r>
              <a:rPr lang="en-US" sz="2000" dirty="0"/>
              <a:t>Gathering the information of water quality through </a:t>
            </a:r>
            <a:r>
              <a:rPr lang="en-US" sz="2000" dirty="0" err="1"/>
              <a:t>webportal</a:t>
            </a:r>
            <a:r>
              <a:rPr lang="en-US" sz="2000" dirty="0"/>
              <a:t>.</a:t>
            </a:r>
          </a:p>
          <a:p>
            <a:pPr marL="285750" lvl="0" indent="-285750" algn="just">
              <a:lnSpc>
                <a:spcPct val="115000"/>
              </a:lnSpc>
              <a:spcBef>
                <a:spcPts val="0"/>
              </a:spcBef>
              <a:spcAft>
                <a:spcPts val="0"/>
              </a:spcAft>
              <a:buClr>
                <a:schemeClr val="dk1"/>
              </a:buClr>
              <a:buSzPts val="1500"/>
              <a:buFont typeface="Arial" panose="020B0604020202020204" pitchFamily="34" charset="0"/>
              <a:buChar char="•"/>
            </a:pPr>
            <a:r>
              <a:rPr lang="en-US" sz="2000" dirty="0"/>
              <a:t>Checking the complaints received from the user.</a:t>
            </a:r>
          </a:p>
          <a:p>
            <a:pPr marL="285750" lvl="0" indent="-285750" algn="just">
              <a:lnSpc>
                <a:spcPct val="115000"/>
              </a:lnSpc>
              <a:spcBef>
                <a:spcPts val="0"/>
              </a:spcBef>
              <a:spcAft>
                <a:spcPts val="0"/>
              </a:spcAft>
              <a:buClr>
                <a:schemeClr val="dk1"/>
              </a:buClr>
              <a:buSzPts val="1500"/>
              <a:buFont typeface="Arial" panose="020B0604020202020204" pitchFamily="34" charset="0"/>
              <a:buChar char="•"/>
            </a:pPr>
            <a:r>
              <a:rPr lang="en-US" sz="2000" dirty="0"/>
              <a:t>Storing the data acquired from the forms in a record.</a:t>
            </a:r>
          </a:p>
          <a:p>
            <a:pPr marL="285750" lvl="0" indent="-285750" algn="just">
              <a:lnSpc>
                <a:spcPct val="115000"/>
              </a:lnSpc>
              <a:spcBef>
                <a:spcPts val="0"/>
              </a:spcBef>
              <a:spcAft>
                <a:spcPts val="0"/>
              </a:spcAft>
              <a:buClr>
                <a:schemeClr val="dk1"/>
              </a:buClr>
              <a:buSzPts val="1500"/>
              <a:buFont typeface="Arial" panose="020B0604020202020204" pitchFamily="34" charset="0"/>
              <a:buChar char="•"/>
            </a:pPr>
            <a:r>
              <a:rPr lang="en-US" sz="2000" dirty="0"/>
              <a:t>Calculated metrics for Php files.</a:t>
            </a:r>
          </a:p>
          <a:p>
            <a:pPr marL="285750" indent="-28575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92605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C152-9629-4EDE-92BA-4183F84B8018}"/>
              </a:ext>
            </a:extLst>
          </p:cNvPr>
          <p:cNvSpPr>
            <a:spLocks noGrp="1"/>
          </p:cNvSpPr>
          <p:nvPr>
            <p:ph type="title"/>
          </p:nvPr>
        </p:nvSpPr>
        <p:spPr>
          <a:xfrm>
            <a:off x="685799" y="270164"/>
            <a:ext cx="7772400" cy="818271"/>
          </a:xfrm>
        </p:spPr>
        <p:txBody>
          <a:bodyPr>
            <a:normAutofit/>
          </a:bodyPr>
          <a:lstStyle/>
          <a:p>
            <a:r>
              <a:rPr lang="en-US" sz="3600" b="1" spc="-56" dirty="0">
                <a:solidFill>
                  <a:schemeClr val="accent1"/>
                </a:solidFill>
                <a:latin typeface="Times New Roman" panose="02020603050405020304" pitchFamily="18" charset="0"/>
                <a:cs typeface="Times New Roman" panose="02020603050405020304" pitchFamily="18" charset="0"/>
              </a:rPr>
              <a:t>USE CASE DIAGRAM</a:t>
            </a:r>
          </a:p>
        </p:txBody>
      </p:sp>
      <p:pic>
        <p:nvPicPr>
          <p:cNvPr id="7" name="Picture 6">
            <a:extLst>
              <a:ext uri="{FF2B5EF4-FFF2-40B4-BE49-F238E27FC236}">
                <a16:creationId xmlns:a16="http://schemas.microsoft.com/office/drawing/2014/main" id="{42F55829-FF28-484C-98D8-B8A617E418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9987" y="1123071"/>
            <a:ext cx="6264025" cy="5614597"/>
          </a:xfrm>
          <a:prstGeom prst="rect">
            <a:avLst/>
          </a:prstGeom>
        </p:spPr>
      </p:pic>
    </p:spTree>
    <p:extLst>
      <p:ext uri="{BB962C8B-B14F-4D97-AF65-F5344CB8AC3E}">
        <p14:creationId xmlns:p14="http://schemas.microsoft.com/office/powerpoint/2010/main" val="19782966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05100" y="479225"/>
            <a:ext cx="3733800" cy="1143000"/>
          </a:xfrm>
          <a:prstGeom prst="rect">
            <a:avLst/>
          </a:prstGeom>
        </p:spPr>
        <p:txBody>
          <a:bodyPr spcFirstLastPara="1" wrap="square" lIns="91425" tIns="91425" rIns="91425" bIns="91425" anchor="b" anchorCtr="0">
            <a:noAutofit/>
          </a:bodyPr>
          <a:lstStyle/>
          <a:p>
            <a:pPr algn="ctr">
              <a:spcBef>
                <a:spcPts val="0"/>
              </a:spcBef>
              <a:buSzPts val="891"/>
            </a:pPr>
            <a:r>
              <a:rPr lang="en" sz="2800" b="1" dirty="0">
                <a:solidFill>
                  <a:schemeClr val="tx1"/>
                </a:solidFill>
                <a:latin typeface="+mn-lt"/>
                <a:ea typeface="+mn-ea"/>
                <a:cs typeface="+mn-cs"/>
              </a:rPr>
              <a:t>Dashboard</a:t>
            </a:r>
            <a:endParaRPr sz="2800" b="1" dirty="0">
              <a:solidFill>
                <a:schemeClr val="tx1"/>
              </a:solidFill>
              <a:latin typeface="+mn-lt"/>
              <a:ea typeface="+mn-ea"/>
              <a:cs typeface="+mn-cs"/>
            </a:endParaRPr>
          </a:p>
        </p:txBody>
      </p:sp>
      <p:pic>
        <p:nvPicPr>
          <p:cNvPr id="62" name="Google Shape;62;p14"/>
          <p:cNvPicPr preferRelativeResize="0"/>
          <p:nvPr/>
        </p:nvPicPr>
        <p:blipFill>
          <a:blip r:embed="rId3">
            <a:alphaModFix/>
          </a:blip>
          <a:stretch>
            <a:fillRect/>
          </a:stretch>
        </p:blipFill>
        <p:spPr>
          <a:xfrm>
            <a:off x="152401" y="1628851"/>
            <a:ext cx="8833925" cy="422802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685800" y="331663"/>
            <a:ext cx="7772400" cy="1143000"/>
          </a:xfrm>
          <a:prstGeom prst="rect">
            <a:avLst/>
          </a:prstGeom>
        </p:spPr>
        <p:txBody>
          <a:bodyPr spcFirstLastPara="1" wrap="square" lIns="91425" tIns="91425" rIns="91425" bIns="91425" anchor="b" anchorCtr="0">
            <a:noAutofit/>
          </a:bodyPr>
          <a:lstStyle/>
          <a:p>
            <a:pPr algn="ctr">
              <a:spcBef>
                <a:spcPts val="0"/>
              </a:spcBef>
              <a:buSzPts val="990"/>
            </a:pPr>
            <a:r>
              <a:rPr lang="en" sz="2800" b="1" dirty="0">
                <a:solidFill>
                  <a:schemeClr val="tx1"/>
                </a:solidFill>
                <a:latin typeface="+mn-lt"/>
                <a:ea typeface="+mn-ea"/>
                <a:cs typeface="+mn-cs"/>
              </a:rPr>
              <a:t>Departments</a:t>
            </a:r>
            <a:endParaRPr sz="2800" b="1" dirty="0">
              <a:solidFill>
                <a:schemeClr val="tx1"/>
              </a:solidFill>
              <a:latin typeface="+mn-lt"/>
              <a:ea typeface="+mn-ea"/>
              <a:cs typeface="+mn-cs"/>
            </a:endParaRPr>
          </a:p>
        </p:txBody>
      </p:sp>
      <p:pic>
        <p:nvPicPr>
          <p:cNvPr id="69" name="Google Shape;69;p15"/>
          <p:cNvPicPr preferRelativeResize="0"/>
          <p:nvPr/>
        </p:nvPicPr>
        <p:blipFill>
          <a:blip r:embed="rId3">
            <a:alphaModFix/>
          </a:blip>
          <a:stretch>
            <a:fillRect/>
          </a:stretch>
        </p:blipFill>
        <p:spPr>
          <a:xfrm>
            <a:off x="240701" y="1726749"/>
            <a:ext cx="8662598" cy="429305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703463" y="496698"/>
            <a:ext cx="7772400" cy="1143000"/>
          </a:xfrm>
          <a:prstGeom prst="rect">
            <a:avLst/>
          </a:prstGeom>
        </p:spPr>
        <p:txBody>
          <a:bodyPr spcFirstLastPara="1" wrap="square" lIns="91425" tIns="91425" rIns="91425" bIns="91425" anchor="b" anchorCtr="0">
            <a:noAutofit/>
          </a:bodyPr>
          <a:lstStyle/>
          <a:p>
            <a:pPr algn="ctr">
              <a:spcBef>
                <a:spcPts val="0"/>
              </a:spcBef>
              <a:buSzPts val="990"/>
            </a:pPr>
            <a:r>
              <a:rPr lang="en" sz="2800" b="1" dirty="0">
                <a:solidFill>
                  <a:schemeClr val="tx1"/>
                </a:solidFill>
                <a:latin typeface="+mn-lt"/>
                <a:ea typeface="+mn-ea"/>
                <a:cs typeface="+mn-cs"/>
              </a:rPr>
              <a:t>Complaints</a:t>
            </a:r>
            <a:endParaRPr sz="2800" b="1" dirty="0">
              <a:solidFill>
                <a:schemeClr val="tx1"/>
              </a:solidFill>
              <a:latin typeface="+mn-lt"/>
              <a:ea typeface="+mn-ea"/>
              <a:cs typeface="+mn-cs"/>
            </a:endParaRPr>
          </a:p>
        </p:txBody>
      </p:sp>
      <p:pic>
        <p:nvPicPr>
          <p:cNvPr id="76" name="Google Shape;76;p16"/>
          <p:cNvPicPr preferRelativeResize="0"/>
          <p:nvPr/>
        </p:nvPicPr>
        <p:blipFill>
          <a:blip r:embed="rId3">
            <a:alphaModFix/>
          </a:blip>
          <a:stretch>
            <a:fillRect/>
          </a:stretch>
        </p:blipFill>
        <p:spPr>
          <a:xfrm>
            <a:off x="241175" y="1628851"/>
            <a:ext cx="8696976" cy="41609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CBC352C-79B4-4DDF-9EFF-59056C9385EC}"/>
              </a:ext>
            </a:extLst>
          </p:cNvPr>
          <p:cNvSpPr txBox="1">
            <a:spLocks/>
          </p:cNvSpPr>
          <p:nvPr/>
        </p:nvSpPr>
        <p:spPr>
          <a:xfrm>
            <a:off x="914400" y="1676400"/>
            <a:ext cx="6629400" cy="26670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Font typeface="Wingdings 2"/>
              <a:buNone/>
            </a:pPr>
            <a:r>
              <a:rPr lang="en-US" sz="3600" b="1" dirty="0"/>
              <a:t>Metrics Used:</a:t>
            </a:r>
            <a:endParaRPr lang="en-US" dirty="0"/>
          </a:p>
          <a:p>
            <a:pPr>
              <a:buFont typeface="Wingdings" pitchFamily="2" charset="2"/>
              <a:buChar char="ü"/>
            </a:pPr>
            <a:r>
              <a:rPr lang="en-US" dirty="0"/>
              <a:t>Lines Of Code</a:t>
            </a:r>
          </a:p>
          <a:p>
            <a:pPr>
              <a:buFont typeface="Wingdings" pitchFamily="2" charset="2"/>
              <a:buChar char="ü"/>
            </a:pPr>
            <a:r>
              <a:rPr lang="en-US" dirty="0"/>
              <a:t>Productivity Metrics</a:t>
            </a:r>
          </a:p>
          <a:p>
            <a:pPr>
              <a:buFont typeface="Wingdings" pitchFamily="2" charset="2"/>
              <a:buChar char="ü"/>
            </a:pPr>
            <a:r>
              <a:rPr lang="en-US" dirty="0"/>
              <a:t>Team Velocity</a:t>
            </a:r>
          </a:p>
          <a:p>
            <a:pPr>
              <a:buFont typeface="Wingdings" pitchFamily="2" charset="2"/>
              <a:buChar char="ü"/>
            </a:pPr>
            <a:r>
              <a:rPr lang="en-US" dirty="0"/>
              <a:t>Cyclomatic Complexity</a:t>
            </a:r>
          </a:p>
          <a:p>
            <a:pPr>
              <a:buFont typeface="Wingdings" pitchFamily="2" charset="2"/>
              <a:buChar char="ü"/>
            </a:pPr>
            <a:endParaRPr lang="en-US" dirty="0"/>
          </a:p>
          <a:p>
            <a:pPr>
              <a:buFont typeface="Wingdings 2"/>
              <a:buNone/>
            </a:pPr>
            <a:endParaRPr lang="en-US" dirty="0"/>
          </a:p>
        </p:txBody>
      </p:sp>
    </p:spTree>
    <p:extLst>
      <p:ext uri="{BB962C8B-B14F-4D97-AF65-F5344CB8AC3E}">
        <p14:creationId xmlns:p14="http://schemas.microsoft.com/office/powerpoint/2010/main" val="19539472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rmAutofit fontScale="90000"/>
          </a:bodyPr>
          <a:lstStyle/>
          <a:p>
            <a:pPr marL="457200" indent="-457200">
              <a:lnSpc>
                <a:spcPct val="115000"/>
              </a:lnSpc>
              <a:buClr>
                <a:schemeClr val="dk1"/>
              </a:buClr>
              <a:buSzPct val="85000"/>
              <a:buFont typeface="Arial" panose="020B0604020202020204" pitchFamily="34" charset="0"/>
              <a:buChar char="•"/>
            </a:pPr>
            <a:r>
              <a:rPr lang="en" sz="2800" b="1" dirty="0">
                <a:solidFill>
                  <a:schemeClr val="tx1"/>
                </a:solidFill>
                <a:latin typeface="+mn-lt"/>
                <a:ea typeface="+mn-ea"/>
                <a:cs typeface="+mn-cs"/>
              </a:rPr>
              <a:t>Lines of code:</a:t>
            </a:r>
            <a:endParaRPr sz="2800" b="1" dirty="0">
              <a:solidFill>
                <a:schemeClr val="tx1"/>
              </a:solidFill>
              <a:latin typeface="+mn-lt"/>
              <a:ea typeface="+mn-ea"/>
              <a:cs typeface="+mn-cs"/>
            </a:endParaRPr>
          </a:p>
        </p:txBody>
      </p:sp>
      <p:sp>
        <p:nvSpPr>
          <p:cNvPr id="82" name="Google Shape;82;p17"/>
          <p:cNvSpPr txBox="1">
            <a:spLocks noGrp="1"/>
          </p:cNvSpPr>
          <p:nvPr>
            <p:ph type="body" idx="1"/>
          </p:nvPr>
        </p:nvSpPr>
        <p:spPr>
          <a:xfrm>
            <a:off x="311700" y="1785450"/>
            <a:ext cx="8520600" cy="3580200"/>
          </a:xfrm>
          <a:prstGeom prst="rect">
            <a:avLst/>
          </a:prstGeom>
        </p:spPr>
        <p:txBody>
          <a:bodyPr spcFirstLastPara="1" wrap="square" lIns="91425" tIns="91425" rIns="91425" bIns="91425" anchor="t" anchorCtr="0">
            <a:normAutofit/>
          </a:bodyPr>
          <a:lstStyle/>
          <a:p>
            <a:pPr marL="0" indent="0">
              <a:buClr>
                <a:schemeClr val="dk1"/>
              </a:buClr>
              <a:buSzPts val="1100"/>
              <a:buNone/>
            </a:pPr>
            <a:r>
              <a:rPr lang="en" sz="2000" dirty="0">
                <a:solidFill>
                  <a:srgbClr val="202122"/>
                </a:solidFill>
                <a:highlight>
                  <a:srgbClr val="FFFFFF"/>
                </a:highlight>
              </a:rPr>
              <a:t>Lines of code (LOC), is a software metric used to measure the size of a computer program by counting the number of lines in the text of the program's source code.</a:t>
            </a:r>
            <a:endParaRPr sz="2000" dirty="0">
              <a:solidFill>
                <a:schemeClr val="dk1"/>
              </a:solidFill>
            </a:endParaRPr>
          </a:p>
          <a:p>
            <a:pPr marL="0" indent="0">
              <a:buClr>
                <a:schemeClr val="dk1"/>
              </a:buClr>
              <a:buSzPts val="1100"/>
              <a:buNone/>
            </a:pPr>
            <a:r>
              <a:rPr lang="en" sz="2000" dirty="0">
                <a:solidFill>
                  <a:schemeClr val="dk1"/>
                </a:solidFill>
              </a:rPr>
              <a:t>NLOC: Non-commented lines of code</a:t>
            </a:r>
            <a:endParaRPr sz="2000" dirty="0">
              <a:solidFill>
                <a:schemeClr val="dk1"/>
              </a:solidFill>
            </a:endParaRPr>
          </a:p>
          <a:p>
            <a:pPr marL="0" indent="0">
              <a:buClr>
                <a:schemeClr val="dk1"/>
              </a:buClr>
              <a:buSzPts val="1100"/>
              <a:buNone/>
            </a:pPr>
            <a:r>
              <a:rPr lang="en" sz="2000" dirty="0">
                <a:solidFill>
                  <a:schemeClr val="dk1"/>
                </a:solidFill>
              </a:rPr>
              <a:t>CLOC: commented lines of code</a:t>
            </a:r>
            <a:endParaRPr sz="2000" dirty="0">
              <a:solidFill>
                <a:schemeClr val="dk1"/>
              </a:solidFill>
            </a:endParaRPr>
          </a:p>
          <a:p>
            <a:pPr marL="0" indent="0">
              <a:buClr>
                <a:schemeClr val="dk1"/>
              </a:buClr>
              <a:buSzPts val="1100"/>
              <a:buNone/>
            </a:pPr>
            <a:r>
              <a:rPr lang="en" sz="2000" dirty="0">
                <a:solidFill>
                  <a:schemeClr val="dk1"/>
                </a:solidFill>
              </a:rPr>
              <a:t>CLOC = 328</a:t>
            </a:r>
            <a:endParaRPr sz="2000" dirty="0">
              <a:solidFill>
                <a:schemeClr val="dk1"/>
              </a:solidFill>
            </a:endParaRPr>
          </a:p>
          <a:p>
            <a:pPr marL="0" indent="0">
              <a:buClr>
                <a:schemeClr val="dk1"/>
              </a:buClr>
              <a:buSzPts val="1100"/>
              <a:buNone/>
            </a:pPr>
            <a:r>
              <a:rPr lang="en" sz="2000" dirty="0">
                <a:solidFill>
                  <a:schemeClr val="dk1"/>
                </a:solidFill>
              </a:rPr>
              <a:t>NCLOC = 8316</a:t>
            </a:r>
            <a:endParaRPr sz="2000" dirty="0">
              <a:solidFill>
                <a:schemeClr val="dk1"/>
              </a:solidFill>
            </a:endParaRPr>
          </a:p>
          <a:p>
            <a:pPr marL="0" indent="0">
              <a:buClr>
                <a:schemeClr val="dk1"/>
              </a:buClr>
              <a:buSzPts val="1100"/>
              <a:buNone/>
            </a:pPr>
            <a:r>
              <a:rPr lang="en" sz="2000" dirty="0">
                <a:solidFill>
                  <a:schemeClr val="dk1"/>
                </a:solidFill>
              </a:rPr>
              <a:t>LOC = NCLOC+CLOC = 8644</a:t>
            </a:r>
            <a:endParaRPr sz="2000" dirty="0">
              <a:solidFill>
                <a:schemeClr val="dk1"/>
              </a:solidFill>
            </a:endParaRPr>
          </a:p>
          <a:p>
            <a:pPr marL="0" indent="0">
              <a:buClr>
                <a:schemeClr val="dk1"/>
              </a:buClr>
              <a:buSzPts val="1100"/>
              <a:buNone/>
            </a:pPr>
            <a:r>
              <a:rPr lang="en" sz="2000" dirty="0">
                <a:solidFill>
                  <a:schemeClr val="dk1"/>
                </a:solidFill>
              </a:rPr>
              <a:t>Density of comments in the program:</a:t>
            </a:r>
            <a:endParaRPr sz="2000" dirty="0">
              <a:solidFill>
                <a:schemeClr val="dk1"/>
              </a:solidFill>
            </a:endParaRPr>
          </a:p>
          <a:p>
            <a:pPr marL="0" indent="0">
              <a:buClr>
                <a:schemeClr val="dk1"/>
              </a:buClr>
              <a:buSzPts val="1100"/>
              <a:buNone/>
            </a:pPr>
            <a:r>
              <a:rPr lang="en" sz="2000" dirty="0">
                <a:solidFill>
                  <a:schemeClr val="dk1"/>
                </a:solidFill>
              </a:rPr>
              <a:t>Ratio = CLOC/LOC = 0.0379</a:t>
            </a:r>
            <a:endParaRPr sz="2000" dirty="0">
              <a:solidFill>
                <a:schemeClr val="dk1"/>
              </a:solidFill>
            </a:endParaRPr>
          </a:p>
          <a:p>
            <a:pPr marL="0" indent="0">
              <a:spcAft>
                <a:spcPts val="1200"/>
              </a:spcAft>
              <a:buNone/>
            </a:pPr>
            <a:endParaRPr sz="2000" dirty="0"/>
          </a:p>
        </p:txBody>
      </p:sp>
      <p:sp>
        <p:nvSpPr>
          <p:cNvPr id="4" name="Title 1">
            <a:extLst>
              <a:ext uri="{FF2B5EF4-FFF2-40B4-BE49-F238E27FC236}">
                <a16:creationId xmlns:a16="http://schemas.microsoft.com/office/drawing/2014/main" id="{EAA68282-DF6E-4A2A-81F1-C9846A612304}"/>
              </a:ext>
            </a:extLst>
          </p:cNvPr>
          <p:cNvSpPr txBox="1">
            <a:spLocks/>
          </p:cNvSpPr>
          <p:nvPr/>
        </p:nvSpPr>
        <p:spPr>
          <a:xfrm>
            <a:off x="311700" y="462190"/>
            <a:ext cx="8001000" cy="1143000"/>
          </a:xfrm>
          <a:prstGeom prst="rect">
            <a:avLst/>
          </a:prstGeom>
        </p:spPr>
        <p:txBody>
          <a:bodyPr spcFirstLastPara="1" wrap="square" lIns="91425" tIns="91425" rIns="91425" bIns="91425" anchor="t" anchorCtr="0">
            <a:normAutofit/>
          </a:bodyPr>
          <a:lstStyle>
            <a:lvl1pPr lvl="0" algn="l" rtl="0" eaLnBrk="1" latinLnBrk="0" hangingPunct="1">
              <a:spcBef>
                <a:spcPts val="0"/>
              </a:spcBef>
              <a:spcAft>
                <a:spcPts val="0"/>
              </a:spcAft>
              <a:buSzPts val="2800"/>
              <a:buNone/>
              <a:defRPr kumimoji="0" sz="4000" kern="1200">
                <a:solidFill>
                  <a:schemeClr val="tx2"/>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600" b="1">
                <a:solidFill>
                  <a:schemeClr val="tx1"/>
                </a:solidFill>
                <a:latin typeface="+mn-lt"/>
                <a:ea typeface="+mn-ea"/>
                <a:cs typeface="+mn-cs"/>
              </a:rPr>
              <a:t>Metrics</a:t>
            </a:r>
            <a:endParaRPr lang="en-IN" sz="3600" b="1" dirty="0">
              <a:solidFill>
                <a:schemeClr val="tx1"/>
              </a:solidFill>
              <a:latin typeface="+mn-lt"/>
              <a:ea typeface="+mn-ea"/>
              <a:cs typeface="+mn-c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rmAutofit fontScale="90000"/>
          </a:bodyPr>
          <a:lstStyle/>
          <a:p>
            <a:endParaRPr/>
          </a:p>
        </p:txBody>
      </p:sp>
      <p:sp>
        <p:nvSpPr>
          <p:cNvPr id="88" name="Google Shape;88;p18"/>
          <p:cNvSpPr txBox="1">
            <a:spLocks noGrp="1"/>
          </p:cNvSpPr>
          <p:nvPr>
            <p:ph type="body" idx="1"/>
          </p:nvPr>
        </p:nvSpPr>
        <p:spPr>
          <a:xfrm>
            <a:off x="311700" y="2009725"/>
            <a:ext cx="8520600" cy="34164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89" name="Google Shape;89;p18"/>
          <p:cNvPicPr preferRelativeResize="0"/>
          <p:nvPr/>
        </p:nvPicPr>
        <p:blipFill>
          <a:blip r:embed="rId3">
            <a:alphaModFix/>
          </a:blip>
          <a:stretch>
            <a:fillRect/>
          </a:stretch>
        </p:blipFill>
        <p:spPr>
          <a:xfrm>
            <a:off x="305074" y="1076921"/>
            <a:ext cx="8591124" cy="44523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rmAutofit fontScale="90000"/>
          </a:bodyPr>
          <a:lstStyle/>
          <a:p>
            <a:pPr marL="342900" indent="-342900">
              <a:lnSpc>
                <a:spcPct val="115000"/>
              </a:lnSpc>
              <a:buClr>
                <a:schemeClr val="dk1"/>
              </a:buClr>
              <a:buSzPct val="85000"/>
              <a:buFont typeface="Arial" panose="020B0604020202020204" pitchFamily="34" charset="0"/>
              <a:buChar char="•"/>
            </a:pPr>
            <a:r>
              <a:rPr lang="en" sz="2500" b="1" dirty="0">
                <a:solidFill>
                  <a:schemeClr val="tx1"/>
                </a:solidFill>
                <a:latin typeface="+mn-lt"/>
                <a:ea typeface="+mn-ea"/>
                <a:cs typeface="+mn-cs"/>
              </a:rPr>
              <a:t>Productivity metrics:</a:t>
            </a:r>
            <a:endParaRPr sz="2500" b="1" dirty="0">
              <a:solidFill>
                <a:schemeClr val="tx1"/>
              </a:solidFill>
              <a:latin typeface="+mn-lt"/>
              <a:ea typeface="+mn-ea"/>
              <a:cs typeface="+mn-cs"/>
            </a:endParaRPr>
          </a:p>
        </p:txBody>
      </p:sp>
      <p:sp>
        <p:nvSpPr>
          <p:cNvPr id="95" name="Google Shape;95;p19"/>
          <p:cNvSpPr txBox="1">
            <a:spLocks noGrp="1"/>
          </p:cNvSpPr>
          <p:nvPr>
            <p:ph type="body" idx="1"/>
          </p:nvPr>
        </p:nvSpPr>
        <p:spPr>
          <a:xfrm>
            <a:off x="311700" y="1664975"/>
            <a:ext cx="8520600" cy="3688500"/>
          </a:xfrm>
          <a:prstGeom prst="rect">
            <a:avLst/>
          </a:prstGeom>
        </p:spPr>
        <p:txBody>
          <a:bodyPr spcFirstLastPara="1" wrap="square" lIns="91425" tIns="91425" rIns="91425" bIns="91425" anchor="t" anchorCtr="0">
            <a:normAutofit lnSpcReduction="10000"/>
          </a:bodyPr>
          <a:lstStyle/>
          <a:p>
            <a:pPr marL="0" indent="0">
              <a:buClr>
                <a:schemeClr val="dk1"/>
              </a:buClr>
              <a:buSzPct val="73333"/>
              <a:buNone/>
            </a:pPr>
            <a:endParaRPr sz="1500" dirty="0">
              <a:solidFill>
                <a:schemeClr val="dk1"/>
              </a:solidFill>
            </a:endParaRPr>
          </a:p>
          <a:p>
            <a:pPr marL="0" indent="0">
              <a:buClr>
                <a:schemeClr val="dk1"/>
              </a:buClr>
              <a:buSzPct val="62857"/>
              <a:buNone/>
            </a:pPr>
            <a:r>
              <a:rPr lang="en" sz="2000" dirty="0">
                <a:solidFill>
                  <a:srgbClr val="001138"/>
                </a:solidFill>
                <a:highlight>
                  <a:srgbClr val="FFFFFF"/>
                </a:highlight>
              </a:rPr>
              <a:t>Productivity metrics are used to track and measure how efficient your team is in getting their tasks done.</a:t>
            </a:r>
            <a:endParaRPr sz="2000" dirty="0">
              <a:solidFill>
                <a:srgbClr val="001138"/>
              </a:solidFill>
              <a:highlight>
                <a:srgbClr val="FFFFFF"/>
              </a:highlight>
            </a:endParaRPr>
          </a:p>
          <a:p>
            <a:pPr marL="0" indent="0">
              <a:buClr>
                <a:schemeClr val="dk1"/>
              </a:buClr>
              <a:buSzPct val="62857"/>
              <a:buNone/>
            </a:pPr>
            <a:r>
              <a:rPr lang="en" sz="2000" dirty="0">
                <a:solidFill>
                  <a:schemeClr val="dk1"/>
                </a:solidFill>
              </a:rPr>
              <a:t>productivity=LOC produced/Person month efforts</a:t>
            </a:r>
            <a:endParaRPr sz="2000" dirty="0">
              <a:solidFill>
                <a:schemeClr val="dk1"/>
              </a:solidFill>
            </a:endParaRPr>
          </a:p>
          <a:p>
            <a:pPr marL="0" indent="0">
              <a:buClr>
                <a:schemeClr val="dk1"/>
              </a:buClr>
              <a:buSzPct val="62857"/>
              <a:buNone/>
            </a:pPr>
            <a:r>
              <a:rPr lang="en" sz="2000" dirty="0">
                <a:solidFill>
                  <a:schemeClr val="dk1"/>
                </a:solidFill>
              </a:rPr>
              <a:t>  </a:t>
            </a:r>
            <a:endParaRPr sz="2000" dirty="0">
              <a:solidFill>
                <a:schemeClr val="dk1"/>
              </a:solidFill>
            </a:endParaRPr>
          </a:p>
          <a:p>
            <a:pPr marL="0" indent="0">
              <a:buClr>
                <a:schemeClr val="dk1"/>
              </a:buClr>
              <a:buSzPct val="62857"/>
              <a:buNone/>
            </a:pPr>
            <a:r>
              <a:rPr lang="en" sz="2000" dirty="0">
                <a:solidFill>
                  <a:schemeClr val="dk1"/>
                </a:solidFill>
              </a:rPr>
              <a:t>      =8644/2 =4322</a:t>
            </a:r>
            <a:endParaRPr sz="2000" dirty="0">
              <a:solidFill>
                <a:schemeClr val="dk1"/>
              </a:solidFill>
            </a:endParaRPr>
          </a:p>
          <a:p>
            <a:pPr marL="0" indent="0">
              <a:buClr>
                <a:schemeClr val="dk1"/>
              </a:buClr>
              <a:buSzPct val="73333"/>
              <a:buNone/>
            </a:pPr>
            <a:endParaRPr sz="1500" dirty="0">
              <a:solidFill>
                <a:schemeClr val="dk1"/>
              </a:solidFill>
            </a:endParaRPr>
          </a:p>
          <a:p>
            <a:pPr marL="342900">
              <a:buClr>
                <a:schemeClr val="dk1"/>
              </a:buClr>
              <a:buSzPct val="85000"/>
              <a:buFont typeface="Arial" panose="020B0604020202020204" pitchFamily="34" charset="0"/>
              <a:buChar char="•"/>
            </a:pPr>
            <a:r>
              <a:rPr lang="en" sz="2300" b="1" dirty="0"/>
              <a:t>Team Velocity:</a:t>
            </a:r>
            <a:endParaRPr sz="2300" b="1" dirty="0"/>
          </a:p>
          <a:p>
            <a:pPr marL="0" indent="0">
              <a:buClr>
                <a:schemeClr val="dk1"/>
              </a:buClr>
              <a:buSzPct val="57894"/>
              <a:buNone/>
            </a:pPr>
            <a:endParaRPr sz="1900" b="1" dirty="0">
              <a:solidFill>
                <a:schemeClr val="dk1"/>
              </a:solidFill>
            </a:endParaRPr>
          </a:p>
          <a:p>
            <a:pPr marL="0" indent="0">
              <a:buClr>
                <a:schemeClr val="dk1"/>
              </a:buClr>
              <a:buSzPct val="73333"/>
              <a:buNone/>
            </a:pPr>
            <a:r>
              <a:rPr lang="en" sz="2000" dirty="0">
                <a:solidFill>
                  <a:schemeClr val="dk1"/>
                </a:solidFill>
              </a:rPr>
              <a:t>Team velocity </a:t>
            </a:r>
            <a:r>
              <a:rPr lang="en" sz="2000" dirty="0">
                <a:solidFill>
                  <a:schemeClr val="dk1"/>
                </a:solidFill>
                <a:highlight>
                  <a:srgbClr val="FFFFFF"/>
                </a:highlight>
              </a:rPr>
              <a:t>measures the number of story points, quantifying the number and size of product features, completed by the team in the previous sprints. It helps to understand how much value the team is providing to customers in a given time period.</a:t>
            </a:r>
            <a:endParaRPr sz="2000" dirty="0">
              <a:solidFill>
                <a:schemeClr val="dk1"/>
              </a:solidFill>
              <a:highlight>
                <a:srgbClr val="FFFFFF"/>
              </a:highlight>
            </a:endParaRPr>
          </a:p>
          <a:p>
            <a:pPr marL="0" indent="0">
              <a:buClr>
                <a:schemeClr val="dk1"/>
              </a:buClr>
              <a:buSzPct val="75440"/>
              <a:buNone/>
            </a:pPr>
            <a:endParaRPr sz="1458" dirty="0">
              <a:solidFill>
                <a:schemeClr val="dk1"/>
              </a:solidFill>
              <a:highlight>
                <a:srgbClr val="FFFFFF"/>
              </a:highlight>
            </a:endParaRPr>
          </a:p>
          <a:p>
            <a:pPr marL="0" indent="0">
              <a:buClr>
                <a:schemeClr val="dk1"/>
              </a:buClr>
              <a:buSzPct val="35140"/>
              <a:buNone/>
            </a:pPr>
            <a:endParaRPr sz="3130" dirty="0">
              <a:solidFill>
                <a:schemeClr val="dk1"/>
              </a:solidFill>
            </a:endParaRPr>
          </a:p>
          <a:p>
            <a:pPr marL="0" indent="0">
              <a:buClr>
                <a:schemeClr val="dk1"/>
              </a:buClr>
              <a:buSzPct val="68403"/>
              <a:buNone/>
            </a:pPr>
            <a:endParaRPr sz="1608" dirty="0">
              <a:solidFill>
                <a:srgbClr val="282C33"/>
              </a:solidFill>
              <a:highlight>
                <a:srgbClr val="FFFFFF"/>
              </a:highlight>
            </a:endParaRPr>
          </a:p>
          <a:p>
            <a:pPr marL="0" indent="0">
              <a:spcAft>
                <a:spcPts val="1200"/>
              </a:spcAft>
              <a:buNone/>
            </a:pPr>
            <a:endParaRPr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20"/>
          <p:cNvSpPr txBox="1">
            <a:spLocks noGrp="1"/>
          </p:cNvSpPr>
          <p:nvPr>
            <p:ph type="body" idx="1"/>
          </p:nvPr>
        </p:nvSpPr>
        <p:spPr>
          <a:xfrm>
            <a:off x="311700" y="1371600"/>
            <a:ext cx="8520600" cy="2454275"/>
          </a:xfrm>
          <a:prstGeom prst="rect">
            <a:avLst/>
          </a:prstGeom>
        </p:spPr>
        <p:txBody>
          <a:bodyPr spcFirstLastPara="1" wrap="square" lIns="91425" tIns="91425" rIns="91425" bIns="91425" anchor="t" anchorCtr="0">
            <a:noAutofit/>
          </a:bodyPr>
          <a:lstStyle/>
          <a:p>
            <a:pPr marL="114300" indent="0">
              <a:lnSpc>
                <a:spcPct val="115000"/>
              </a:lnSpc>
              <a:buClr>
                <a:schemeClr val="dk1"/>
              </a:buClr>
              <a:buSzPts val="1100"/>
              <a:buNone/>
            </a:pPr>
            <a:r>
              <a:rPr lang="en-US" sz="2000" dirty="0">
                <a:solidFill>
                  <a:srgbClr val="282C33"/>
                </a:solidFill>
                <a:highlight>
                  <a:srgbClr val="FFFFFF"/>
                </a:highlight>
              </a:rPr>
              <a:t>Sprint 1: 3 user stories x 8 story points = 24</a:t>
            </a:r>
          </a:p>
          <a:p>
            <a:pPr marL="114300" indent="0">
              <a:lnSpc>
                <a:spcPct val="115000"/>
              </a:lnSpc>
              <a:buClr>
                <a:schemeClr val="dk1"/>
              </a:buClr>
              <a:buSzPts val="1100"/>
              <a:buNone/>
            </a:pPr>
            <a:r>
              <a:rPr lang="en-US" sz="2000" dirty="0">
                <a:solidFill>
                  <a:srgbClr val="282C33"/>
                </a:solidFill>
                <a:highlight>
                  <a:srgbClr val="FFFFFF"/>
                </a:highlight>
              </a:rPr>
              <a:t>Sprint 2: 4 user stories x 8 story points = 32</a:t>
            </a:r>
            <a:r>
              <a:rPr lang="en" sz="2000" dirty="0">
                <a:solidFill>
                  <a:srgbClr val="282C33"/>
                </a:solidFill>
                <a:highlight>
                  <a:srgbClr val="FFFFFF"/>
                </a:highlight>
              </a:rPr>
              <a:t>Sprint 3: 5 user stories x 8 story points = 40</a:t>
            </a:r>
            <a:endParaRPr sz="2000" dirty="0">
              <a:solidFill>
                <a:srgbClr val="282C33"/>
              </a:solidFill>
              <a:highlight>
                <a:srgbClr val="FFFFFF"/>
              </a:highlight>
            </a:endParaRPr>
          </a:p>
          <a:p>
            <a:pPr marL="0" indent="0">
              <a:buClr>
                <a:schemeClr val="dk1"/>
              </a:buClr>
              <a:buSzPts val="1100"/>
              <a:buNone/>
            </a:pPr>
            <a:r>
              <a:rPr lang="en" sz="2000" dirty="0">
                <a:solidFill>
                  <a:srgbClr val="282C33"/>
                </a:solidFill>
                <a:highlight>
                  <a:srgbClr val="FFFFFF"/>
                </a:highlight>
              </a:rPr>
              <a:t>  Total = 24+32+40=96</a:t>
            </a:r>
            <a:endParaRPr sz="2000" dirty="0">
              <a:solidFill>
                <a:srgbClr val="282C33"/>
              </a:solidFill>
              <a:highlight>
                <a:srgbClr val="FFFFFF"/>
              </a:highlight>
            </a:endParaRPr>
          </a:p>
          <a:p>
            <a:pPr marL="0" indent="0">
              <a:buNone/>
            </a:pPr>
            <a:r>
              <a:rPr lang="en" sz="2000" dirty="0">
                <a:solidFill>
                  <a:schemeClr val="dk1"/>
                </a:solidFill>
                <a:highlight>
                  <a:srgbClr val="FFFFFF"/>
                </a:highlight>
              </a:rPr>
              <a:t>  Average sprint velocity= 96/3 = 32.</a:t>
            </a:r>
            <a:endParaRPr sz="2000" dirty="0">
              <a:solidFill>
                <a:schemeClr val="dk1"/>
              </a:solidFill>
              <a:highlight>
                <a:srgbClr val="FFFFFF"/>
              </a:highlight>
            </a:endParaRPr>
          </a:p>
          <a:p>
            <a:pPr marL="0" indent="0">
              <a:buNone/>
            </a:pPr>
            <a:endParaRPr sz="2000" dirty="0">
              <a:solidFill>
                <a:schemeClr val="dk1"/>
              </a:solidFill>
              <a:highlight>
                <a:srgbClr val="FFFFFF"/>
              </a:highlight>
            </a:endParaRPr>
          </a:p>
          <a:p>
            <a:pPr marL="342900">
              <a:buClr>
                <a:schemeClr val="tx1"/>
              </a:buClr>
              <a:buSzPct val="85000"/>
              <a:buFont typeface="Arial" panose="020B0604020202020204" pitchFamily="34" charset="0"/>
              <a:buChar char="•"/>
            </a:pPr>
            <a:r>
              <a:rPr lang="en" sz="2300" b="1" dirty="0"/>
              <a:t>Cyclomatic complexity:</a:t>
            </a:r>
            <a:endParaRPr sz="2300" b="1" dirty="0"/>
          </a:p>
          <a:p>
            <a:pPr marL="0" indent="0">
              <a:buNone/>
            </a:pPr>
            <a:endParaRPr sz="2000" b="1" dirty="0">
              <a:solidFill>
                <a:schemeClr val="dk1"/>
              </a:solidFill>
              <a:highlight>
                <a:srgbClr val="FFFFFF"/>
              </a:highlight>
            </a:endParaRPr>
          </a:p>
          <a:p>
            <a:pPr marL="0" indent="0">
              <a:buNone/>
            </a:pPr>
            <a:r>
              <a:rPr lang="en" sz="2000" dirty="0">
                <a:solidFill>
                  <a:schemeClr val="dk1"/>
                </a:solidFill>
                <a:highlight>
                  <a:srgbClr val="FFFFFF"/>
                </a:highlight>
              </a:rPr>
              <a:t>Cyclomatic complexity is a source code complexity measurement that is being correlated to a number of coding errors. It is calculated by developing a Control Flow Graph of the code that measures the number of linearly-independent paths through a program module.</a:t>
            </a:r>
            <a:endParaRPr sz="2000" b="1" dirty="0">
              <a:solidFill>
                <a:schemeClr val="dk1"/>
              </a:solidFill>
              <a:highlight>
                <a:srgbClr val="FFFFFF"/>
              </a:highlight>
            </a:endParaRPr>
          </a:p>
          <a:p>
            <a:pPr marL="0" indent="0">
              <a:buNone/>
            </a:pPr>
            <a:r>
              <a:rPr lang="en" sz="2000" dirty="0">
                <a:solidFill>
                  <a:schemeClr val="dk1"/>
                </a:solidFill>
                <a:highlight>
                  <a:srgbClr val="FFFFFF"/>
                </a:highlight>
              </a:rPr>
              <a:t>For php files</a:t>
            </a:r>
            <a:endParaRPr sz="2000" dirty="0">
              <a:solidFill>
                <a:schemeClr val="dk1"/>
              </a:solidFill>
              <a:highlight>
                <a:srgbClr val="FFFFFF"/>
              </a:highlight>
            </a:endParaRPr>
          </a:p>
          <a:p>
            <a:pPr marL="0" indent="0">
              <a:buNone/>
            </a:pPr>
            <a:r>
              <a:rPr lang="en" sz="2000" dirty="0">
                <a:solidFill>
                  <a:schemeClr val="dk1"/>
                </a:solidFill>
                <a:highlight>
                  <a:srgbClr val="FFFFFF"/>
                </a:highlight>
              </a:rPr>
              <a:t>Average cyclomatic complexity =0.26</a:t>
            </a:r>
            <a:endParaRPr sz="2000" dirty="0">
              <a:solidFill>
                <a:schemeClr val="dk1"/>
              </a:solidFill>
              <a:highlight>
                <a:srgbClr val="FFFFFF"/>
              </a:highlight>
            </a:endParaRPr>
          </a:p>
          <a:p>
            <a:pPr marL="0" indent="0">
              <a:buClr>
                <a:schemeClr val="dk1"/>
              </a:buClr>
              <a:buSzPts val="1100"/>
              <a:buNone/>
            </a:pPr>
            <a:endParaRPr sz="2000" dirty="0">
              <a:solidFill>
                <a:schemeClr val="dk1"/>
              </a:solidFill>
              <a:highlight>
                <a:srgbClr val="FFFFFF"/>
              </a:highligh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rmAutofit fontScale="90000"/>
          </a:bodyPr>
          <a:lstStyle/>
          <a:p>
            <a:endParaRPr/>
          </a:p>
        </p:txBody>
      </p:sp>
      <p:sp>
        <p:nvSpPr>
          <p:cNvPr id="107" name="Google Shape;107;p21"/>
          <p:cNvSpPr txBox="1">
            <a:spLocks noGrp="1"/>
          </p:cNvSpPr>
          <p:nvPr>
            <p:ph type="body" idx="1"/>
          </p:nvPr>
        </p:nvSpPr>
        <p:spPr>
          <a:xfrm>
            <a:off x="311700" y="2009725"/>
            <a:ext cx="8520600" cy="34164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108" name="Google Shape;108;p21"/>
          <p:cNvPicPr preferRelativeResize="0"/>
          <p:nvPr/>
        </p:nvPicPr>
        <p:blipFill rotWithShape="1">
          <a:blip r:embed="rId3">
            <a:alphaModFix/>
          </a:blip>
          <a:srcRect b="4082"/>
          <a:stretch/>
        </p:blipFill>
        <p:spPr>
          <a:xfrm>
            <a:off x="311700" y="1226075"/>
            <a:ext cx="8520600" cy="39555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ct val="0"/>
              </a:spcBef>
            </a:pPr>
            <a:r>
              <a:rPr lang="en-US" b="1" spc="-56" dirty="0">
                <a:solidFill>
                  <a:schemeClr val="bg1"/>
                </a:solidFill>
                <a:latin typeface="Times New Roman" panose="02020603050405020304" pitchFamily="18" charset="0"/>
                <a:cs typeface="Times New Roman" panose="02020603050405020304" pitchFamily="18" charset="0"/>
              </a:rPr>
              <a:t>TESTER</a:t>
            </a:r>
            <a:r>
              <a:rPr lang="en-US" sz="4000" b="1" spc="-56" dirty="0">
                <a:solidFill>
                  <a:schemeClr val="bg1"/>
                </a:solidFill>
                <a:latin typeface="Times New Roman" panose="02020603050405020304" pitchFamily="18" charset="0"/>
                <a:cs typeface="Times New Roman" panose="02020603050405020304" pitchFamily="18" charset="0"/>
              </a:rPr>
              <a:t>: T MANISHA</a:t>
            </a:r>
          </a:p>
        </p:txBody>
      </p:sp>
      <p:sp>
        <p:nvSpPr>
          <p:cNvPr id="4" name="Subtitle 2"/>
          <p:cNvSpPr txBox="1">
            <a:spLocks/>
          </p:cNvSpPr>
          <p:nvPr/>
        </p:nvSpPr>
        <p:spPr>
          <a:xfrm>
            <a:off x="457200" y="4551970"/>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Supervisor</a:t>
            </a:r>
          </a:p>
          <a:p>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Nancy Victor</a:t>
            </a:r>
          </a:p>
          <a:p>
            <a:r>
              <a:rPr lang="en-IN" sz="2400" dirty="0">
                <a:latin typeface="Times New Roman" pitchFamily="18" charset="0"/>
                <a:cs typeface="Times New Roman" pitchFamily="18" charset="0"/>
              </a:rPr>
              <a:t>Assistant Professor, SITE</a:t>
            </a:r>
          </a:p>
        </p:txBody>
      </p:sp>
      <p:sp>
        <p:nvSpPr>
          <p:cNvPr id="5" name="Subtitle 2">
            <a:extLst>
              <a:ext uri="{FF2B5EF4-FFF2-40B4-BE49-F238E27FC236}">
                <a16:creationId xmlns:a16="http://schemas.microsoft.com/office/drawing/2014/main" id="{14B3E06B-85D1-494B-BE0E-C5C8ACE4961E}"/>
              </a:ext>
            </a:extLst>
          </p:cNvPr>
          <p:cNvSpPr txBox="1">
            <a:spLocks/>
          </p:cNvSpPr>
          <p:nvPr/>
        </p:nvSpPr>
        <p:spPr>
          <a:xfrm>
            <a:off x="4949687" y="4558596"/>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T Manisha</a:t>
            </a:r>
          </a:p>
          <a:p>
            <a:r>
              <a:rPr lang="en-IN" sz="2400" dirty="0">
                <a:latin typeface="Times New Roman" pitchFamily="18" charset="0"/>
                <a:cs typeface="Times New Roman" pitchFamily="18" charset="0"/>
              </a:rPr>
              <a:t>18MIS0329</a:t>
            </a:r>
          </a:p>
        </p:txBody>
      </p:sp>
    </p:spTree>
    <p:extLst>
      <p:ext uri="{BB962C8B-B14F-4D97-AF65-F5344CB8AC3E}">
        <p14:creationId xmlns:p14="http://schemas.microsoft.com/office/powerpoint/2010/main" val="198678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D80A-E376-4B03-9FFC-A19353513504}"/>
              </a:ext>
            </a:extLst>
          </p:cNvPr>
          <p:cNvSpPr>
            <a:spLocks noGrp="1"/>
          </p:cNvSpPr>
          <p:nvPr>
            <p:ph type="title"/>
          </p:nvPr>
        </p:nvSpPr>
        <p:spPr>
          <a:xfrm>
            <a:off x="457200" y="322271"/>
            <a:ext cx="8229600" cy="836392"/>
          </a:xfrm>
        </p:spPr>
        <p:txBody>
          <a:bodyPr>
            <a:noAutofit/>
          </a:bodyPr>
          <a:lstStyle/>
          <a:p>
            <a:r>
              <a:rPr lang="en-US" sz="3400" b="1" spc="-56" dirty="0">
                <a:solidFill>
                  <a:schemeClr val="accent1"/>
                </a:solidFill>
                <a:latin typeface="Times New Roman" panose="02020603050405020304" pitchFamily="18" charset="0"/>
                <a:cs typeface="Times New Roman" panose="02020603050405020304" pitchFamily="18" charset="0"/>
              </a:rPr>
              <a:t>PROJECT RESOURCE REQUIREMENTS</a:t>
            </a:r>
          </a:p>
        </p:txBody>
      </p:sp>
      <p:sp>
        <p:nvSpPr>
          <p:cNvPr id="3" name="Content Placeholder 2">
            <a:extLst>
              <a:ext uri="{FF2B5EF4-FFF2-40B4-BE49-F238E27FC236}">
                <a16:creationId xmlns:a16="http://schemas.microsoft.com/office/drawing/2014/main" id="{6BF5CD2B-7E99-4FBA-9BE4-E3C2D59CFDF5}"/>
              </a:ext>
            </a:extLst>
          </p:cNvPr>
          <p:cNvSpPr>
            <a:spLocks noGrp="1"/>
          </p:cNvSpPr>
          <p:nvPr>
            <p:ph sz="quarter" idx="1"/>
          </p:nvPr>
        </p:nvSpPr>
        <p:spPr>
          <a:xfrm>
            <a:off x="914400" y="1143000"/>
            <a:ext cx="7772400" cy="3322638"/>
          </a:xfrm>
        </p:spPr>
        <p:txBody>
          <a:bodyPr>
            <a:normAutofit fontScale="92500"/>
          </a:bodyPr>
          <a:lstStyle/>
          <a:p>
            <a:pPr marL="342900" indent="-342900">
              <a:lnSpc>
                <a:spcPts val="2750"/>
              </a:lnSpc>
              <a:spcBef>
                <a:spcPts val="1120"/>
              </a:spcBef>
              <a:buClr>
                <a:srgbClr val="1287C3"/>
              </a:buClr>
              <a:buSzPts val="2600"/>
              <a:buFont typeface="Arial MT"/>
              <a:buChar char="•"/>
              <a:tabLst>
                <a:tab pos="603250" algn="l"/>
              </a:tabLst>
            </a:pPr>
            <a:r>
              <a:rPr lang="en-US" sz="2200" b="1" dirty="0"/>
              <a:t>Software Requirements:</a:t>
            </a:r>
          </a:p>
          <a:p>
            <a:pPr marL="1153795" indent="-342900">
              <a:lnSpc>
                <a:spcPct val="170000"/>
              </a:lnSpc>
              <a:spcBef>
                <a:spcPts val="730"/>
              </a:spcBef>
              <a:buClr>
                <a:schemeClr val="tx1"/>
              </a:buClr>
              <a:buFont typeface="Arial" panose="020B0604020202020204" pitchFamily="34" charset="0"/>
              <a:buChar char="•"/>
            </a:pPr>
            <a:r>
              <a:rPr lang="en-US" sz="2200" dirty="0"/>
              <a:t>Python</a:t>
            </a:r>
          </a:p>
          <a:p>
            <a:pPr marL="342900" marR="0" lvl="0" indent="-342900">
              <a:lnSpc>
                <a:spcPts val="2750"/>
              </a:lnSpc>
              <a:spcBef>
                <a:spcPts val="1120"/>
              </a:spcBef>
              <a:spcAft>
                <a:spcPts val="0"/>
              </a:spcAft>
              <a:buClr>
                <a:srgbClr val="1287C3"/>
              </a:buClr>
              <a:buSzPts val="2600"/>
              <a:buFont typeface="Arial MT"/>
              <a:buChar char="•"/>
              <a:tabLst>
                <a:tab pos="603250" algn="l"/>
              </a:tabLst>
            </a:pPr>
            <a:r>
              <a:rPr lang="en-US" sz="2200" b="1" dirty="0"/>
              <a:t>Tools:</a:t>
            </a:r>
          </a:p>
          <a:p>
            <a:pPr marL="1166495" marR="0" indent="-342900">
              <a:lnSpc>
                <a:spcPct val="170000"/>
              </a:lnSpc>
              <a:spcBef>
                <a:spcPts val="0"/>
              </a:spcBef>
              <a:spcAft>
                <a:spcPts val="0"/>
              </a:spcAft>
              <a:buClr>
                <a:schemeClr val="tx1"/>
              </a:buClr>
              <a:buFont typeface="Arial" panose="020B0604020202020204" pitchFamily="34" charset="0"/>
              <a:buChar char="•"/>
            </a:pPr>
            <a:r>
              <a:rPr lang="en-US" sz="2200" dirty="0"/>
              <a:t>Weka</a:t>
            </a:r>
          </a:p>
          <a:p>
            <a:pPr marL="1153795" marR="0" indent="-342900">
              <a:lnSpc>
                <a:spcPct val="170000"/>
              </a:lnSpc>
              <a:spcBef>
                <a:spcPts val="730"/>
              </a:spcBef>
              <a:spcAft>
                <a:spcPts val="0"/>
              </a:spcAft>
              <a:buClr>
                <a:schemeClr val="tx1"/>
              </a:buClr>
              <a:buFont typeface="Arial" panose="020B0604020202020204" pitchFamily="34" charset="0"/>
              <a:buChar char="•"/>
            </a:pPr>
            <a:r>
              <a:rPr lang="en-US" sz="2200" dirty="0"/>
              <a:t>Anaconda</a:t>
            </a:r>
          </a:p>
          <a:p>
            <a:pPr marL="1153795" marR="0" indent="-342900">
              <a:lnSpc>
                <a:spcPct val="170000"/>
              </a:lnSpc>
              <a:spcBef>
                <a:spcPts val="730"/>
              </a:spcBef>
              <a:spcAft>
                <a:spcPts val="0"/>
              </a:spcAft>
              <a:buClr>
                <a:schemeClr val="tx1"/>
              </a:buClr>
              <a:buFont typeface="Arial" panose="020B0604020202020204" pitchFamily="34" charset="0"/>
              <a:buChar char="•"/>
            </a:pPr>
            <a:r>
              <a:rPr lang="en-US" sz="2200" dirty="0"/>
              <a:t>XAMP Server</a:t>
            </a:r>
          </a:p>
          <a:p>
            <a:endParaRPr lang="en-US" dirty="0"/>
          </a:p>
        </p:txBody>
      </p:sp>
      <p:sp>
        <p:nvSpPr>
          <p:cNvPr id="4" name="Content Placeholder 2">
            <a:extLst>
              <a:ext uri="{FF2B5EF4-FFF2-40B4-BE49-F238E27FC236}">
                <a16:creationId xmlns:a16="http://schemas.microsoft.com/office/drawing/2014/main" id="{72267FE0-5EBB-4026-BA5C-E1129E69AC76}"/>
              </a:ext>
            </a:extLst>
          </p:cNvPr>
          <p:cNvSpPr txBox="1">
            <a:spLocks/>
          </p:cNvSpPr>
          <p:nvPr/>
        </p:nvSpPr>
        <p:spPr>
          <a:xfrm>
            <a:off x="914400" y="4570192"/>
            <a:ext cx="7772400" cy="1981200"/>
          </a:xfrm>
          <a:prstGeom prst="rect">
            <a:avLst/>
          </a:prstGeom>
        </p:spPr>
        <p:txBody>
          <a:bodyPr vert="horz">
            <a:normAutofit fontScale="925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ts val="2750"/>
              </a:lnSpc>
              <a:buClr>
                <a:schemeClr val="tx1"/>
              </a:buClr>
              <a:buFont typeface="Arial" panose="020B0604020202020204" pitchFamily="34" charset="0"/>
              <a:buChar char="•"/>
              <a:tabLst>
                <a:tab pos="603250" algn="l"/>
              </a:tabLst>
            </a:pPr>
            <a:r>
              <a:rPr lang="en-US" sz="2400" b="1" dirty="0"/>
              <a:t>Hardware Requirements:</a:t>
            </a:r>
          </a:p>
          <a:p>
            <a:pPr marL="1109345" indent="-342900">
              <a:lnSpc>
                <a:spcPct val="150000"/>
              </a:lnSpc>
              <a:spcBef>
                <a:spcPts val="0"/>
              </a:spcBef>
              <a:buFont typeface="Arial" panose="020B0604020202020204" pitchFamily="34" charset="0"/>
              <a:buChar char="•"/>
            </a:pPr>
            <a:r>
              <a:rPr lang="en-US" sz="2400" dirty="0"/>
              <a:t>Laptop</a:t>
            </a:r>
          </a:p>
          <a:p>
            <a:pPr marL="1109345" indent="-342900">
              <a:lnSpc>
                <a:spcPct val="150000"/>
              </a:lnSpc>
              <a:spcBef>
                <a:spcPts val="0"/>
              </a:spcBef>
              <a:buFont typeface="Arial" panose="020B0604020202020204" pitchFamily="34" charset="0"/>
              <a:buChar char="•"/>
            </a:pPr>
            <a:r>
              <a:rPr lang="en-US" sz="2400" dirty="0"/>
              <a:t>Windows OS</a:t>
            </a:r>
          </a:p>
          <a:p>
            <a:pPr marL="1109345" indent="-342900">
              <a:lnSpc>
                <a:spcPct val="150000"/>
              </a:lnSpc>
              <a:spcBef>
                <a:spcPts val="0"/>
              </a:spcBef>
              <a:buFont typeface="Arial" panose="020B0604020202020204" pitchFamily="34" charset="0"/>
              <a:buChar char="•"/>
            </a:pPr>
            <a:r>
              <a:rPr lang="en-US" sz="2400" dirty="0"/>
              <a:t>Internet Connectivity</a:t>
            </a:r>
          </a:p>
          <a:p>
            <a:pPr marL="1040765">
              <a:lnSpc>
                <a:spcPts val="1830"/>
              </a:lnSpc>
              <a:spcBef>
                <a:spcPts val="0"/>
              </a:spcBef>
            </a:pPr>
            <a:endParaRPr lang="en-US" sz="2000" dirty="0">
              <a:latin typeface="Times New Roman" panose="02020603050405020304" pitchFamily="18" charset="0"/>
              <a:ea typeface="Times New Roman" panose="02020603050405020304" pitchFamily="18" charset="0"/>
            </a:endParaRPr>
          </a:p>
          <a:p>
            <a:pPr marL="1040765">
              <a:lnSpc>
                <a:spcPts val="1830"/>
              </a:lnSpc>
              <a:spcBef>
                <a:spcPts val="0"/>
              </a:spcBef>
            </a:pPr>
            <a:endParaRPr lang="en-US" sz="20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8068050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34316" y="781750"/>
            <a:ext cx="3034130" cy="1623030"/>
            <a:chOff x="0" y="0"/>
            <a:chExt cx="1923367" cy="1244915"/>
          </a:xfrm>
        </p:grpSpPr>
        <p:sp>
          <p:nvSpPr>
            <p:cNvPr id="3" name="Freeform 3"/>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1B1A1A"/>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3861" y="331853"/>
            <a:ext cx="884995" cy="8230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47565" y="903092"/>
            <a:ext cx="3420235" cy="295850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41732" y="2114744"/>
            <a:ext cx="1070843" cy="995884"/>
          </a:xfrm>
          <a:prstGeom prst="rect">
            <a:avLst/>
          </a:prstGeom>
        </p:spPr>
      </p:pic>
      <p:sp>
        <p:nvSpPr>
          <p:cNvPr id="12" name="TextBox 11">
            <a:extLst>
              <a:ext uri="{FF2B5EF4-FFF2-40B4-BE49-F238E27FC236}">
                <a16:creationId xmlns:a16="http://schemas.microsoft.com/office/drawing/2014/main" id="{347F875D-50F5-410C-B2EF-8E5D5DF3DE51}"/>
              </a:ext>
            </a:extLst>
          </p:cNvPr>
          <p:cNvSpPr txBox="1"/>
          <p:nvPr/>
        </p:nvSpPr>
        <p:spPr>
          <a:xfrm>
            <a:off x="480260" y="1182157"/>
            <a:ext cx="6063456" cy="646331"/>
          </a:xfrm>
          <a:prstGeom prst="rect">
            <a:avLst/>
          </a:prstGeom>
          <a:noFill/>
        </p:spPr>
        <p:txBody>
          <a:bodyPr wrap="square" rtlCol="0">
            <a:spAutoFit/>
          </a:bodyPr>
          <a:lstStyle/>
          <a:p>
            <a:pPr>
              <a:spcBef>
                <a:spcPct val="0"/>
              </a:spcBef>
            </a:pPr>
            <a:r>
              <a:rPr lang="en-US" sz="3600" spc="-56" dirty="0">
                <a:solidFill>
                  <a:schemeClr val="accent1"/>
                </a:solidFill>
                <a:latin typeface="Muli Bold"/>
                <a:ea typeface="+mj-ea"/>
                <a:cs typeface="+mj-cs"/>
              </a:rPr>
              <a:t>Tester: Work</a:t>
            </a:r>
          </a:p>
        </p:txBody>
      </p:sp>
      <p:sp>
        <p:nvSpPr>
          <p:cNvPr id="10" name="TextBox 9">
            <a:extLst>
              <a:ext uri="{FF2B5EF4-FFF2-40B4-BE49-F238E27FC236}">
                <a16:creationId xmlns:a16="http://schemas.microsoft.com/office/drawing/2014/main" id="{E28A4101-8A4B-42EB-85DF-839FF4C9CDD4}"/>
              </a:ext>
            </a:extLst>
          </p:cNvPr>
          <p:cNvSpPr txBox="1"/>
          <p:nvPr/>
        </p:nvSpPr>
        <p:spPr>
          <a:xfrm>
            <a:off x="429105" y="2121407"/>
            <a:ext cx="5410200" cy="217828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t>Developing and executing the Test Cases for all requirements in project.</a:t>
            </a:r>
          </a:p>
          <a:p>
            <a:pPr marL="285750" indent="-285750">
              <a:lnSpc>
                <a:spcPct val="107000"/>
              </a:lnSpc>
              <a:spcAft>
                <a:spcPts val="800"/>
              </a:spcAft>
              <a:buFont typeface="Arial" panose="020B0604020202020204" pitchFamily="34" charset="0"/>
              <a:buChar char="•"/>
            </a:pPr>
            <a:r>
              <a:rPr lang="en-IN" dirty="0"/>
              <a:t>Testing each module in project using Selenium web driver.</a:t>
            </a:r>
          </a:p>
          <a:p>
            <a:pPr marL="285750" indent="-285750">
              <a:lnSpc>
                <a:spcPct val="107000"/>
              </a:lnSpc>
              <a:spcAft>
                <a:spcPts val="800"/>
              </a:spcAft>
              <a:buFont typeface="Arial" panose="020B0604020202020204" pitchFamily="34" charset="0"/>
              <a:buChar char="•"/>
            </a:pPr>
            <a:r>
              <a:rPr lang="en-IN" dirty="0"/>
              <a:t>Calculating the Test metrics, Code coverage, Test execution coverage and Defect density.</a:t>
            </a:r>
          </a:p>
          <a:p>
            <a:pPr marL="285750" indent="-285750">
              <a:lnSpc>
                <a:spcPct val="107000"/>
              </a:lnSpc>
              <a:spcAft>
                <a:spcPts val="800"/>
              </a:spcAft>
              <a:buFont typeface="Arial" panose="020B0604020202020204" pitchFamily="34" charset="0"/>
              <a:buChar char="•"/>
            </a:pPr>
            <a:r>
              <a:rPr lang="en-IN" dirty="0"/>
              <a:t>Documenting the tests and bugs.</a:t>
            </a:r>
          </a:p>
        </p:txBody>
      </p:sp>
      <p:sp>
        <p:nvSpPr>
          <p:cNvPr id="7" name="TextBox 6">
            <a:extLst>
              <a:ext uri="{FF2B5EF4-FFF2-40B4-BE49-F238E27FC236}">
                <a16:creationId xmlns:a16="http://schemas.microsoft.com/office/drawing/2014/main" id="{BF98F31D-9168-4DA2-B6E2-EA4F714643AB}"/>
              </a:ext>
            </a:extLst>
          </p:cNvPr>
          <p:cNvSpPr txBox="1"/>
          <p:nvPr/>
        </p:nvSpPr>
        <p:spPr>
          <a:xfrm>
            <a:off x="458922" y="4269216"/>
            <a:ext cx="8310704" cy="1482970"/>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IN" dirty="0"/>
              <a:t>Updating the bug reports to the developers and Team manager.</a:t>
            </a:r>
          </a:p>
          <a:p>
            <a:pPr marL="285750" indent="-285750">
              <a:lnSpc>
                <a:spcPct val="107000"/>
              </a:lnSpc>
              <a:spcAft>
                <a:spcPts val="800"/>
              </a:spcAft>
              <a:buFont typeface="Arial" panose="020B0604020202020204" pitchFamily="34" charset="0"/>
              <a:buChar char="•"/>
            </a:pPr>
            <a:r>
              <a:rPr lang="en-IN" dirty="0"/>
              <a:t>Informing the team manager about what all resources will be required for software testing.</a:t>
            </a:r>
          </a:p>
          <a:p>
            <a:pPr marL="285750" indent="-285750">
              <a:lnSpc>
                <a:spcPct val="107000"/>
              </a:lnSpc>
              <a:spcAft>
                <a:spcPts val="800"/>
              </a:spcAft>
              <a:buFont typeface="Arial" panose="020B0604020202020204" pitchFamily="34" charset="0"/>
              <a:buChar char="•"/>
            </a:pPr>
            <a:r>
              <a:rPr lang="en-IN" dirty="0"/>
              <a:t>Attending regular meetings with team members and giving suggestions to get the bug-free product. </a:t>
            </a:r>
          </a:p>
        </p:txBody>
      </p:sp>
    </p:spTree>
    <p:extLst>
      <p:ext uri="{BB962C8B-B14F-4D97-AF65-F5344CB8AC3E}">
        <p14:creationId xmlns:p14="http://schemas.microsoft.com/office/powerpoint/2010/main" val="24985156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BEC0-F1DB-423C-AA08-D20A3F3E4322}"/>
              </a:ext>
            </a:extLst>
          </p:cNvPr>
          <p:cNvSpPr>
            <a:spLocks noGrp="1"/>
          </p:cNvSpPr>
          <p:nvPr>
            <p:ph type="title"/>
          </p:nvPr>
        </p:nvSpPr>
        <p:spPr>
          <a:xfrm>
            <a:off x="752061" y="2931913"/>
            <a:ext cx="2295939" cy="994172"/>
          </a:xfrm>
        </p:spPr>
        <p:txBody>
          <a:bodyPr>
            <a:normAutofit/>
          </a:bodyPr>
          <a:lstStyle/>
          <a:p>
            <a:r>
              <a:rPr lang="en-US" sz="2600" b="1" dirty="0">
                <a:solidFill>
                  <a:schemeClr val="tx1"/>
                </a:solidFill>
                <a:latin typeface="+mn-lt"/>
                <a:ea typeface="+mn-ea"/>
                <a:cs typeface="+mn-cs"/>
              </a:rPr>
              <a:t>Test cases:</a:t>
            </a:r>
            <a:endParaRPr lang="en-IN" sz="2600" b="1" dirty="0">
              <a:solidFill>
                <a:schemeClr val="tx1"/>
              </a:solidFill>
              <a:latin typeface="+mn-lt"/>
              <a:ea typeface="+mn-ea"/>
              <a:cs typeface="+mn-cs"/>
            </a:endParaRPr>
          </a:p>
        </p:txBody>
      </p:sp>
      <p:pic>
        <p:nvPicPr>
          <p:cNvPr id="8" name="Content Placeholder 8">
            <a:extLst>
              <a:ext uri="{FF2B5EF4-FFF2-40B4-BE49-F238E27FC236}">
                <a16:creationId xmlns:a16="http://schemas.microsoft.com/office/drawing/2014/main" id="{FEBD5FC5-4AFA-4245-94F2-D72A3FDA9E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085" t="21911" r="51172" b="12206"/>
          <a:stretch/>
        </p:blipFill>
        <p:spPr>
          <a:xfrm>
            <a:off x="3515140" y="342899"/>
            <a:ext cx="4876799" cy="6172201"/>
          </a:xfrm>
        </p:spPr>
      </p:pic>
    </p:spTree>
    <p:extLst>
      <p:ext uri="{BB962C8B-B14F-4D97-AF65-F5344CB8AC3E}">
        <p14:creationId xmlns:p14="http://schemas.microsoft.com/office/powerpoint/2010/main" val="14277397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BEC0-F1DB-423C-AA08-D20A3F3E4322}"/>
              </a:ext>
            </a:extLst>
          </p:cNvPr>
          <p:cNvSpPr>
            <a:spLocks noGrp="1"/>
          </p:cNvSpPr>
          <p:nvPr>
            <p:ph type="title"/>
          </p:nvPr>
        </p:nvSpPr>
        <p:spPr>
          <a:xfrm>
            <a:off x="752061" y="2931913"/>
            <a:ext cx="2295939" cy="994172"/>
          </a:xfrm>
        </p:spPr>
        <p:txBody>
          <a:bodyPr>
            <a:normAutofit/>
          </a:bodyPr>
          <a:lstStyle/>
          <a:p>
            <a:r>
              <a:rPr lang="en-US" sz="2600" b="1" dirty="0">
                <a:solidFill>
                  <a:schemeClr val="tx1"/>
                </a:solidFill>
                <a:latin typeface="+mn-lt"/>
                <a:ea typeface="+mn-ea"/>
                <a:cs typeface="+mn-cs"/>
              </a:rPr>
              <a:t>Test cases:</a:t>
            </a:r>
            <a:endParaRPr lang="en-IN" sz="2600" b="1" dirty="0">
              <a:solidFill>
                <a:schemeClr val="tx1"/>
              </a:solidFill>
              <a:latin typeface="+mn-lt"/>
              <a:ea typeface="+mn-ea"/>
              <a:cs typeface="+mn-cs"/>
            </a:endParaRPr>
          </a:p>
        </p:txBody>
      </p:sp>
      <p:pic>
        <p:nvPicPr>
          <p:cNvPr id="4" name="Content Placeholder 8">
            <a:extLst>
              <a:ext uri="{FF2B5EF4-FFF2-40B4-BE49-F238E27FC236}">
                <a16:creationId xmlns:a16="http://schemas.microsoft.com/office/drawing/2014/main" id="{99BD3848-D7DC-4BE3-933C-B676305061D0}"/>
              </a:ext>
            </a:extLst>
          </p:cNvPr>
          <p:cNvPicPr>
            <a:picLocks noChangeAspect="1"/>
          </p:cNvPicPr>
          <p:nvPr/>
        </p:nvPicPr>
        <p:blipFill rotWithShape="1">
          <a:blip r:embed="rId2">
            <a:extLst>
              <a:ext uri="{28A0092B-C50C-407E-A947-70E740481C1C}">
                <a14:useLocalDpi xmlns:a14="http://schemas.microsoft.com/office/drawing/2010/main" val="0"/>
              </a:ext>
            </a:extLst>
          </a:blip>
          <a:srcRect l="50302" t="19047" r="20354" b="10158"/>
          <a:stretch/>
        </p:blipFill>
        <p:spPr>
          <a:xfrm>
            <a:off x="3124200" y="152400"/>
            <a:ext cx="5312688" cy="6477000"/>
          </a:xfrm>
          <a:prstGeom prst="rect">
            <a:avLst/>
          </a:prstGeom>
        </p:spPr>
      </p:pic>
    </p:spTree>
    <p:extLst>
      <p:ext uri="{BB962C8B-B14F-4D97-AF65-F5344CB8AC3E}">
        <p14:creationId xmlns:p14="http://schemas.microsoft.com/office/powerpoint/2010/main" val="23380266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BEC0-F1DB-423C-AA08-D20A3F3E4322}"/>
              </a:ext>
            </a:extLst>
          </p:cNvPr>
          <p:cNvSpPr>
            <a:spLocks noGrp="1"/>
          </p:cNvSpPr>
          <p:nvPr>
            <p:ph type="title"/>
          </p:nvPr>
        </p:nvSpPr>
        <p:spPr>
          <a:xfrm>
            <a:off x="752061" y="2931913"/>
            <a:ext cx="2295939" cy="994172"/>
          </a:xfrm>
        </p:spPr>
        <p:txBody>
          <a:bodyPr>
            <a:normAutofit/>
          </a:bodyPr>
          <a:lstStyle/>
          <a:p>
            <a:r>
              <a:rPr lang="en-US" sz="2600" b="1" dirty="0">
                <a:solidFill>
                  <a:schemeClr val="tx1"/>
                </a:solidFill>
                <a:latin typeface="+mn-lt"/>
                <a:ea typeface="+mn-ea"/>
                <a:cs typeface="+mn-cs"/>
              </a:rPr>
              <a:t>Test cases:</a:t>
            </a:r>
            <a:endParaRPr lang="en-IN" sz="2600" b="1" dirty="0">
              <a:solidFill>
                <a:schemeClr val="tx1"/>
              </a:solidFill>
              <a:latin typeface="+mn-lt"/>
              <a:ea typeface="+mn-ea"/>
              <a:cs typeface="+mn-cs"/>
            </a:endParaRPr>
          </a:p>
        </p:txBody>
      </p:sp>
      <p:pic>
        <p:nvPicPr>
          <p:cNvPr id="5" name="Content Placeholder 3">
            <a:extLst>
              <a:ext uri="{FF2B5EF4-FFF2-40B4-BE49-F238E27FC236}">
                <a16:creationId xmlns:a16="http://schemas.microsoft.com/office/drawing/2014/main" id="{F28ED374-9602-4D0F-BFD9-81AB0B8EC6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024" t="19547" r="53171" b="11586"/>
          <a:stretch/>
        </p:blipFill>
        <p:spPr>
          <a:xfrm>
            <a:off x="3790950" y="152399"/>
            <a:ext cx="4610100" cy="6553201"/>
          </a:xfrm>
          <a:prstGeom prst="rect">
            <a:avLst/>
          </a:prstGeom>
        </p:spPr>
      </p:pic>
    </p:spTree>
    <p:extLst>
      <p:ext uri="{BB962C8B-B14F-4D97-AF65-F5344CB8AC3E}">
        <p14:creationId xmlns:p14="http://schemas.microsoft.com/office/powerpoint/2010/main" val="29252511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BEC0-F1DB-423C-AA08-D20A3F3E4322}"/>
              </a:ext>
            </a:extLst>
          </p:cNvPr>
          <p:cNvSpPr>
            <a:spLocks noGrp="1"/>
          </p:cNvSpPr>
          <p:nvPr>
            <p:ph type="title"/>
          </p:nvPr>
        </p:nvSpPr>
        <p:spPr>
          <a:xfrm>
            <a:off x="752061" y="2931913"/>
            <a:ext cx="2295939" cy="994172"/>
          </a:xfrm>
        </p:spPr>
        <p:txBody>
          <a:bodyPr>
            <a:normAutofit/>
          </a:bodyPr>
          <a:lstStyle/>
          <a:p>
            <a:r>
              <a:rPr lang="en-US" sz="2600" b="1" dirty="0">
                <a:solidFill>
                  <a:schemeClr val="tx1"/>
                </a:solidFill>
                <a:latin typeface="+mn-lt"/>
                <a:ea typeface="+mn-ea"/>
                <a:cs typeface="+mn-cs"/>
              </a:rPr>
              <a:t>Test cases:</a:t>
            </a:r>
            <a:endParaRPr lang="en-IN" sz="2600" b="1" dirty="0">
              <a:solidFill>
                <a:schemeClr val="tx1"/>
              </a:solidFill>
              <a:latin typeface="+mn-lt"/>
              <a:ea typeface="+mn-ea"/>
              <a:cs typeface="+mn-cs"/>
            </a:endParaRPr>
          </a:p>
        </p:txBody>
      </p:sp>
      <p:pic>
        <p:nvPicPr>
          <p:cNvPr id="6" name="Content Placeholder 3">
            <a:extLst>
              <a:ext uri="{FF2B5EF4-FFF2-40B4-BE49-F238E27FC236}">
                <a16:creationId xmlns:a16="http://schemas.microsoft.com/office/drawing/2014/main" id="{9D347131-F85E-4DBF-AD54-DDF5BD985A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1349" t="23895" r="21359" b="13946"/>
          <a:stretch/>
        </p:blipFill>
        <p:spPr>
          <a:xfrm>
            <a:off x="3453186" y="228600"/>
            <a:ext cx="4997547" cy="6477000"/>
          </a:xfrm>
          <a:prstGeom prst="rect">
            <a:avLst/>
          </a:prstGeom>
        </p:spPr>
      </p:pic>
    </p:spTree>
    <p:extLst>
      <p:ext uri="{BB962C8B-B14F-4D97-AF65-F5344CB8AC3E}">
        <p14:creationId xmlns:p14="http://schemas.microsoft.com/office/powerpoint/2010/main" val="23356836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62F21B-FFDF-4221-8676-D82D5EA07FF8}"/>
              </a:ext>
            </a:extLst>
          </p:cNvPr>
          <p:cNvSpPr txBox="1">
            <a:spLocks/>
          </p:cNvSpPr>
          <p:nvPr/>
        </p:nvSpPr>
        <p:spPr>
          <a:xfrm>
            <a:off x="1257300" y="1828800"/>
            <a:ext cx="6629400" cy="32004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Font typeface="Wingdings 2"/>
              <a:buNone/>
            </a:pPr>
            <a:r>
              <a:rPr lang="en-US" sz="3600" b="1" dirty="0"/>
              <a:t>Metrics Used:</a:t>
            </a:r>
            <a:endParaRPr lang="en-US" dirty="0"/>
          </a:p>
          <a:p>
            <a:pPr>
              <a:buFont typeface="Wingdings" pitchFamily="2" charset="2"/>
              <a:buChar char="ü"/>
            </a:pPr>
            <a:r>
              <a:rPr lang="en-US" dirty="0"/>
              <a:t>Testing Metrics</a:t>
            </a:r>
          </a:p>
          <a:p>
            <a:pPr>
              <a:buFont typeface="Wingdings" pitchFamily="2" charset="2"/>
              <a:buChar char="ü"/>
            </a:pPr>
            <a:r>
              <a:rPr lang="en-US" dirty="0"/>
              <a:t>Code Coverage</a:t>
            </a:r>
          </a:p>
          <a:p>
            <a:pPr>
              <a:buFont typeface="Wingdings" pitchFamily="2" charset="2"/>
              <a:buChar char="ü"/>
            </a:pPr>
            <a:r>
              <a:rPr lang="en-US" dirty="0"/>
              <a:t>Code Coverage percentage</a:t>
            </a:r>
          </a:p>
          <a:p>
            <a:pPr>
              <a:buFont typeface="Wingdings" pitchFamily="2" charset="2"/>
              <a:buChar char="ü"/>
            </a:pPr>
            <a:r>
              <a:rPr lang="en-US" dirty="0"/>
              <a:t>Test Execution coverage</a:t>
            </a:r>
          </a:p>
          <a:p>
            <a:pPr>
              <a:buFont typeface="Wingdings" pitchFamily="2" charset="2"/>
              <a:buChar char="ü"/>
            </a:pPr>
            <a:r>
              <a:rPr lang="en-US" dirty="0"/>
              <a:t>Defect Density</a:t>
            </a:r>
          </a:p>
          <a:p>
            <a:pPr>
              <a:buFont typeface="Wingdings" pitchFamily="2" charset="2"/>
              <a:buChar char="ü"/>
            </a:pPr>
            <a:endParaRPr lang="en-US" dirty="0"/>
          </a:p>
          <a:p>
            <a:pPr>
              <a:buFont typeface="Wingdings 2"/>
              <a:buNone/>
            </a:pPr>
            <a:endParaRPr lang="en-US" dirty="0"/>
          </a:p>
        </p:txBody>
      </p:sp>
    </p:spTree>
    <p:extLst>
      <p:ext uri="{BB962C8B-B14F-4D97-AF65-F5344CB8AC3E}">
        <p14:creationId xmlns:p14="http://schemas.microsoft.com/office/powerpoint/2010/main" val="1861284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4237350-7AFC-4582-BEC7-8E617D7CFD1D}"/>
              </a:ext>
            </a:extLst>
          </p:cNvPr>
          <p:cNvSpPr>
            <a:spLocks noGrp="1"/>
          </p:cNvSpPr>
          <p:nvPr>
            <p:ph idx="1"/>
          </p:nvPr>
        </p:nvSpPr>
        <p:spPr>
          <a:xfrm>
            <a:off x="571500" y="1752600"/>
            <a:ext cx="7772400" cy="4572000"/>
          </a:xfrm>
        </p:spPr>
        <p:txBody>
          <a:bodyPr>
            <a:normAutofit/>
          </a:bodyPr>
          <a:lstStyle/>
          <a:p>
            <a:pPr>
              <a:buClr>
                <a:schemeClr val="tx1"/>
              </a:buClr>
              <a:buFont typeface="Arial" panose="020B0604020202020204" pitchFamily="34" charset="0"/>
              <a:buChar char="•"/>
            </a:pPr>
            <a:r>
              <a:rPr lang="en-US" b="1" dirty="0">
                <a:solidFill>
                  <a:schemeClr val="dk1"/>
                </a:solidFill>
                <a:highlight>
                  <a:srgbClr val="FFFFFF"/>
                </a:highlight>
              </a:rPr>
              <a:t>Testing metrics:</a:t>
            </a:r>
          </a:p>
          <a:p>
            <a:pPr marL="0" indent="0">
              <a:buNone/>
            </a:pPr>
            <a:r>
              <a:rPr lang="en-US" sz="2000" dirty="0">
                <a:solidFill>
                  <a:schemeClr val="dk1"/>
                </a:solidFill>
                <a:highlight>
                  <a:srgbClr val="FFFFFF"/>
                </a:highlight>
              </a:rPr>
              <a:t>	- No. of requirements=4</a:t>
            </a:r>
          </a:p>
          <a:p>
            <a:pPr marL="0" indent="0">
              <a:buNone/>
            </a:pPr>
            <a:r>
              <a:rPr lang="en-US" sz="2000" dirty="0">
                <a:solidFill>
                  <a:schemeClr val="dk1"/>
                </a:solidFill>
                <a:highlight>
                  <a:srgbClr val="FFFFFF"/>
                </a:highlight>
              </a:rPr>
              <a:t>	- Total No. of test cases written for all requirements=51</a:t>
            </a:r>
          </a:p>
          <a:p>
            <a:pPr marL="0" indent="0">
              <a:buNone/>
            </a:pPr>
            <a:r>
              <a:rPr lang="en-US" sz="2000" dirty="0">
                <a:solidFill>
                  <a:schemeClr val="dk1"/>
                </a:solidFill>
                <a:highlight>
                  <a:srgbClr val="FFFFFF"/>
                </a:highlight>
              </a:rPr>
              <a:t>	- Avg No. of test cases written for each requirement = 12 (51/4)</a:t>
            </a:r>
          </a:p>
          <a:p>
            <a:pPr marL="0" indent="0">
              <a:buNone/>
            </a:pPr>
            <a:r>
              <a:rPr lang="en-US" sz="2000" dirty="0">
                <a:solidFill>
                  <a:schemeClr val="dk1"/>
                </a:solidFill>
                <a:highlight>
                  <a:srgbClr val="FFFFFF"/>
                </a:highlight>
              </a:rPr>
              <a:t>	- Total No. of test cases executed=26</a:t>
            </a:r>
          </a:p>
          <a:p>
            <a:pPr marL="0" indent="0">
              <a:buNone/>
            </a:pPr>
            <a:r>
              <a:rPr lang="en-US" sz="2000" dirty="0">
                <a:solidFill>
                  <a:schemeClr val="dk1"/>
                </a:solidFill>
                <a:highlight>
                  <a:srgbClr val="FFFFFF"/>
                </a:highlight>
              </a:rPr>
              <a:t>	- No. of test cases passed=14</a:t>
            </a:r>
          </a:p>
          <a:p>
            <a:pPr marL="0" indent="0">
              <a:buNone/>
            </a:pPr>
            <a:r>
              <a:rPr lang="en-US" sz="2000" dirty="0">
                <a:solidFill>
                  <a:schemeClr val="dk1"/>
                </a:solidFill>
                <a:highlight>
                  <a:srgbClr val="FFFFFF"/>
                </a:highlight>
              </a:rPr>
              <a:t>	- No. of test cases failed=9</a:t>
            </a:r>
          </a:p>
          <a:p>
            <a:pPr marL="0" indent="0">
              <a:buNone/>
            </a:pPr>
            <a:r>
              <a:rPr lang="en-US" sz="2000" dirty="0">
                <a:solidFill>
                  <a:schemeClr val="dk1"/>
                </a:solidFill>
                <a:highlight>
                  <a:srgbClr val="FFFFFF"/>
                </a:highlight>
              </a:rPr>
              <a:t>	- No. of test cases blocked=2 </a:t>
            </a:r>
          </a:p>
          <a:p>
            <a:pPr marL="0" indent="0">
              <a:buNone/>
            </a:pPr>
            <a:r>
              <a:rPr lang="en-US" sz="2000" dirty="0">
                <a:solidFill>
                  <a:schemeClr val="dk1"/>
                </a:solidFill>
                <a:highlight>
                  <a:srgbClr val="FFFFFF"/>
                </a:highlight>
              </a:rPr>
              <a:t>	- Total No. of defects identified=13</a:t>
            </a:r>
          </a:p>
          <a:p>
            <a:pPr marL="0" indent="0">
              <a:buNone/>
            </a:pPr>
            <a:r>
              <a:rPr lang="en-US" sz="2000" dirty="0">
                <a:solidFill>
                  <a:schemeClr val="dk1"/>
                </a:solidFill>
                <a:highlight>
                  <a:srgbClr val="FFFFFF"/>
                </a:highlight>
              </a:rPr>
              <a:t>	- No. of test cases unexecuted=11</a:t>
            </a:r>
          </a:p>
          <a:p>
            <a:endParaRPr lang="en-IN" dirty="0"/>
          </a:p>
        </p:txBody>
      </p:sp>
      <p:sp>
        <p:nvSpPr>
          <p:cNvPr id="5" name="Title 1">
            <a:extLst>
              <a:ext uri="{FF2B5EF4-FFF2-40B4-BE49-F238E27FC236}">
                <a16:creationId xmlns:a16="http://schemas.microsoft.com/office/drawing/2014/main" id="{CBF62C9A-2448-4E6E-96FE-F8E40B14E4F2}"/>
              </a:ext>
            </a:extLst>
          </p:cNvPr>
          <p:cNvSpPr txBox="1">
            <a:spLocks/>
          </p:cNvSpPr>
          <p:nvPr/>
        </p:nvSpPr>
        <p:spPr>
          <a:xfrm>
            <a:off x="571500" y="381000"/>
            <a:ext cx="80010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600" b="1" dirty="0">
                <a:solidFill>
                  <a:schemeClr val="tx1"/>
                </a:solidFill>
                <a:latin typeface="+mn-lt"/>
                <a:ea typeface="+mn-ea"/>
                <a:cs typeface="+mn-cs"/>
              </a:rPr>
              <a:t>Metrics</a:t>
            </a:r>
            <a:endParaRPr lang="en-IN" sz="3600" b="1" dirty="0">
              <a:solidFill>
                <a:schemeClr val="tx1"/>
              </a:solidFill>
              <a:latin typeface="+mn-lt"/>
              <a:ea typeface="+mn-ea"/>
              <a:cs typeface="+mn-cs"/>
            </a:endParaRPr>
          </a:p>
        </p:txBody>
      </p:sp>
    </p:spTree>
    <p:extLst>
      <p:ext uri="{BB962C8B-B14F-4D97-AF65-F5344CB8AC3E}">
        <p14:creationId xmlns:p14="http://schemas.microsoft.com/office/powerpoint/2010/main" val="18003087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F6CB-A192-4A59-A009-CEA297F03CE2}"/>
              </a:ext>
            </a:extLst>
          </p:cNvPr>
          <p:cNvSpPr>
            <a:spLocks noGrp="1"/>
          </p:cNvSpPr>
          <p:nvPr>
            <p:ph type="title"/>
          </p:nvPr>
        </p:nvSpPr>
        <p:spPr/>
        <p:txBody>
          <a:bodyPr>
            <a:normAutofit/>
          </a:bodyPr>
          <a:lstStyle/>
          <a:p>
            <a:pPr marL="428625" indent="-428625">
              <a:buFont typeface="Arial" panose="020B0604020202020204" pitchFamily="34" charset="0"/>
              <a:buChar char="•"/>
            </a:pPr>
            <a:r>
              <a:rPr lang="en-US" sz="2600" b="1" dirty="0">
                <a:solidFill>
                  <a:schemeClr val="dk1"/>
                </a:solidFill>
                <a:highlight>
                  <a:srgbClr val="FFFFFF"/>
                </a:highlight>
                <a:latin typeface="+mn-lt"/>
                <a:ea typeface="+mn-ea"/>
                <a:cs typeface="+mn-cs"/>
              </a:rPr>
              <a:t>Code coverage</a:t>
            </a:r>
            <a:endParaRPr lang="en-IN" sz="2600" b="1" dirty="0">
              <a:solidFill>
                <a:schemeClr val="dk1"/>
              </a:solidFill>
              <a:highlight>
                <a:srgbClr val="FFFFFF"/>
              </a:highlight>
              <a:latin typeface="+mn-lt"/>
              <a:ea typeface="+mn-ea"/>
              <a:cs typeface="+mn-cs"/>
            </a:endParaRPr>
          </a:p>
        </p:txBody>
      </p:sp>
      <p:sp>
        <p:nvSpPr>
          <p:cNvPr id="3" name="Content Placeholder 2">
            <a:extLst>
              <a:ext uri="{FF2B5EF4-FFF2-40B4-BE49-F238E27FC236}">
                <a16:creationId xmlns:a16="http://schemas.microsoft.com/office/drawing/2014/main" id="{57307166-CB00-44AF-9402-20EA9FAFBB92}"/>
              </a:ext>
            </a:extLst>
          </p:cNvPr>
          <p:cNvSpPr>
            <a:spLocks noGrp="1"/>
          </p:cNvSpPr>
          <p:nvPr>
            <p:ph idx="1"/>
          </p:nvPr>
        </p:nvSpPr>
        <p:spPr/>
        <p:txBody>
          <a:bodyPr/>
          <a:lstStyle/>
          <a:p>
            <a:pPr marL="0" indent="0" algn="just">
              <a:spcAft>
                <a:spcPts val="600"/>
              </a:spcAft>
              <a:buNone/>
            </a:pPr>
            <a:r>
              <a:rPr lang="en-IN" sz="2000" dirty="0">
                <a:solidFill>
                  <a:schemeClr val="dk1"/>
                </a:solidFill>
                <a:highlight>
                  <a:srgbClr val="FFFFFF"/>
                </a:highlight>
              </a:rPr>
              <a:t>Code coverage is a software testing metric that determines the number of lines of code that is successfully validated under a test procedure, which in turn, helps in analysing how comprehensively a software is verified.</a:t>
            </a:r>
          </a:p>
          <a:p>
            <a:pPr marL="0" indent="0" algn="just">
              <a:spcAft>
                <a:spcPts val="600"/>
              </a:spcAft>
              <a:buNone/>
            </a:pPr>
            <a:r>
              <a:rPr lang="en-IN" sz="2000" dirty="0">
                <a:solidFill>
                  <a:schemeClr val="dk1"/>
                </a:solidFill>
                <a:highlight>
                  <a:srgbClr val="FFFFFF"/>
                </a:highlight>
              </a:rPr>
              <a:t>	LOC for Complaint System-master= 4322</a:t>
            </a:r>
          </a:p>
          <a:p>
            <a:pPr marL="0" indent="0" algn="just">
              <a:spcAft>
                <a:spcPts val="600"/>
              </a:spcAft>
              <a:buNone/>
            </a:pPr>
            <a:r>
              <a:rPr lang="en-IN" sz="2000" dirty="0">
                <a:solidFill>
                  <a:schemeClr val="dk1"/>
                </a:solidFill>
                <a:highlight>
                  <a:srgbClr val="FFFFFF"/>
                </a:highlight>
              </a:rPr>
              <a:t>	</a:t>
            </a:r>
            <a:r>
              <a:rPr lang="en-IN" sz="1800" dirty="0">
                <a:solidFill>
                  <a:schemeClr val="dk1"/>
                </a:solidFill>
                <a:highlight>
                  <a:srgbClr val="FFFFFF"/>
                </a:highlight>
              </a:rPr>
              <a:t>Number of lines of code executed by a testing algorithm= 4158</a:t>
            </a:r>
          </a:p>
          <a:p>
            <a:pPr algn="just">
              <a:spcAft>
                <a:spcPts val="600"/>
              </a:spcAft>
              <a:buClr>
                <a:schemeClr val="tx1"/>
              </a:buClr>
              <a:buFont typeface="Arial" panose="020B0604020202020204" pitchFamily="34" charset="0"/>
              <a:buChar char="•"/>
            </a:pPr>
            <a:r>
              <a:rPr lang="en-IN" b="1" dirty="0">
                <a:solidFill>
                  <a:schemeClr val="dk1"/>
                </a:solidFill>
                <a:highlight>
                  <a:srgbClr val="FFFFFF"/>
                </a:highlight>
              </a:rPr>
              <a:t>Code Coverage Percentage </a:t>
            </a:r>
          </a:p>
          <a:p>
            <a:pPr marL="0" indent="0" algn="just">
              <a:spcAft>
                <a:spcPts val="600"/>
              </a:spcAft>
              <a:buClr>
                <a:schemeClr val="tx1"/>
              </a:buClr>
              <a:buNone/>
            </a:pPr>
            <a:r>
              <a:rPr lang="en-IN" sz="2000" dirty="0">
                <a:solidFill>
                  <a:schemeClr val="dk1"/>
                </a:solidFill>
                <a:highlight>
                  <a:srgbClr val="FFFFFF"/>
                </a:highlight>
              </a:rPr>
              <a:t>Code Coverage percentage= (Number of lines of code executed by a testing algorithm/Total number of lines of code in a system component) * 100.</a:t>
            </a:r>
          </a:p>
          <a:p>
            <a:pPr marL="0" indent="0" algn="just">
              <a:spcAft>
                <a:spcPts val="600"/>
              </a:spcAft>
              <a:buNone/>
            </a:pPr>
            <a:r>
              <a:rPr lang="en-IN" sz="2000" dirty="0">
                <a:solidFill>
                  <a:schemeClr val="dk1"/>
                </a:solidFill>
                <a:highlight>
                  <a:srgbClr val="FFFFFF"/>
                </a:highlight>
              </a:rPr>
              <a:t>                                                         = (4158/4322)*100</a:t>
            </a:r>
          </a:p>
          <a:p>
            <a:pPr marL="0" indent="0" algn="just">
              <a:spcAft>
                <a:spcPts val="600"/>
              </a:spcAft>
              <a:buNone/>
            </a:pPr>
            <a:r>
              <a:rPr lang="en-IN" sz="2000" dirty="0">
                <a:solidFill>
                  <a:schemeClr val="dk1"/>
                </a:solidFill>
                <a:highlight>
                  <a:srgbClr val="FFFFFF"/>
                </a:highlight>
              </a:rPr>
              <a:t>                                                         = 96.20546</a:t>
            </a:r>
          </a:p>
          <a:p>
            <a:pPr marL="0" indent="0" algn="just">
              <a:buNone/>
            </a:pPr>
            <a:endParaRPr lang="en-IN" dirty="0"/>
          </a:p>
        </p:txBody>
      </p:sp>
    </p:spTree>
    <p:extLst>
      <p:ext uri="{BB962C8B-B14F-4D97-AF65-F5344CB8AC3E}">
        <p14:creationId xmlns:p14="http://schemas.microsoft.com/office/powerpoint/2010/main" val="22303592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833A-B99F-4793-9A22-A3EFA92CCAA9}"/>
              </a:ext>
            </a:extLst>
          </p:cNvPr>
          <p:cNvSpPr>
            <a:spLocks noGrp="1"/>
          </p:cNvSpPr>
          <p:nvPr>
            <p:ph type="title"/>
          </p:nvPr>
        </p:nvSpPr>
        <p:spPr/>
        <p:txBody>
          <a:bodyPr>
            <a:normAutofit/>
          </a:bodyPr>
          <a:lstStyle/>
          <a:p>
            <a:r>
              <a:rPr lang="en-US" sz="2100" dirty="0"/>
              <a:t>.</a:t>
            </a:r>
            <a:endParaRPr lang="en-IN" sz="2100" dirty="0"/>
          </a:p>
        </p:txBody>
      </p:sp>
      <p:sp>
        <p:nvSpPr>
          <p:cNvPr id="3" name="Content Placeholder 2">
            <a:extLst>
              <a:ext uri="{FF2B5EF4-FFF2-40B4-BE49-F238E27FC236}">
                <a16:creationId xmlns:a16="http://schemas.microsoft.com/office/drawing/2014/main" id="{4C952012-BF33-4C36-B708-F52A49E5733A}"/>
              </a:ext>
            </a:extLst>
          </p:cNvPr>
          <p:cNvSpPr>
            <a:spLocks noGrp="1"/>
          </p:cNvSpPr>
          <p:nvPr>
            <p:ph idx="1"/>
          </p:nvPr>
        </p:nvSpPr>
        <p:spPr>
          <a:xfrm>
            <a:off x="628650" y="457200"/>
            <a:ext cx="7886700" cy="6126161"/>
          </a:xfrm>
        </p:spPr>
        <p:txBody>
          <a:bodyPr>
            <a:normAutofit fontScale="92500" lnSpcReduction="20000"/>
          </a:bodyPr>
          <a:lstStyle/>
          <a:p>
            <a:pPr>
              <a:lnSpc>
                <a:spcPct val="107000"/>
              </a:lnSpc>
              <a:spcAft>
                <a:spcPts val="600"/>
              </a:spcAft>
              <a:buClr>
                <a:schemeClr val="tx1"/>
              </a:buClr>
              <a:buFont typeface="Arial" panose="020B0604020202020204" pitchFamily="34" charset="0"/>
              <a:buChar char="•"/>
            </a:pPr>
            <a:r>
              <a:rPr lang="en-IN" sz="2800" b="1" dirty="0">
                <a:solidFill>
                  <a:schemeClr val="dk1"/>
                </a:solidFill>
                <a:highlight>
                  <a:srgbClr val="FFFFFF"/>
                </a:highlight>
              </a:rPr>
              <a:t>Test Execution Coverage</a:t>
            </a:r>
            <a:endParaRPr lang="en-IN" sz="1350" b="1" dirty="0">
              <a:solidFill>
                <a:srgbClr val="0D0D0D"/>
              </a:solidFill>
              <a:highlight>
                <a:srgbClr val="FFFFFF"/>
              </a:highlight>
              <a:latin typeface="Calibri" panose="020F0502020204030204" pitchFamily="34" charset="0"/>
              <a:cs typeface="Times New Roman" panose="02020603050405020304" pitchFamily="18" charset="0"/>
            </a:endParaRPr>
          </a:p>
          <a:p>
            <a:pPr marL="0" indent="0">
              <a:lnSpc>
                <a:spcPct val="107000"/>
              </a:lnSpc>
              <a:spcAft>
                <a:spcPts val="600"/>
              </a:spcAft>
              <a:buNone/>
            </a:pPr>
            <a:r>
              <a:rPr lang="en-IN" sz="2200" dirty="0">
                <a:solidFill>
                  <a:schemeClr val="dk1"/>
                </a:solidFill>
                <a:highlight>
                  <a:srgbClr val="FFFFFF"/>
                </a:highlight>
              </a:rPr>
              <a:t>It helps us to get an idea about the total number of test cases executed as well as the number of test cases left pending.</a:t>
            </a:r>
          </a:p>
          <a:p>
            <a:pPr marL="0" indent="0">
              <a:lnSpc>
                <a:spcPct val="107000"/>
              </a:lnSpc>
              <a:spcAft>
                <a:spcPts val="600"/>
              </a:spcAft>
              <a:buNone/>
            </a:pPr>
            <a:r>
              <a:rPr lang="en-IN" sz="2200" dirty="0">
                <a:solidFill>
                  <a:schemeClr val="dk1"/>
                </a:solidFill>
                <a:highlight>
                  <a:srgbClr val="FFFFFF"/>
                </a:highlight>
              </a:rPr>
              <a:t>Test Execution Coverage =(Total number of executed test cases/Total number of test cases planned to        executed)*100</a:t>
            </a:r>
          </a:p>
          <a:p>
            <a:pPr marL="0" indent="0">
              <a:lnSpc>
                <a:spcPct val="107000"/>
              </a:lnSpc>
              <a:spcAft>
                <a:spcPts val="600"/>
              </a:spcAft>
              <a:buNone/>
            </a:pPr>
            <a:r>
              <a:rPr lang="en-IN" sz="2200" dirty="0">
                <a:solidFill>
                  <a:schemeClr val="dk1"/>
                </a:solidFill>
                <a:highlight>
                  <a:srgbClr val="FFFFFF"/>
                </a:highlight>
              </a:rPr>
              <a:t>                                                    = (26/51)*100</a:t>
            </a:r>
          </a:p>
          <a:p>
            <a:pPr marL="0" indent="0">
              <a:lnSpc>
                <a:spcPct val="107000"/>
              </a:lnSpc>
              <a:spcAft>
                <a:spcPts val="600"/>
              </a:spcAft>
              <a:buNone/>
            </a:pPr>
            <a:r>
              <a:rPr lang="en-IN" sz="2200" dirty="0">
                <a:solidFill>
                  <a:schemeClr val="dk1"/>
                </a:solidFill>
                <a:highlight>
                  <a:srgbClr val="FFFFFF"/>
                </a:highlight>
              </a:rPr>
              <a:t>                                                    = 50.98</a:t>
            </a:r>
          </a:p>
          <a:p>
            <a:pPr>
              <a:lnSpc>
                <a:spcPct val="107000"/>
              </a:lnSpc>
              <a:spcAft>
                <a:spcPts val="600"/>
              </a:spcAft>
              <a:buClr>
                <a:schemeClr val="tx1"/>
              </a:buClr>
              <a:buFont typeface="Arial" panose="020B0604020202020204" pitchFamily="34" charset="0"/>
              <a:buChar char="•"/>
            </a:pPr>
            <a:r>
              <a:rPr lang="en-IN" sz="2800" b="1" dirty="0">
                <a:solidFill>
                  <a:schemeClr val="dk1"/>
                </a:solidFill>
                <a:highlight>
                  <a:srgbClr val="FFFFFF"/>
                </a:highlight>
              </a:rPr>
              <a:t>Defect Density </a:t>
            </a:r>
          </a:p>
          <a:p>
            <a:pPr marL="0" indent="0">
              <a:lnSpc>
                <a:spcPct val="107000"/>
              </a:lnSpc>
              <a:spcAft>
                <a:spcPts val="600"/>
              </a:spcAft>
              <a:buNone/>
            </a:pPr>
            <a:r>
              <a:rPr lang="en-IN" sz="2200" dirty="0">
                <a:solidFill>
                  <a:schemeClr val="dk1"/>
                </a:solidFill>
                <a:highlight>
                  <a:srgbClr val="FFFFFF"/>
                </a:highlight>
              </a:rPr>
              <a:t>Defect Density is the number of defects confirmed in software/module during a specific period of operation or development divided by the size of the software/module. It enables one to decide if a piece of software is ready to be released.</a:t>
            </a:r>
          </a:p>
          <a:p>
            <a:pPr marL="0" indent="0">
              <a:lnSpc>
                <a:spcPct val="107000"/>
              </a:lnSpc>
              <a:spcAft>
                <a:spcPts val="600"/>
              </a:spcAft>
              <a:buNone/>
            </a:pPr>
            <a:r>
              <a:rPr lang="en-IN" sz="2200" dirty="0">
                <a:solidFill>
                  <a:schemeClr val="dk1"/>
                </a:solidFill>
                <a:highlight>
                  <a:srgbClr val="FFFFFF"/>
                </a:highlight>
              </a:rPr>
              <a:t>          DEFECT DENSITY = Total no. of defects identified / Actual Size (requirements)</a:t>
            </a:r>
          </a:p>
          <a:p>
            <a:pPr marL="0" indent="0">
              <a:lnSpc>
                <a:spcPct val="107000"/>
              </a:lnSpc>
              <a:spcAft>
                <a:spcPts val="600"/>
              </a:spcAft>
              <a:buNone/>
            </a:pPr>
            <a:r>
              <a:rPr lang="en-IN" sz="2200" dirty="0">
                <a:solidFill>
                  <a:schemeClr val="dk1"/>
                </a:solidFill>
                <a:highlight>
                  <a:srgbClr val="FFFFFF"/>
                </a:highlight>
              </a:rPr>
              <a:t>                                         =13/4</a:t>
            </a:r>
          </a:p>
          <a:p>
            <a:pPr marL="0" indent="0">
              <a:lnSpc>
                <a:spcPct val="107000"/>
              </a:lnSpc>
              <a:spcAft>
                <a:spcPts val="600"/>
              </a:spcAft>
              <a:buNone/>
            </a:pPr>
            <a:r>
              <a:rPr lang="en-IN" sz="2200" dirty="0">
                <a:solidFill>
                  <a:schemeClr val="dk1"/>
                </a:solidFill>
                <a:highlight>
                  <a:srgbClr val="FFFFFF"/>
                </a:highlight>
              </a:rPr>
              <a:t>                                          =3.25</a:t>
            </a:r>
          </a:p>
          <a:p>
            <a:pPr marL="0" indent="0">
              <a:lnSpc>
                <a:spcPct val="107000"/>
              </a:lnSpc>
              <a:spcAft>
                <a:spcPts val="600"/>
              </a:spcAft>
              <a:buNone/>
            </a:pPr>
            <a:endParaRPr lang="en-IN" sz="135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22456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C92D-0A24-4460-B318-7662B6AB09D4}"/>
              </a:ext>
            </a:extLst>
          </p:cNvPr>
          <p:cNvSpPr>
            <a:spLocks noGrp="1"/>
          </p:cNvSpPr>
          <p:nvPr>
            <p:ph type="title"/>
          </p:nvPr>
        </p:nvSpPr>
        <p:spPr/>
        <p:txBody>
          <a:bodyPr>
            <a:normAutofit/>
          </a:bodyPr>
          <a:lstStyle/>
          <a:p>
            <a:pPr>
              <a:lnSpc>
                <a:spcPct val="87000"/>
              </a:lnSpc>
              <a:spcBef>
                <a:spcPts val="580"/>
              </a:spcBef>
              <a:spcAft>
                <a:spcPts val="600"/>
              </a:spcAft>
              <a:buClr>
                <a:schemeClr val="tx1"/>
              </a:buClr>
              <a:buSzPct val="85000"/>
            </a:pPr>
            <a:r>
              <a:rPr lang="en-US" sz="2600" b="1" dirty="0">
                <a:solidFill>
                  <a:schemeClr val="dk1"/>
                </a:solidFill>
                <a:highlight>
                  <a:srgbClr val="FFFFFF"/>
                </a:highlight>
                <a:latin typeface="+mn-lt"/>
                <a:ea typeface="+mn-ea"/>
                <a:cs typeface="+mn-cs"/>
              </a:rPr>
              <a:t>Unit testing using Selenium web driver</a:t>
            </a:r>
            <a:endParaRPr lang="en-IN" sz="2600" b="1" dirty="0">
              <a:solidFill>
                <a:schemeClr val="dk1"/>
              </a:solidFill>
              <a:highlight>
                <a:srgbClr val="FFFFFF"/>
              </a:highlight>
              <a:latin typeface="+mn-lt"/>
              <a:ea typeface="+mn-ea"/>
              <a:cs typeface="+mn-cs"/>
            </a:endParaRPr>
          </a:p>
        </p:txBody>
      </p:sp>
      <p:sp>
        <p:nvSpPr>
          <p:cNvPr id="3" name="Content Placeholder 2">
            <a:extLst>
              <a:ext uri="{FF2B5EF4-FFF2-40B4-BE49-F238E27FC236}">
                <a16:creationId xmlns:a16="http://schemas.microsoft.com/office/drawing/2014/main" id="{FBDBCF39-6630-495C-812D-C27C4F1EB1A2}"/>
              </a:ext>
            </a:extLst>
          </p:cNvPr>
          <p:cNvSpPr>
            <a:spLocks noGrp="1"/>
          </p:cNvSpPr>
          <p:nvPr>
            <p:ph idx="1"/>
          </p:nvPr>
        </p:nvSpPr>
        <p:spPr/>
        <p:txBody>
          <a:bodyPr/>
          <a:lstStyle/>
          <a:p>
            <a:pPr marL="0" indent="0">
              <a:buNone/>
            </a:pPr>
            <a:r>
              <a:rPr lang="en-US" sz="2000" dirty="0"/>
              <a:t>Unit testing is type of software testing where individual units or components of a software are tested. The purpose is to validate that each unit of the software code performs as expected.</a:t>
            </a:r>
          </a:p>
          <a:p>
            <a:pPr marL="0" indent="0">
              <a:buNone/>
            </a:pPr>
            <a:r>
              <a:rPr lang="en-US" sz="2000" dirty="0"/>
              <a:t>Unit testing using Selenium web driver screenshots are below:</a:t>
            </a:r>
          </a:p>
          <a:p>
            <a:pPr marL="0" indent="0">
              <a:buNone/>
            </a:pPr>
            <a:endParaRPr lang="en-IN" dirty="0"/>
          </a:p>
        </p:txBody>
      </p:sp>
      <p:pic>
        <p:nvPicPr>
          <p:cNvPr id="4" name="Picture 3">
            <a:extLst>
              <a:ext uri="{FF2B5EF4-FFF2-40B4-BE49-F238E27FC236}">
                <a16:creationId xmlns:a16="http://schemas.microsoft.com/office/drawing/2014/main" id="{4386F5FB-9C1A-45EB-8586-9470B52A82FD}"/>
              </a:ext>
            </a:extLst>
          </p:cNvPr>
          <p:cNvPicPr/>
          <p:nvPr/>
        </p:nvPicPr>
        <p:blipFill rotWithShape="1">
          <a:blip r:embed="rId2" cstate="print">
            <a:extLst>
              <a:ext uri="{28A0092B-C50C-407E-A947-70E740481C1C}">
                <a14:useLocalDpi xmlns:a14="http://schemas.microsoft.com/office/drawing/2010/main" val="0"/>
              </a:ext>
            </a:extLst>
          </a:blip>
          <a:srcRect l="789" t="57806" r="69541" b="5719"/>
          <a:stretch/>
        </p:blipFill>
        <p:spPr bwMode="auto">
          <a:xfrm>
            <a:off x="2057400" y="3276600"/>
            <a:ext cx="5029200" cy="26669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462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19F9-4B70-4C5A-92C5-8A8EA146BA71}"/>
              </a:ext>
            </a:extLst>
          </p:cNvPr>
          <p:cNvSpPr>
            <a:spLocks noGrp="1"/>
          </p:cNvSpPr>
          <p:nvPr>
            <p:ph type="title"/>
          </p:nvPr>
        </p:nvSpPr>
        <p:spPr/>
        <p:txBody>
          <a:bodyPr>
            <a:normAutofit/>
          </a:bodyPr>
          <a:lstStyle/>
          <a:p>
            <a:r>
              <a:rPr lang="en-US" sz="3600" b="1" dirty="0">
                <a:solidFill>
                  <a:schemeClr val="tx1"/>
                </a:solidFill>
              </a:rPr>
              <a:t>Weka</a:t>
            </a:r>
            <a:endParaRPr lang="en-US" sz="3600" dirty="0">
              <a:solidFill>
                <a:schemeClr val="tx1"/>
              </a:solidFill>
            </a:endParaRPr>
          </a:p>
        </p:txBody>
      </p:sp>
      <p:sp>
        <p:nvSpPr>
          <p:cNvPr id="3" name="Content Placeholder 2">
            <a:extLst>
              <a:ext uri="{FF2B5EF4-FFF2-40B4-BE49-F238E27FC236}">
                <a16:creationId xmlns:a16="http://schemas.microsoft.com/office/drawing/2014/main" id="{5518500A-4F5E-403A-8676-CFFD8BEB3E9A}"/>
              </a:ext>
            </a:extLst>
          </p:cNvPr>
          <p:cNvSpPr>
            <a:spLocks noGrp="1"/>
          </p:cNvSpPr>
          <p:nvPr>
            <p:ph sz="quarter" idx="1"/>
          </p:nvPr>
        </p:nvSpPr>
        <p:spPr>
          <a:xfrm>
            <a:off x="914400" y="1447800"/>
            <a:ext cx="7924800" cy="5410200"/>
          </a:xfrm>
        </p:spPr>
        <p:txBody>
          <a:bodyPr>
            <a:normAutofit fontScale="55000" lnSpcReduction="20000"/>
          </a:bodyPr>
          <a:lstStyle/>
          <a:p>
            <a:pPr marL="385445" indent="-342900" algn="just">
              <a:spcBef>
                <a:spcPts val="1095"/>
              </a:spcBef>
              <a:buClr>
                <a:schemeClr val="tx1"/>
              </a:buClr>
              <a:buFont typeface="Arial" panose="020B0604020202020204" pitchFamily="34" charset="0"/>
              <a:buChar char="•"/>
            </a:pPr>
            <a:r>
              <a:rPr lang="en-US" sz="3600" dirty="0"/>
              <a:t>Weka contains a collection of visualization tools and algorithms for data analysis and predictive modeling, together with graphical user interfaces for easy access to these functions.</a:t>
            </a:r>
          </a:p>
          <a:p>
            <a:pPr marL="42545" marR="0" indent="0" algn="just">
              <a:spcBef>
                <a:spcPts val="1095"/>
              </a:spcBef>
              <a:spcAft>
                <a:spcPts val="0"/>
              </a:spcAft>
              <a:buNone/>
            </a:pPr>
            <a:r>
              <a:rPr lang="en-US" sz="3600" dirty="0"/>
              <a:t>Advantages of Weka include:</a:t>
            </a:r>
          </a:p>
          <a:p>
            <a:pPr algn="just">
              <a:spcBef>
                <a:spcPts val="1670"/>
              </a:spcBef>
              <a:buClr>
                <a:schemeClr val="tx1"/>
              </a:buClr>
              <a:buFont typeface="Wingdings" panose="05000000000000000000" pitchFamily="2" charset="2"/>
              <a:buChar char="ü"/>
              <a:tabLst>
                <a:tab pos="412750" algn="l"/>
              </a:tabLst>
            </a:pPr>
            <a:r>
              <a:rPr lang="en-US" sz="3600" dirty="0"/>
              <a:t>Free availability under the GNU General Public License.</a:t>
            </a:r>
          </a:p>
          <a:p>
            <a:pPr marR="1253490" algn="just">
              <a:lnSpc>
                <a:spcPct val="125000"/>
              </a:lnSpc>
              <a:spcBef>
                <a:spcPts val="495"/>
              </a:spcBef>
              <a:buClr>
                <a:schemeClr val="tx1"/>
              </a:buClr>
              <a:buFont typeface="Wingdings" panose="05000000000000000000" pitchFamily="2" charset="2"/>
              <a:buChar char="ü"/>
              <a:tabLst>
                <a:tab pos="412750" algn="l"/>
              </a:tabLst>
            </a:pPr>
            <a:r>
              <a:rPr lang="en-US" sz="3600" dirty="0"/>
              <a:t>Portability, since it is fully implemented in the Java programming language and thus runs on almost any modern computing platform.</a:t>
            </a:r>
          </a:p>
          <a:p>
            <a:pPr marR="1423670" algn="just">
              <a:lnSpc>
                <a:spcPct val="125000"/>
              </a:lnSpc>
              <a:spcBef>
                <a:spcPts val="140"/>
              </a:spcBef>
              <a:buClr>
                <a:schemeClr val="tx1"/>
              </a:buClr>
              <a:buFont typeface="Wingdings" panose="05000000000000000000" pitchFamily="2" charset="2"/>
              <a:buChar char="ü"/>
              <a:tabLst>
                <a:tab pos="412750" algn="l"/>
              </a:tabLst>
            </a:pPr>
            <a:r>
              <a:rPr lang="en-US" sz="3600" dirty="0"/>
              <a:t>A comprehensive collection of data preprocessing and modeling techniques. Ease of use due to its graphical user interfaces.</a:t>
            </a:r>
          </a:p>
          <a:p>
            <a:pPr marL="0" marR="810260" indent="0" algn="just">
              <a:lnSpc>
                <a:spcPct val="131000"/>
              </a:lnSpc>
              <a:spcBef>
                <a:spcPts val="310"/>
              </a:spcBef>
              <a:spcAft>
                <a:spcPts val="0"/>
              </a:spcAft>
              <a:buNone/>
            </a:pPr>
            <a:endParaRPr lang="en-US" sz="3600" dirty="0"/>
          </a:p>
          <a:p>
            <a:pPr marL="0" marR="810260" indent="0" algn="just">
              <a:lnSpc>
                <a:spcPct val="131000"/>
              </a:lnSpc>
              <a:spcBef>
                <a:spcPts val="310"/>
              </a:spcBef>
              <a:spcAft>
                <a:spcPts val="0"/>
              </a:spcAft>
              <a:buNone/>
            </a:pPr>
            <a:r>
              <a:rPr lang="en-US" sz="3600" dirty="0"/>
              <a:t>Weka supports several standard data mining tasks, more specifically, data preprocessing, clustering, classification, regression, visualization, and feature selection. All of Weka's techniques are predicated on the assumption that the data is available as one flat file or relation, where each data point is described by a fixed number of attributes</a:t>
            </a:r>
          </a:p>
          <a:p>
            <a:pPr algn="just"/>
            <a:endParaRPr lang="en-US" dirty="0"/>
          </a:p>
        </p:txBody>
      </p:sp>
    </p:spTree>
    <p:extLst>
      <p:ext uri="{BB962C8B-B14F-4D97-AF65-F5344CB8AC3E}">
        <p14:creationId xmlns:p14="http://schemas.microsoft.com/office/powerpoint/2010/main" val="42756494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A590C96-6728-4DB6-B41E-18F9D6548EB4}"/>
              </a:ext>
            </a:extLst>
          </p:cNvPr>
          <p:cNvPicPr>
            <a:picLocks noGrp="1"/>
          </p:cNvPicPr>
          <p:nvPr>
            <p:ph sz="quarter" idx="1"/>
          </p:nvPr>
        </p:nvPicPr>
        <p:blipFill rotWithShape="1">
          <a:blip r:embed="rId2" cstate="print">
            <a:extLst>
              <a:ext uri="{28A0092B-C50C-407E-A947-70E740481C1C}">
                <a14:useLocalDpi xmlns:a14="http://schemas.microsoft.com/office/drawing/2010/main" val="0"/>
              </a:ext>
            </a:extLst>
          </a:blip>
          <a:srcRect l="533" t="67049" r="73990" b="5468"/>
          <a:stretch/>
        </p:blipFill>
        <p:spPr bwMode="auto">
          <a:xfrm>
            <a:off x="2392774" y="503238"/>
            <a:ext cx="4358451" cy="2925762"/>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41555D8B-CDB0-4219-8D43-C6F71B636FC0}"/>
              </a:ext>
            </a:extLst>
          </p:cNvPr>
          <p:cNvPicPr/>
          <p:nvPr/>
        </p:nvPicPr>
        <p:blipFill rotWithShape="1">
          <a:blip r:embed="rId3" cstate="print">
            <a:extLst>
              <a:ext uri="{28A0092B-C50C-407E-A947-70E740481C1C}">
                <a14:useLocalDpi xmlns:a14="http://schemas.microsoft.com/office/drawing/2010/main" val="0"/>
              </a:ext>
            </a:extLst>
          </a:blip>
          <a:srcRect l="533" t="60386" r="70046" b="5597"/>
          <a:stretch/>
        </p:blipFill>
        <p:spPr bwMode="auto">
          <a:xfrm>
            <a:off x="2392774" y="3667540"/>
            <a:ext cx="4358451" cy="25908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25412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D498E5-14D9-4F57-AF7F-6DCAEE74C280}"/>
              </a:ext>
            </a:extLst>
          </p:cNvPr>
          <p:cNvSpPr>
            <a:spLocks noGrp="1"/>
          </p:cNvSpPr>
          <p:nvPr>
            <p:ph type="title"/>
          </p:nvPr>
        </p:nvSpPr>
        <p:spPr>
          <a:xfrm>
            <a:off x="2667000" y="304800"/>
            <a:ext cx="3810000" cy="1143000"/>
          </a:xfrm>
        </p:spPr>
        <p:txBody>
          <a:bodyPr>
            <a:normAutofit fontScale="90000"/>
          </a:bodyPr>
          <a:lstStyle/>
          <a:p>
            <a:pPr algn="ctr"/>
            <a:r>
              <a:rPr lang="en-US" sz="3600" spc="-56" dirty="0">
                <a:solidFill>
                  <a:schemeClr val="accent1"/>
                </a:solidFill>
                <a:latin typeface="Muli Bold"/>
              </a:rPr>
              <a:t>Implementation</a:t>
            </a:r>
            <a:br>
              <a:rPr lang="en-US" sz="3600" spc="-56" dirty="0">
                <a:solidFill>
                  <a:schemeClr val="accent1"/>
                </a:solidFill>
                <a:latin typeface="Muli Bold"/>
              </a:rPr>
            </a:br>
            <a:r>
              <a:rPr lang="en-US" sz="3600" spc="-56" dirty="0">
                <a:solidFill>
                  <a:schemeClr val="accent1"/>
                </a:solidFill>
                <a:latin typeface="Muli Bold"/>
              </a:rPr>
              <a:t>Output &amp; Screenshot</a:t>
            </a:r>
          </a:p>
        </p:txBody>
      </p:sp>
      <p:pic>
        <p:nvPicPr>
          <p:cNvPr id="6" name="Picture 5">
            <a:extLst>
              <a:ext uri="{FF2B5EF4-FFF2-40B4-BE49-F238E27FC236}">
                <a16:creationId xmlns:a16="http://schemas.microsoft.com/office/drawing/2014/main" id="{630F07B0-F6F6-40AD-A7FD-FE5EB83F7CD2}"/>
              </a:ext>
            </a:extLst>
          </p:cNvPr>
          <p:cNvPicPr>
            <a:picLocks noChangeAspect="1"/>
          </p:cNvPicPr>
          <p:nvPr/>
        </p:nvPicPr>
        <p:blipFill>
          <a:blip r:embed="rId2"/>
          <a:stretch>
            <a:fillRect/>
          </a:stretch>
        </p:blipFill>
        <p:spPr>
          <a:xfrm>
            <a:off x="380999" y="1947862"/>
            <a:ext cx="8001001" cy="2962275"/>
          </a:xfrm>
          <a:prstGeom prst="rect">
            <a:avLst/>
          </a:prstGeom>
        </p:spPr>
      </p:pic>
      <p:sp>
        <p:nvSpPr>
          <p:cNvPr id="7" name="TextBox 6">
            <a:extLst>
              <a:ext uri="{FF2B5EF4-FFF2-40B4-BE49-F238E27FC236}">
                <a16:creationId xmlns:a16="http://schemas.microsoft.com/office/drawing/2014/main" id="{89581131-57D8-4414-AD11-B37F2E340EF0}"/>
              </a:ext>
            </a:extLst>
          </p:cNvPr>
          <p:cNvSpPr txBox="1"/>
          <p:nvPr/>
        </p:nvSpPr>
        <p:spPr>
          <a:xfrm>
            <a:off x="3436497" y="5410199"/>
            <a:ext cx="2271006" cy="369332"/>
          </a:xfrm>
          <a:prstGeom prst="rect">
            <a:avLst/>
          </a:prstGeom>
          <a:noFill/>
        </p:spPr>
        <p:txBody>
          <a:bodyPr wrap="none" rtlCol="0">
            <a:spAutoFit/>
          </a:bodyPr>
          <a:lstStyle/>
          <a:p>
            <a:r>
              <a:rPr lang="en-US" dirty="0"/>
              <a:t>Figure 1: Importing Data</a:t>
            </a:r>
          </a:p>
        </p:txBody>
      </p:sp>
    </p:spTree>
    <p:extLst>
      <p:ext uri="{BB962C8B-B14F-4D97-AF65-F5344CB8AC3E}">
        <p14:creationId xmlns:p14="http://schemas.microsoft.com/office/powerpoint/2010/main" val="1367301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51CDC0-465B-418F-9B13-CE439918A99B}"/>
              </a:ext>
            </a:extLst>
          </p:cNvPr>
          <p:cNvPicPr>
            <a:picLocks noChangeAspect="1"/>
          </p:cNvPicPr>
          <p:nvPr/>
        </p:nvPicPr>
        <p:blipFill>
          <a:blip r:embed="rId2"/>
          <a:stretch>
            <a:fillRect/>
          </a:stretch>
        </p:blipFill>
        <p:spPr>
          <a:xfrm>
            <a:off x="1821766" y="545123"/>
            <a:ext cx="5500468" cy="5328913"/>
          </a:xfrm>
          <a:prstGeom prst="rect">
            <a:avLst/>
          </a:prstGeom>
        </p:spPr>
      </p:pic>
      <p:sp>
        <p:nvSpPr>
          <p:cNvPr id="5" name="TextBox 4">
            <a:extLst>
              <a:ext uri="{FF2B5EF4-FFF2-40B4-BE49-F238E27FC236}">
                <a16:creationId xmlns:a16="http://schemas.microsoft.com/office/drawing/2014/main" id="{4057EE43-20B0-431C-ADA5-7B5667FDAF5F}"/>
              </a:ext>
            </a:extLst>
          </p:cNvPr>
          <p:cNvSpPr txBox="1"/>
          <p:nvPr/>
        </p:nvSpPr>
        <p:spPr>
          <a:xfrm>
            <a:off x="3271708" y="5955268"/>
            <a:ext cx="2600584" cy="369332"/>
          </a:xfrm>
          <a:prstGeom prst="rect">
            <a:avLst/>
          </a:prstGeom>
          <a:noFill/>
        </p:spPr>
        <p:txBody>
          <a:bodyPr wrap="none" rtlCol="0">
            <a:spAutoFit/>
          </a:bodyPr>
          <a:lstStyle/>
          <a:p>
            <a:r>
              <a:rPr lang="en-US" dirty="0"/>
              <a:t>Figure 2: Quality Parameters</a:t>
            </a:r>
          </a:p>
        </p:txBody>
      </p:sp>
    </p:spTree>
    <p:extLst>
      <p:ext uri="{BB962C8B-B14F-4D97-AF65-F5344CB8AC3E}">
        <p14:creationId xmlns:p14="http://schemas.microsoft.com/office/powerpoint/2010/main" val="7191899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DBEAFB-5CA3-4DF1-B4FF-9EFE53AC5400}"/>
              </a:ext>
            </a:extLst>
          </p:cNvPr>
          <p:cNvPicPr>
            <a:picLocks noChangeAspect="1"/>
          </p:cNvPicPr>
          <p:nvPr/>
        </p:nvPicPr>
        <p:blipFill>
          <a:blip r:embed="rId2"/>
          <a:stretch>
            <a:fillRect/>
          </a:stretch>
        </p:blipFill>
        <p:spPr>
          <a:xfrm>
            <a:off x="471486" y="1295400"/>
            <a:ext cx="8201025" cy="3810000"/>
          </a:xfrm>
          <a:prstGeom prst="rect">
            <a:avLst/>
          </a:prstGeom>
        </p:spPr>
      </p:pic>
      <p:sp>
        <p:nvSpPr>
          <p:cNvPr id="7" name="TextBox 6">
            <a:extLst>
              <a:ext uri="{FF2B5EF4-FFF2-40B4-BE49-F238E27FC236}">
                <a16:creationId xmlns:a16="http://schemas.microsoft.com/office/drawing/2014/main" id="{04ED4271-D9B2-42E0-8EC0-36177165A37D}"/>
              </a:ext>
            </a:extLst>
          </p:cNvPr>
          <p:cNvSpPr txBox="1"/>
          <p:nvPr/>
        </p:nvSpPr>
        <p:spPr>
          <a:xfrm>
            <a:off x="3433450" y="5377934"/>
            <a:ext cx="2277098" cy="369332"/>
          </a:xfrm>
          <a:prstGeom prst="rect">
            <a:avLst/>
          </a:prstGeom>
          <a:noFill/>
        </p:spPr>
        <p:txBody>
          <a:bodyPr wrap="none" rtlCol="0">
            <a:spAutoFit/>
          </a:bodyPr>
          <a:lstStyle/>
          <a:p>
            <a:r>
              <a:rPr lang="en-US" dirty="0"/>
              <a:t>Figure 3: Degradation in </a:t>
            </a:r>
          </a:p>
        </p:txBody>
      </p:sp>
    </p:spTree>
    <p:extLst>
      <p:ext uri="{BB962C8B-B14F-4D97-AF65-F5344CB8AC3E}">
        <p14:creationId xmlns:p14="http://schemas.microsoft.com/office/powerpoint/2010/main" val="37399919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E75479-1CB7-4D2C-ABAE-3045B5717D15}"/>
              </a:ext>
            </a:extLst>
          </p:cNvPr>
          <p:cNvPicPr>
            <a:picLocks noChangeAspect="1"/>
          </p:cNvPicPr>
          <p:nvPr/>
        </p:nvPicPr>
        <p:blipFill>
          <a:blip r:embed="rId2"/>
          <a:stretch>
            <a:fillRect/>
          </a:stretch>
        </p:blipFill>
        <p:spPr>
          <a:xfrm>
            <a:off x="1552574" y="1905000"/>
            <a:ext cx="6038850" cy="3048000"/>
          </a:xfrm>
          <a:prstGeom prst="rect">
            <a:avLst/>
          </a:prstGeom>
        </p:spPr>
      </p:pic>
      <p:sp>
        <p:nvSpPr>
          <p:cNvPr id="5" name="TextBox 4">
            <a:extLst>
              <a:ext uri="{FF2B5EF4-FFF2-40B4-BE49-F238E27FC236}">
                <a16:creationId xmlns:a16="http://schemas.microsoft.com/office/drawing/2014/main" id="{479DC8E9-0204-4823-B489-2CBEDD6F08A2}"/>
              </a:ext>
            </a:extLst>
          </p:cNvPr>
          <p:cNvSpPr txBox="1"/>
          <p:nvPr/>
        </p:nvSpPr>
        <p:spPr>
          <a:xfrm>
            <a:off x="3247791" y="5255696"/>
            <a:ext cx="2648417" cy="369332"/>
          </a:xfrm>
          <a:prstGeom prst="rect">
            <a:avLst/>
          </a:prstGeom>
          <a:noFill/>
        </p:spPr>
        <p:txBody>
          <a:bodyPr wrap="none" rtlCol="0">
            <a:spAutoFit/>
          </a:bodyPr>
          <a:lstStyle/>
          <a:p>
            <a:r>
              <a:rPr lang="en-US" dirty="0"/>
              <a:t>Figure 4: Arsenic Distribution</a:t>
            </a:r>
          </a:p>
        </p:txBody>
      </p:sp>
    </p:spTree>
    <p:extLst>
      <p:ext uri="{BB962C8B-B14F-4D97-AF65-F5344CB8AC3E}">
        <p14:creationId xmlns:p14="http://schemas.microsoft.com/office/powerpoint/2010/main" val="340255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AC1BAC-F0B7-44D5-A9DD-296388EBD8EE}"/>
              </a:ext>
            </a:extLst>
          </p:cNvPr>
          <p:cNvPicPr>
            <a:picLocks noChangeAspect="1"/>
          </p:cNvPicPr>
          <p:nvPr/>
        </p:nvPicPr>
        <p:blipFill>
          <a:blip r:embed="rId2"/>
          <a:stretch>
            <a:fillRect/>
          </a:stretch>
        </p:blipFill>
        <p:spPr>
          <a:xfrm>
            <a:off x="1227621" y="1295400"/>
            <a:ext cx="6688757" cy="3390900"/>
          </a:xfrm>
          <a:prstGeom prst="rect">
            <a:avLst/>
          </a:prstGeom>
        </p:spPr>
      </p:pic>
      <p:sp>
        <p:nvSpPr>
          <p:cNvPr id="5" name="TextBox 4">
            <a:extLst>
              <a:ext uri="{FF2B5EF4-FFF2-40B4-BE49-F238E27FC236}">
                <a16:creationId xmlns:a16="http://schemas.microsoft.com/office/drawing/2014/main" id="{C869C41C-43DD-487B-8C1F-2B0EB100EABB}"/>
              </a:ext>
            </a:extLst>
          </p:cNvPr>
          <p:cNvSpPr txBox="1"/>
          <p:nvPr/>
        </p:nvSpPr>
        <p:spPr>
          <a:xfrm>
            <a:off x="3255516" y="4953000"/>
            <a:ext cx="2717732" cy="369332"/>
          </a:xfrm>
          <a:prstGeom prst="rect">
            <a:avLst/>
          </a:prstGeom>
          <a:noFill/>
        </p:spPr>
        <p:txBody>
          <a:bodyPr wrap="none" rtlCol="0">
            <a:spAutoFit/>
          </a:bodyPr>
          <a:lstStyle/>
          <a:p>
            <a:r>
              <a:rPr lang="en-US" dirty="0"/>
              <a:t>Figure 5: Fluoride distribution</a:t>
            </a:r>
          </a:p>
        </p:txBody>
      </p:sp>
    </p:spTree>
    <p:extLst>
      <p:ext uri="{BB962C8B-B14F-4D97-AF65-F5344CB8AC3E}">
        <p14:creationId xmlns:p14="http://schemas.microsoft.com/office/powerpoint/2010/main" val="2630634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E8F5CB-DA90-45CB-A472-DA92DC303C66}"/>
              </a:ext>
            </a:extLst>
          </p:cNvPr>
          <p:cNvPicPr>
            <a:picLocks noChangeAspect="1"/>
          </p:cNvPicPr>
          <p:nvPr/>
        </p:nvPicPr>
        <p:blipFill>
          <a:blip r:embed="rId2"/>
          <a:stretch>
            <a:fillRect/>
          </a:stretch>
        </p:blipFill>
        <p:spPr>
          <a:xfrm>
            <a:off x="1122885" y="990600"/>
            <a:ext cx="6898227" cy="3761617"/>
          </a:xfrm>
          <a:prstGeom prst="rect">
            <a:avLst/>
          </a:prstGeom>
        </p:spPr>
      </p:pic>
      <p:sp>
        <p:nvSpPr>
          <p:cNvPr id="5" name="TextBox 4">
            <a:extLst>
              <a:ext uri="{FF2B5EF4-FFF2-40B4-BE49-F238E27FC236}">
                <a16:creationId xmlns:a16="http://schemas.microsoft.com/office/drawing/2014/main" id="{7E98661C-5FA0-4ACE-B68D-C3336434C0C7}"/>
              </a:ext>
            </a:extLst>
          </p:cNvPr>
          <p:cNvSpPr txBox="1"/>
          <p:nvPr/>
        </p:nvSpPr>
        <p:spPr>
          <a:xfrm>
            <a:off x="3255515" y="4953000"/>
            <a:ext cx="2356607" cy="369332"/>
          </a:xfrm>
          <a:prstGeom prst="rect">
            <a:avLst/>
          </a:prstGeom>
          <a:noFill/>
        </p:spPr>
        <p:txBody>
          <a:bodyPr wrap="none" rtlCol="0">
            <a:spAutoFit/>
          </a:bodyPr>
          <a:lstStyle/>
          <a:p>
            <a:r>
              <a:rPr lang="en-US" dirty="0"/>
              <a:t>Figure 6: Iron distribution</a:t>
            </a:r>
          </a:p>
        </p:txBody>
      </p:sp>
    </p:spTree>
    <p:extLst>
      <p:ext uri="{BB962C8B-B14F-4D97-AF65-F5344CB8AC3E}">
        <p14:creationId xmlns:p14="http://schemas.microsoft.com/office/powerpoint/2010/main" val="19130865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2B8359-FADA-4355-9959-B046777347FF}"/>
              </a:ext>
            </a:extLst>
          </p:cNvPr>
          <p:cNvPicPr>
            <a:picLocks noChangeAspect="1"/>
          </p:cNvPicPr>
          <p:nvPr/>
        </p:nvPicPr>
        <p:blipFill>
          <a:blip r:embed="rId2"/>
          <a:stretch>
            <a:fillRect/>
          </a:stretch>
        </p:blipFill>
        <p:spPr>
          <a:xfrm>
            <a:off x="967525" y="1143000"/>
            <a:ext cx="7208949" cy="3776663"/>
          </a:xfrm>
          <a:prstGeom prst="rect">
            <a:avLst/>
          </a:prstGeom>
        </p:spPr>
      </p:pic>
      <p:sp>
        <p:nvSpPr>
          <p:cNvPr id="5" name="TextBox 4">
            <a:extLst>
              <a:ext uri="{FF2B5EF4-FFF2-40B4-BE49-F238E27FC236}">
                <a16:creationId xmlns:a16="http://schemas.microsoft.com/office/drawing/2014/main" id="{47001DD8-1710-4F35-BDD2-B772891524AF}"/>
              </a:ext>
            </a:extLst>
          </p:cNvPr>
          <p:cNvSpPr txBox="1"/>
          <p:nvPr/>
        </p:nvSpPr>
        <p:spPr>
          <a:xfrm>
            <a:off x="3393695" y="5181600"/>
            <a:ext cx="2605072" cy="369332"/>
          </a:xfrm>
          <a:prstGeom prst="rect">
            <a:avLst/>
          </a:prstGeom>
          <a:noFill/>
        </p:spPr>
        <p:txBody>
          <a:bodyPr wrap="none" rtlCol="0">
            <a:spAutoFit/>
          </a:bodyPr>
          <a:lstStyle/>
          <a:p>
            <a:r>
              <a:rPr lang="en-US" dirty="0"/>
              <a:t>Figure 7: Nitrate distribution</a:t>
            </a:r>
          </a:p>
        </p:txBody>
      </p:sp>
    </p:spTree>
    <p:extLst>
      <p:ext uri="{BB962C8B-B14F-4D97-AF65-F5344CB8AC3E}">
        <p14:creationId xmlns:p14="http://schemas.microsoft.com/office/powerpoint/2010/main" val="66986341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99E0BC-011B-47BC-A448-3AEDB2A3F291}"/>
              </a:ext>
            </a:extLst>
          </p:cNvPr>
          <p:cNvPicPr>
            <a:picLocks noChangeAspect="1"/>
          </p:cNvPicPr>
          <p:nvPr/>
        </p:nvPicPr>
        <p:blipFill>
          <a:blip r:embed="rId2"/>
          <a:stretch>
            <a:fillRect/>
          </a:stretch>
        </p:blipFill>
        <p:spPr>
          <a:xfrm>
            <a:off x="1196402" y="1066800"/>
            <a:ext cx="6751195" cy="3490913"/>
          </a:xfrm>
          <a:prstGeom prst="rect">
            <a:avLst/>
          </a:prstGeom>
        </p:spPr>
      </p:pic>
      <p:sp>
        <p:nvSpPr>
          <p:cNvPr id="5" name="TextBox 4">
            <a:extLst>
              <a:ext uri="{FF2B5EF4-FFF2-40B4-BE49-F238E27FC236}">
                <a16:creationId xmlns:a16="http://schemas.microsoft.com/office/drawing/2014/main" id="{197DA69D-0E37-432A-B654-EFD32A94569F}"/>
              </a:ext>
            </a:extLst>
          </p:cNvPr>
          <p:cNvSpPr txBox="1"/>
          <p:nvPr/>
        </p:nvSpPr>
        <p:spPr>
          <a:xfrm>
            <a:off x="3269463" y="4876800"/>
            <a:ext cx="2620141" cy="369332"/>
          </a:xfrm>
          <a:prstGeom prst="rect">
            <a:avLst/>
          </a:prstGeom>
          <a:noFill/>
        </p:spPr>
        <p:txBody>
          <a:bodyPr wrap="none" rtlCol="0">
            <a:spAutoFit/>
          </a:bodyPr>
          <a:lstStyle/>
          <a:p>
            <a:r>
              <a:rPr lang="en-US" dirty="0"/>
              <a:t>Figure 8: Salinity distribution</a:t>
            </a:r>
          </a:p>
        </p:txBody>
      </p:sp>
    </p:spTree>
    <p:extLst>
      <p:ext uri="{BB962C8B-B14F-4D97-AF65-F5344CB8AC3E}">
        <p14:creationId xmlns:p14="http://schemas.microsoft.com/office/powerpoint/2010/main" val="257247900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D6BB5-DE59-4353-B370-AD574E56475F}"/>
              </a:ext>
            </a:extLst>
          </p:cNvPr>
          <p:cNvPicPr>
            <a:picLocks noChangeAspect="1"/>
          </p:cNvPicPr>
          <p:nvPr/>
        </p:nvPicPr>
        <p:blipFill>
          <a:blip r:embed="rId2"/>
          <a:stretch>
            <a:fillRect/>
          </a:stretch>
        </p:blipFill>
        <p:spPr>
          <a:xfrm>
            <a:off x="474588" y="1066800"/>
            <a:ext cx="8194823" cy="3733800"/>
          </a:xfrm>
          <a:prstGeom prst="rect">
            <a:avLst/>
          </a:prstGeom>
        </p:spPr>
      </p:pic>
      <p:sp>
        <p:nvSpPr>
          <p:cNvPr id="4" name="TextBox 3">
            <a:extLst>
              <a:ext uri="{FF2B5EF4-FFF2-40B4-BE49-F238E27FC236}">
                <a16:creationId xmlns:a16="http://schemas.microsoft.com/office/drawing/2014/main" id="{43E4DC49-29E0-4299-B9FD-FE652B553FF0}"/>
              </a:ext>
            </a:extLst>
          </p:cNvPr>
          <p:cNvSpPr txBox="1"/>
          <p:nvPr/>
        </p:nvSpPr>
        <p:spPr>
          <a:xfrm>
            <a:off x="2465332" y="5105400"/>
            <a:ext cx="4213333" cy="369332"/>
          </a:xfrm>
          <a:prstGeom prst="rect">
            <a:avLst/>
          </a:prstGeom>
          <a:noFill/>
        </p:spPr>
        <p:txBody>
          <a:bodyPr wrap="none" rtlCol="0">
            <a:spAutoFit/>
          </a:bodyPr>
          <a:lstStyle/>
          <a:p>
            <a:r>
              <a:rPr lang="en-US" dirty="0"/>
              <a:t>Figure 9: State wise unique parameter frequency</a:t>
            </a:r>
          </a:p>
        </p:txBody>
      </p:sp>
    </p:spTree>
    <p:extLst>
      <p:ext uri="{BB962C8B-B14F-4D97-AF65-F5344CB8AC3E}">
        <p14:creationId xmlns:p14="http://schemas.microsoft.com/office/powerpoint/2010/main" val="2092645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06C1-7030-4379-9F6B-A45D21DCADAE}"/>
              </a:ext>
            </a:extLst>
          </p:cNvPr>
          <p:cNvSpPr>
            <a:spLocks noGrp="1"/>
          </p:cNvSpPr>
          <p:nvPr>
            <p:ph type="title"/>
          </p:nvPr>
        </p:nvSpPr>
        <p:spPr/>
        <p:txBody>
          <a:bodyPr/>
          <a:lstStyle/>
          <a:p>
            <a:r>
              <a:rPr lang="en-US" sz="3600" b="1" dirty="0">
                <a:solidFill>
                  <a:schemeClr val="tx1"/>
                </a:solidFill>
              </a:rPr>
              <a:t>Anaconda</a:t>
            </a:r>
          </a:p>
        </p:txBody>
      </p:sp>
      <p:sp>
        <p:nvSpPr>
          <p:cNvPr id="3" name="Content Placeholder 2">
            <a:extLst>
              <a:ext uri="{FF2B5EF4-FFF2-40B4-BE49-F238E27FC236}">
                <a16:creationId xmlns:a16="http://schemas.microsoft.com/office/drawing/2014/main" id="{52414E35-AC8E-43AA-AB6B-1A2744B28B29}"/>
              </a:ext>
            </a:extLst>
          </p:cNvPr>
          <p:cNvSpPr>
            <a:spLocks noGrp="1"/>
          </p:cNvSpPr>
          <p:nvPr>
            <p:ph sz="quarter" idx="1"/>
          </p:nvPr>
        </p:nvSpPr>
        <p:spPr>
          <a:xfrm>
            <a:off x="914400" y="1447800"/>
            <a:ext cx="7772400" cy="5135562"/>
          </a:xfrm>
        </p:spPr>
        <p:txBody>
          <a:bodyPr>
            <a:normAutofit fontScale="55000" lnSpcReduction="20000"/>
          </a:bodyPr>
          <a:lstStyle/>
          <a:p>
            <a:pPr marL="0" indent="0" algn="just">
              <a:lnSpc>
                <a:spcPct val="125000"/>
              </a:lnSpc>
              <a:spcBef>
                <a:spcPts val="35"/>
              </a:spcBef>
              <a:buClr>
                <a:schemeClr val="tx1"/>
              </a:buClr>
              <a:buNone/>
              <a:tabLst>
                <a:tab pos="412750" algn="l"/>
              </a:tabLst>
            </a:pPr>
            <a:r>
              <a:rPr lang="en-US" sz="3200" dirty="0"/>
              <a:t>Anaconda is a FREE enterprise-ready Python distribution for data analytics, processing, and scientific computing. Anaconda comes with Python 2.7 or Python 3.4 and 100+ cross-platform tested and optimized Python packages. All of the usual Python ecosystem tools work with Anaconda.</a:t>
            </a:r>
          </a:p>
          <a:p>
            <a:pPr marR="0" algn="just">
              <a:lnSpc>
                <a:spcPct val="125000"/>
              </a:lnSpc>
              <a:spcBef>
                <a:spcPts val="35"/>
              </a:spcBef>
              <a:spcAft>
                <a:spcPts val="0"/>
              </a:spcAft>
              <a:buClr>
                <a:schemeClr val="tx1"/>
              </a:buClr>
              <a:buFont typeface="Wingdings" panose="05000000000000000000" pitchFamily="2" charset="2"/>
              <a:buChar char="ü"/>
              <a:tabLst>
                <a:tab pos="412750" algn="l"/>
              </a:tabLst>
            </a:pPr>
            <a:endParaRPr lang="en-US" sz="3200" dirty="0"/>
          </a:p>
          <a:p>
            <a:pPr marL="0" marR="0" lvl="1" indent="0" algn="just">
              <a:lnSpc>
                <a:spcPct val="125000"/>
              </a:lnSpc>
              <a:spcBef>
                <a:spcPts val="415"/>
              </a:spcBef>
              <a:spcAft>
                <a:spcPts val="0"/>
              </a:spcAft>
              <a:buClr>
                <a:schemeClr val="tx1"/>
              </a:buClr>
              <a:buNone/>
              <a:tabLst>
                <a:tab pos="412750" algn="l"/>
              </a:tabLst>
            </a:pPr>
            <a:r>
              <a:rPr lang="en-US" sz="3600" b="1" dirty="0"/>
              <a:t>Anaconda Advantages</a:t>
            </a:r>
          </a:p>
          <a:p>
            <a:pPr marL="274320" marR="419100" lvl="1" indent="-274320" algn="just">
              <a:lnSpc>
                <a:spcPct val="125000"/>
              </a:lnSpc>
              <a:spcBef>
                <a:spcPts val="0"/>
              </a:spcBef>
              <a:spcAft>
                <a:spcPts val="0"/>
              </a:spcAft>
              <a:buClr>
                <a:schemeClr val="tx1"/>
              </a:buClr>
              <a:buFont typeface="Wingdings" panose="05000000000000000000" pitchFamily="2" charset="2"/>
              <a:buChar char="ü"/>
              <a:tabLst>
                <a:tab pos="412750" algn="l"/>
              </a:tabLst>
            </a:pPr>
            <a:r>
              <a:rPr lang="en-US" sz="3200" dirty="0"/>
              <a:t>Depends on your preference though, but I prefer Anaconda because it gives the User ability to make an easy install of the version of python they want.</a:t>
            </a:r>
          </a:p>
          <a:p>
            <a:pPr marL="274320" marR="511175" lvl="1" indent="-274320" algn="just">
              <a:lnSpc>
                <a:spcPct val="125000"/>
              </a:lnSpc>
              <a:spcBef>
                <a:spcPts val="0"/>
              </a:spcBef>
              <a:spcAft>
                <a:spcPts val="0"/>
              </a:spcAft>
              <a:buClr>
                <a:schemeClr val="tx1"/>
              </a:buClr>
              <a:buFont typeface="Wingdings" panose="05000000000000000000" pitchFamily="2" charset="2"/>
              <a:buChar char="ü"/>
              <a:tabLst>
                <a:tab pos="412750" algn="l"/>
              </a:tabLst>
            </a:pPr>
            <a:r>
              <a:rPr lang="en-US" sz="3200" dirty="0"/>
              <a:t>You might not have an idea of how much a problem admin privileges can be if you are using your laptop and not a company owned. but Anaconda removes all those problems.</a:t>
            </a:r>
          </a:p>
          <a:p>
            <a:pPr marL="274320" marR="1376680" lvl="1" indent="-274320" algn="just">
              <a:lnSpc>
                <a:spcPct val="125000"/>
              </a:lnSpc>
              <a:spcBef>
                <a:spcPts val="0"/>
              </a:spcBef>
              <a:spcAft>
                <a:spcPts val="0"/>
              </a:spcAft>
              <a:buClr>
                <a:schemeClr val="tx1"/>
              </a:buClr>
              <a:buFont typeface="Wingdings" panose="05000000000000000000" pitchFamily="2" charset="2"/>
              <a:buChar char="ü"/>
              <a:tabLst>
                <a:tab pos="412750" algn="l"/>
              </a:tabLst>
            </a:pPr>
            <a:r>
              <a:rPr lang="en-US" sz="3200" dirty="0"/>
              <a:t>It gives high performance computing with Anaconda Accelerate and several other components.</a:t>
            </a:r>
          </a:p>
          <a:p>
            <a:pPr marL="274320" marR="811530" lvl="1" indent="-274320" algn="just">
              <a:lnSpc>
                <a:spcPct val="125000"/>
              </a:lnSpc>
              <a:spcBef>
                <a:spcPts val="0"/>
              </a:spcBef>
              <a:spcAft>
                <a:spcPts val="0"/>
              </a:spcAft>
              <a:buClr>
                <a:schemeClr val="tx1"/>
              </a:buClr>
              <a:buFont typeface="Wingdings" panose="05000000000000000000" pitchFamily="2" charset="2"/>
              <a:buChar char="ü"/>
              <a:tabLst>
                <a:tab pos="412750" algn="l"/>
              </a:tabLst>
            </a:pPr>
            <a:r>
              <a:rPr lang="en-US" sz="3200" dirty="0"/>
              <a:t>Removes bottlenecks involved in installing the right packages while taking into considerations their compatibility with various other packages as might be encountered while using pip. There is no risk of messing up required system libraries.</a:t>
            </a:r>
          </a:p>
          <a:p>
            <a:pPr marL="0" indent="0" algn="just">
              <a:buNone/>
            </a:pPr>
            <a:endParaRPr lang="en-US" dirty="0"/>
          </a:p>
        </p:txBody>
      </p:sp>
    </p:spTree>
    <p:extLst>
      <p:ext uri="{BB962C8B-B14F-4D97-AF65-F5344CB8AC3E}">
        <p14:creationId xmlns:p14="http://schemas.microsoft.com/office/powerpoint/2010/main" val="9349545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774370-6E16-46EF-9BBD-9A85189021C0}"/>
              </a:ext>
            </a:extLst>
          </p:cNvPr>
          <p:cNvPicPr>
            <a:picLocks noChangeAspect="1"/>
          </p:cNvPicPr>
          <p:nvPr/>
        </p:nvPicPr>
        <p:blipFill>
          <a:blip r:embed="rId2"/>
          <a:stretch>
            <a:fillRect/>
          </a:stretch>
        </p:blipFill>
        <p:spPr>
          <a:xfrm>
            <a:off x="1146502" y="990600"/>
            <a:ext cx="6850995" cy="4038600"/>
          </a:xfrm>
          <a:prstGeom prst="rect">
            <a:avLst/>
          </a:prstGeom>
        </p:spPr>
      </p:pic>
      <p:sp>
        <p:nvSpPr>
          <p:cNvPr id="4" name="TextBox 3">
            <a:extLst>
              <a:ext uri="{FF2B5EF4-FFF2-40B4-BE49-F238E27FC236}">
                <a16:creationId xmlns:a16="http://schemas.microsoft.com/office/drawing/2014/main" id="{4A5E7EE5-32AC-420B-BDA1-EA96B8244240}"/>
              </a:ext>
            </a:extLst>
          </p:cNvPr>
          <p:cNvSpPr txBox="1"/>
          <p:nvPr/>
        </p:nvSpPr>
        <p:spPr>
          <a:xfrm>
            <a:off x="2594278" y="5481656"/>
            <a:ext cx="3955442" cy="369332"/>
          </a:xfrm>
          <a:prstGeom prst="rect">
            <a:avLst/>
          </a:prstGeom>
          <a:noFill/>
        </p:spPr>
        <p:txBody>
          <a:bodyPr wrap="none" rtlCol="0">
            <a:spAutoFit/>
          </a:bodyPr>
          <a:lstStyle/>
          <a:p>
            <a:r>
              <a:rPr lang="en-US" dirty="0"/>
              <a:t>Figure 10: Quality parameters in Tamil Nadu </a:t>
            </a:r>
          </a:p>
        </p:txBody>
      </p:sp>
    </p:spTree>
    <p:extLst>
      <p:ext uri="{BB962C8B-B14F-4D97-AF65-F5344CB8AC3E}">
        <p14:creationId xmlns:p14="http://schemas.microsoft.com/office/powerpoint/2010/main" val="12930182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0003FA-E0DC-46BB-9300-FCF204459417}"/>
              </a:ext>
            </a:extLst>
          </p:cNvPr>
          <p:cNvPicPr>
            <a:picLocks noChangeAspect="1"/>
          </p:cNvPicPr>
          <p:nvPr/>
        </p:nvPicPr>
        <p:blipFill>
          <a:blip r:embed="rId2"/>
          <a:stretch>
            <a:fillRect/>
          </a:stretch>
        </p:blipFill>
        <p:spPr>
          <a:xfrm>
            <a:off x="1063625" y="838200"/>
            <a:ext cx="7016750" cy="4210050"/>
          </a:xfrm>
          <a:prstGeom prst="rect">
            <a:avLst/>
          </a:prstGeom>
        </p:spPr>
      </p:pic>
      <p:sp>
        <p:nvSpPr>
          <p:cNvPr id="5" name="TextBox 4">
            <a:extLst>
              <a:ext uri="{FF2B5EF4-FFF2-40B4-BE49-F238E27FC236}">
                <a16:creationId xmlns:a16="http://schemas.microsoft.com/office/drawing/2014/main" id="{1A1C34F9-6DB7-4180-B4CF-705672F41229}"/>
              </a:ext>
            </a:extLst>
          </p:cNvPr>
          <p:cNvSpPr txBox="1"/>
          <p:nvPr/>
        </p:nvSpPr>
        <p:spPr>
          <a:xfrm>
            <a:off x="2456677" y="5486400"/>
            <a:ext cx="4230645" cy="369332"/>
          </a:xfrm>
          <a:prstGeom prst="rect">
            <a:avLst/>
          </a:prstGeom>
          <a:noFill/>
        </p:spPr>
        <p:txBody>
          <a:bodyPr wrap="none" rtlCol="0">
            <a:spAutoFit/>
          </a:bodyPr>
          <a:lstStyle/>
          <a:p>
            <a:r>
              <a:rPr lang="en-US" dirty="0"/>
              <a:t>Figure 11: Quality parameter in Andhra </a:t>
            </a:r>
            <a:r>
              <a:rPr lang="en-US" dirty="0" err="1"/>
              <a:t>pradesh</a:t>
            </a:r>
            <a:r>
              <a:rPr lang="en-US" dirty="0"/>
              <a:t> </a:t>
            </a:r>
          </a:p>
        </p:txBody>
      </p:sp>
    </p:spTree>
    <p:extLst>
      <p:ext uri="{BB962C8B-B14F-4D97-AF65-F5344CB8AC3E}">
        <p14:creationId xmlns:p14="http://schemas.microsoft.com/office/powerpoint/2010/main" val="3348643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0C5EF9-B969-4C6B-94D8-435C1D742F68}"/>
              </a:ext>
            </a:extLst>
          </p:cNvPr>
          <p:cNvPicPr>
            <a:picLocks noChangeAspect="1"/>
          </p:cNvPicPr>
          <p:nvPr/>
        </p:nvPicPr>
        <p:blipFill>
          <a:blip r:embed="rId2"/>
          <a:stretch>
            <a:fillRect/>
          </a:stretch>
        </p:blipFill>
        <p:spPr>
          <a:xfrm>
            <a:off x="1285875" y="609600"/>
            <a:ext cx="6572250" cy="4695825"/>
          </a:xfrm>
          <a:prstGeom prst="rect">
            <a:avLst/>
          </a:prstGeom>
        </p:spPr>
      </p:pic>
      <p:sp>
        <p:nvSpPr>
          <p:cNvPr id="7" name="TextBox 6">
            <a:extLst>
              <a:ext uri="{FF2B5EF4-FFF2-40B4-BE49-F238E27FC236}">
                <a16:creationId xmlns:a16="http://schemas.microsoft.com/office/drawing/2014/main" id="{E296A7EE-B1B0-4E99-B253-16F3A0CCA210}"/>
              </a:ext>
            </a:extLst>
          </p:cNvPr>
          <p:cNvSpPr txBox="1"/>
          <p:nvPr/>
        </p:nvSpPr>
        <p:spPr>
          <a:xfrm>
            <a:off x="2456677" y="5486400"/>
            <a:ext cx="3953839" cy="369332"/>
          </a:xfrm>
          <a:prstGeom prst="rect">
            <a:avLst/>
          </a:prstGeom>
          <a:noFill/>
        </p:spPr>
        <p:txBody>
          <a:bodyPr wrap="none" rtlCol="0">
            <a:spAutoFit/>
          </a:bodyPr>
          <a:lstStyle/>
          <a:p>
            <a:r>
              <a:rPr lang="en-US" dirty="0"/>
              <a:t>Figure 12: Quality parameter </a:t>
            </a:r>
            <a:r>
              <a:rPr lang="en-US"/>
              <a:t>pie distribution</a:t>
            </a:r>
            <a:endParaRPr lang="en-US" dirty="0"/>
          </a:p>
        </p:txBody>
      </p:sp>
    </p:spTree>
    <p:extLst>
      <p:ext uri="{BB962C8B-B14F-4D97-AF65-F5344CB8AC3E}">
        <p14:creationId xmlns:p14="http://schemas.microsoft.com/office/powerpoint/2010/main" val="17498881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2CC75-F689-4ECD-83D6-8151B01FB884}"/>
              </a:ext>
            </a:extLst>
          </p:cNvPr>
          <p:cNvPicPr>
            <a:picLocks noChangeAspect="1"/>
          </p:cNvPicPr>
          <p:nvPr/>
        </p:nvPicPr>
        <p:blipFill>
          <a:blip r:embed="rId2"/>
          <a:stretch>
            <a:fillRect/>
          </a:stretch>
        </p:blipFill>
        <p:spPr>
          <a:xfrm>
            <a:off x="314304" y="838200"/>
            <a:ext cx="8515392" cy="4876800"/>
          </a:xfrm>
          <a:prstGeom prst="rect">
            <a:avLst/>
          </a:prstGeom>
        </p:spPr>
      </p:pic>
      <p:sp>
        <p:nvSpPr>
          <p:cNvPr id="4" name="TextBox 3">
            <a:extLst>
              <a:ext uri="{FF2B5EF4-FFF2-40B4-BE49-F238E27FC236}">
                <a16:creationId xmlns:a16="http://schemas.microsoft.com/office/drawing/2014/main" id="{78A5119C-86E9-495F-8EA0-62A7E719DF35}"/>
              </a:ext>
            </a:extLst>
          </p:cNvPr>
          <p:cNvSpPr txBox="1"/>
          <p:nvPr/>
        </p:nvSpPr>
        <p:spPr>
          <a:xfrm>
            <a:off x="2552700" y="5867400"/>
            <a:ext cx="4038600" cy="369332"/>
          </a:xfrm>
          <a:prstGeom prst="rect">
            <a:avLst/>
          </a:prstGeom>
          <a:noFill/>
        </p:spPr>
        <p:txBody>
          <a:bodyPr wrap="square" rtlCol="0">
            <a:spAutoFit/>
          </a:bodyPr>
          <a:lstStyle/>
          <a:p>
            <a:r>
              <a:rPr lang="en-US" dirty="0"/>
              <a:t>Figure 13: Trends over the years</a:t>
            </a:r>
          </a:p>
        </p:txBody>
      </p:sp>
    </p:spTree>
    <p:extLst>
      <p:ext uri="{BB962C8B-B14F-4D97-AF65-F5344CB8AC3E}">
        <p14:creationId xmlns:p14="http://schemas.microsoft.com/office/powerpoint/2010/main" val="19559410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94B58C-3975-42ED-B638-82473E7467CA}"/>
              </a:ext>
            </a:extLst>
          </p:cNvPr>
          <p:cNvPicPr>
            <a:picLocks noChangeAspect="1"/>
          </p:cNvPicPr>
          <p:nvPr/>
        </p:nvPicPr>
        <p:blipFill>
          <a:blip r:embed="rId2"/>
          <a:stretch>
            <a:fillRect/>
          </a:stretch>
        </p:blipFill>
        <p:spPr>
          <a:xfrm>
            <a:off x="76199" y="685800"/>
            <a:ext cx="8991601" cy="4648200"/>
          </a:xfrm>
          <a:prstGeom prst="rect">
            <a:avLst/>
          </a:prstGeom>
        </p:spPr>
      </p:pic>
      <p:sp>
        <p:nvSpPr>
          <p:cNvPr id="5" name="TextBox 4">
            <a:extLst>
              <a:ext uri="{FF2B5EF4-FFF2-40B4-BE49-F238E27FC236}">
                <a16:creationId xmlns:a16="http://schemas.microsoft.com/office/drawing/2014/main" id="{74C55141-3AC5-4069-B837-CED036FE1AF3}"/>
              </a:ext>
            </a:extLst>
          </p:cNvPr>
          <p:cNvSpPr txBox="1"/>
          <p:nvPr/>
        </p:nvSpPr>
        <p:spPr>
          <a:xfrm>
            <a:off x="2560422" y="5562600"/>
            <a:ext cx="4023153" cy="369332"/>
          </a:xfrm>
          <a:prstGeom prst="rect">
            <a:avLst/>
          </a:prstGeom>
          <a:noFill/>
        </p:spPr>
        <p:txBody>
          <a:bodyPr wrap="none" rtlCol="0">
            <a:spAutoFit/>
          </a:bodyPr>
          <a:lstStyle/>
          <a:p>
            <a:r>
              <a:rPr lang="en-US" dirty="0"/>
              <a:t>Figure 14: Testing of python implementation 1</a:t>
            </a:r>
          </a:p>
        </p:txBody>
      </p:sp>
    </p:spTree>
    <p:extLst>
      <p:ext uri="{BB962C8B-B14F-4D97-AF65-F5344CB8AC3E}">
        <p14:creationId xmlns:p14="http://schemas.microsoft.com/office/powerpoint/2010/main" val="8133756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047A8-4BED-4337-8C7D-BF75D3208BD4}"/>
              </a:ext>
            </a:extLst>
          </p:cNvPr>
          <p:cNvPicPr>
            <a:picLocks noChangeAspect="1"/>
          </p:cNvPicPr>
          <p:nvPr/>
        </p:nvPicPr>
        <p:blipFill>
          <a:blip r:embed="rId2"/>
          <a:stretch>
            <a:fillRect/>
          </a:stretch>
        </p:blipFill>
        <p:spPr>
          <a:xfrm>
            <a:off x="76200" y="533400"/>
            <a:ext cx="8991600" cy="5275680"/>
          </a:xfrm>
          <a:prstGeom prst="rect">
            <a:avLst/>
          </a:prstGeom>
        </p:spPr>
      </p:pic>
      <p:sp>
        <p:nvSpPr>
          <p:cNvPr id="4" name="TextBox 3">
            <a:extLst>
              <a:ext uri="{FF2B5EF4-FFF2-40B4-BE49-F238E27FC236}">
                <a16:creationId xmlns:a16="http://schemas.microsoft.com/office/drawing/2014/main" id="{7FCFE742-353C-4675-B8C3-F2BFB0FAA4FA}"/>
              </a:ext>
            </a:extLst>
          </p:cNvPr>
          <p:cNvSpPr txBox="1"/>
          <p:nvPr/>
        </p:nvSpPr>
        <p:spPr>
          <a:xfrm>
            <a:off x="2560423" y="5955268"/>
            <a:ext cx="4023153" cy="369332"/>
          </a:xfrm>
          <a:prstGeom prst="rect">
            <a:avLst/>
          </a:prstGeom>
          <a:noFill/>
        </p:spPr>
        <p:txBody>
          <a:bodyPr wrap="none" rtlCol="0">
            <a:spAutoFit/>
          </a:bodyPr>
          <a:lstStyle/>
          <a:p>
            <a:r>
              <a:rPr lang="en-US" dirty="0"/>
              <a:t>Figure 15: Testing of python implementation 2</a:t>
            </a:r>
          </a:p>
        </p:txBody>
      </p:sp>
    </p:spTree>
    <p:extLst>
      <p:ext uri="{BB962C8B-B14F-4D97-AF65-F5344CB8AC3E}">
        <p14:creationId xmlns:p14="http://schemas.microsoft.com/office/powerpoint/2010/main" val="30250413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48CAE1-8C75-46C5-B623-ACAD6F55149B}"/>
              </a:ext>
            </a:extLst>
          </p:cNvPr>
          <p:cNvPicPr>
            <a:picLocks noChangeAspect="1"/>
          </p:cNvPicPr>
          <p:nvPr/>
        </p:nvPicPr>
        <p:blipFill>
          <a:blip r:embed="rId2"/>
          <a:stretch>
            <a:fillRect/>
          </a:stretch>
        </p:blipFill>
        <p:spPr>
          <a:xfrm>
            <a:off x="76200" y="685800"/>
            <a:ext cx="8991600" cy="4729163"/>
          </a:xfrm>
          <a:prstGeom prst="rect">
            <a:avLst/>
          </a:prstGeom>
        </p:spPr>
      </p:pic>
      <p:sp>
        <p:nvSpPr>
          <p:cNvPr id="4" name="TextBox 3">
            <a:extLst>
              <a:ext uri="{FF2B5EF4-FFF2-40B4-BE49-F238E27FC236}">
                <a16:creationId xmlns:a16="http://schemas.microsoft.com/office/drawing/2014/main" id="{808A1BDB-EAD7-41C2-B90A-078F3B5C4A5F}"/>
              </a:ext>
            </a:extLst>
          </p:cNvPr>
          <p:cNvSpPr txBox="1"/>
          <p:nvPr/>
        </p:nvSpPr>
        <p:spPr>
          <a:xfrm>
            <a:off x="3793710" y="5638800"/>
            <a:ext cx="1987788" cy="369332"/>
          </a:xfrm>
          <a:prstGeom prst="rect">
            <a:avLst/>
          </a:prstGeom>
          <a:noFill/>
        </p:spPr>
        <p:txBody>
          <a:bodyPr wrap="none" rtlCol="0">
            <a:spAutoFit/>
          </a:bodyPr>
          <a:lstStyle/>
          <a:p>
            <a:r>
              <a:rPr lang="en-US" dirty="0"/>
              <a:t>Figure16: Home page</a:t>
            </a:r>
          </a:p>
        </p:txBody>
      </p:sp>
    </p:spTree>
    <p:extLst>
      <p:ext uri="{BB962C8B-B14F-4D97-AF65-F5344CB8AC3E}">
        <p14:creationId xmlns:p14="http://schemas.microsoft.com/office/powerpoint/2010/main" val="42298876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601B4-343C-4888-BE78-663057CE2359}"/>
              </a:ext>
            </a:extLst>
          </p:cNvPr>
          <p:cNvPicPr>
            <a:picLocks noChangeAspect="1"/>
          </p:cNvPicPr>
          <p:nvPr/>
        </p:nvPicPr>
        <p:blipFill rotWithShape="1">
          <a:blip r:embed="rId2"/>
          <a:srcRect r="847"/>
          <a:stretch/>
        </p:blipFill>
        <p:spPr>
          <a:xfrm>
            <a:off x="76200" y="685800"/>
            <a:ext cx="8991600" cy="4714875"/>
          </a:xfrm>
          <a:prstGeom prst="rect">
            <a:avLst/>
          </a:prstGeom>
        </p:spPr>
      </p:pic>
      <p:sp>
        <p:nvSpPr>
          <p:cNvPr id="4" name="TextBox 3">
            <a:extLst>
              <a:ext uri="{FF2B5EF4-FFF2-40B4-BE49-F238E27FC236}">
                <a16:creationId xmlns:a16="http://schemas.microsoft.com/office/drawing/2014/main" id="{E8F1F3C3-78A8-4163-8CE4-12D709A7DF13}"/>
              </a:ext>
            </a:extLst>
          </p:cNvPr>
          <p:cNvSpPr txBox="1"/>
          <p:nvPr/>
        </p:nvSpPr>
        <p:spPr>
          <a:xfrm>
            <a:off x="3793710" y="5638800"/>
            <a:ext cx="1699248" cy="369332"/>
          </a:xfrm>
          <a:prstGeom prst="rect">
            <a:avLst/>
          </a:prstGeom>
          <a:noFill/>
        </p:spPr>
        <p:txBody>
          <a:bodyPr wrap="none" rtlCol="0">
            <a:spAutoFit/>
          </a:bodyPr>
          <a:lstStyle/>
          <a:p>
            <a:r>
              <a:rPr lang="en-US" dirty="0"/>
              <a:t>Figure17: Sign Up</a:t>
            </a:r>
          </a:p>
        </p:txBody>
      </p:sp>
    </p:spTree>
    <p:extLst>
      <p:ext uri="{BB962C8B-B14F-4D97-AF65-F5344CB8AC3E}">
        <p14:creationId xmlns:p14="http://schemas.microsoft.com/office/powerpoint/2010/main" val="20038181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7C229-5C89-4498-B43C-27CDE4224F59}"/>
              </a:ext>
            </a:extLst>
          </p:cNvPr>
          <p:cNvPicPr>
            <a:picLocks noChangeAspect="1"/>
          </p:cNvPicPr>
          <p:nvPr/>
        </p:nvPicPr>
        <p:blipFill rotWithShape="1">
          <a:blip r:embed="rId2"/>
          <a:srcRect r="833"/>
          <a:stretch/>
        </p:blipFill>
        <p:spPr>
          <a:xfrm>
            <a:off x="76200" y="685800"/>
            <a:ext cx="8991600" cy="4722019"/>
          </a:xfrm>
          <a:prstGeom prst="rect">
            <a:avLst/>
          </a:prstGeom>
        </p:spPr>
      </p:pic>
      <p:sp>
        <p:nvSpPr>
          <p:cNvPr id="4" name="TextBox 3">
            <a:extLst>
              <a:ext uri="{FF2B5EF4-FFF2-40B4-BE49-F238E27FC236}">
                <a16:creationId xmlns:a16="http://schemas.microsoft.com/office/drawing/2014/main" id="{17FD47E8-446E-4796-BE64-3AEEF7D218C0}"/>
              </a:ext>
            </a:extLst>
          </p:cNvPr>
          <p:cNvSpPr txBox="1"/>
          <p:nvPr/>
        </p:nvSpPr>
        <p:spPr>
          <a:xfrm>
            <a:off x="3722376" y="5562600"/>
            <a:ext cx="1517916" cy="369332"/>
          </a:xfrm>
          <a:prstGeom prst="rect">
            <a:avLst/>
          </a:prstGeom>
          <a:noFill/>
        </p:spPr>
        <p:txBody>
          <a:bodyPr wrap="none" rtlCol="0">
            <a:spAutoFit/>
          </a:bodyPr>
          <a:lstStyle/>
          <a:p>
            <a:r>
              <a:rPr lang="en-US" dirty="0"/>
              <a:t>Figure18: Login</a:t>
            </a:r>
          </a:p>
        </p:txBody>
      </p:sp>
    </p:spTree>
    <p:extLst>
      <p:ext uri="{BB962C8B-B14F-4D97-AF65-F5344CB8AC3E}">
        <p14:creationId xmlns:p14="http://schemas.microsoft.com/office/powerpoint/2010/main" val="6043083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44AA1-296E-46A7-BA42-2DE1F609472F}"/>
              </a:ext>
            </a:extLst>
          </p:cNvPr>
          <p:cNvPicPr>
            <a:picLocks noChangeAspect="1"/>
          </p:cNvPicPr>
          <p:nvPr/>
        </p:nvPicPr>
        <p:blipFill rotWithShape="1">
          <a:blip r:embed="rId2"/>
          <a:srcRect r="1666"/>
          <a:stretch/>
        </p:blipFill>
        <p:spPr>
          <a:xfrm>
            <a:off x="76200" y="609600"/>
            <a:ext cx="8991600" cy="4722019"/>
          </a:xfrm>
          <a:prstGeom prst="rect">
            <a:avLst/>
          </a:prstGeom>
        </p:spPr>
      </p:pic>
      <p:sp>
        <p:nvSpPr>
          <p:cNvPr id="4" name="TextBox 3">
            <a:extLst>
              <a:ext uri="{FF2B5EF4-FFF2-40B4-BE49-F238E27FC236}">
                <a16:creationId xmlns:a16="http://schemas.microsoft.com/office/drawing/2014/main" id="{469AB641-64E6-47E8-B1A1-976473A109A6}"/>
              </a:ext>
            </a:extLst>
          </p:cNvPr>
          <p:cNvSpPr txBox="1"/>
          <p:nvPr/>
        </p:nvSpPr>
        <p:spPr>
          <a:xfrm>
            <a:off x="3722376" y="5562600"/>
            <a:ext cx="2531462" cy="369332"/>
          </a:xfrm>
          <a:prstGeom prst="rect">
            <a:avLst/>
          </a:prstGeom>
          <a:noFill/>
        </p:spPr>
        <p:txBody>
          <a:bodyPr wrap="none" rtlCol="0">
            <a:spAutoFit/>
          </a:bodyPr>
          <a:lstStyle/>
          <a:p>
            <a:r>
              <a:rPr lang="en-US" dirty="0"/>
              <a:t>Figure19: Admin Dashboard</a:t>
            </a:r>
          </a:p>
        </p:txBody>
      </p:sp>
    </p:spTree>
    <p:extLst>
      <p:ext uri="{BB962C8B-B14F-4D97-AF65-F5344CB8AC3E}">
        <p14:creationId xmlns:p14="http://schemas.microsoft.com/office/powerpoint/2010/main" val="3951600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B120-B0BD-4AFF-856B-A5304BED854D}"/>
              </a:ext>
            </a:extLst>
          </p:cNvPr>
          <p:cNvSpPr>
            <a:spLocks noGrp="1"/>
          </p:cNvSpPr>
          <p:nvPr>
            <p:ph type="title"/>
          </p:nvPr>
        </p:nvSpPr>
        <p:spPr/>
        <p:txBody>
          <a:bodyPr/>
          <a:lstStyle/>
          <a:p>
            <a:r>
              <a:rPr lang="en-US" sz="3600" b="1" dirty="0">
                <a:solidFill>
                  <a:schemeClr val="tx1"/>
                </a:solidFill>
              </a:rPr>
              <a:t>XAMP Server</a:t>
            </a:r>
          </a:p>
        </p:txBody>
      </p:sp>
      <p:sp>
        <p:nvSpPr>
          <p:cNvPr id="3" name="Content Placeholder 2">
            <a:extLst>
              <a:ext uri="{FF2B5EF4-FFF2-40B4-BE49-F238E27FC236}">
                <a16:creationId xmlns:a16="http://schemas.microsoft.com/office/drawing/2014/main" id="{41A04657-D540-48AF-97B3-9703DF43A611}"/>
              </a:ext>
            </a:extLst>
          </p:cNvPr>
          <p:cNvSpPr>
            <a:spLocks noGrp="1"/>
          </p:cNvSpPr>
          <p:nvPr>
            <p:ph sz="quarter" idx="1"/>
          </p:nvPr>
        </p:nvSpPr>
        <p:spPr>
          <a:xfrm>
            <a:off x="914400" y="1447800"/>
            <a:ext cx="7772400" cy="5135562"/>
          </a:xfrm>
        </p:spPr>
        <p:txBody>
          <a:bodyPr>
            <a:normAutofit/>
          </a:bodyPr>
          <a:lstStyle/>
          <a:p>
            <a:pPr marL="0" indent="0" algn="just">
              <a:buNone/>
            </a:pPr>
            <a:r>
              <a:rPr lang="en-US" sz="1800" dirty="0"/>
              <a:t>XAMPP is a free and open-source cross-platform web server solution stack package developed by Apache, consisting mainly of the Apache HTTP Server, MariaDB database, and interpreters for scripts written in the PHP and Perl programming languages. Since most actual web server deployments use the same components as XAMPP, it makes transitioning from a local test server to a live server possible. </a:t>
            </a:r>
          </a:p>
          <a:p>
            <a:pPr marL="0" indent="0" algn="just">
              <a:buNone/>
            </a:pPr>
            <a:endParaRPr lang="en-US" sz="1800" dirty="0"/>
          </a:p>
          <a:p>
            <a:pPr marL="0" indent="0" algn="just">
              <a:buNone/>
            </a:pPr>
            <a:r>
              <a:rPr lang="en-US" sz="2000" b="1" dirty="0"/>
              <a:t>Advantages of XAMPP</a:t>
            </a:r>
            <a:endParaRPr lang="en-US" sz="2000" dirty="0"/>
          </a:p>
          <a:p>
            <a:pPr marL="274320" marR="1376680" lvl="1" indent="-274320" algn="just">
              <a:lnSpc>
                <a:spcPct val="105000"/>
              </a:lnSpc>
              <a:spcBef>
                <a:spcPts val="0"/>
              </a:spcBef>
              <a:buClr>
                <a:schemeClr val="tx1"/>
              </a:buClr>
              <a:buFont typeface="Wingdings" panose="05000000000000000000" pitchFamily="2" charset="2"/>
              <a:buChar char="ü"/>
              <a:tabLst>
                <a:tab pos="412750" algn="l"/>
              </a:tabLst>
            </a:pPr>
            <a:r>
              <a:rPr lang="en-US" sz="1800" dirty="0"/>
              <a:t>It is free and easy to use and easily available for Windows, Linux and Mac OS .</a:t>
            </a:r>
          </a:p>
          <a:p>
            <a:pPr marL="274320" marR="1376680" lvl="1" indent="-274320" algn="just">
              <a:lnSpc>
                <a:spcPct val="105000"/>
              </a:lnSpc>
              <a:spcBef>
                <a:spcPts val="0"/>
              </a:spcBef>
              <a:buClr>
                <a:schemeClr val="tx1"/>
              </a:buClr>
              <a:buFont typeface="Wingdings" panose="05000000000000000000" pitchFamily="2" charset="2"/>
              <a:buChar char="ü"/>
              <a:tabLst>
                <a:tab pos="412750" algn="l"/>
              </a:tabLst>
            </a:pPr>
            <a:r>
              <a:rPr lang="en-US" sz="1800" dirty="0"/>
              <a:t>It is a beginners friendly solution package for full stack web development.</a:t>
            </a:r>
          </a:p>
          <a:p>
            <a:pPr marL="274320" marR="1376680" lvl="1" indent="-274320" algn="just">
              <a:lnSpc>
                <a:spcPct val="105000"/>
              </a:lnSpc>
              <a:spcBef>
                <a:spcPts val="0"/>
              </a:spcBef>
              <a:buClr>
                <a:schemeClr val="tx1"/>
              </a:buClr>
              <a:buFont typeface="Wingdings" panose="05000000000000000000" pitchFamily="2" charset="2"/>
              <a:buChar char="ü"/>
              <a:tabLst>
                <a:tab pos="412750" algn="l"/>
              </a:tabLst>
            </a:pPr>
            <a:r>
              <a:rPr lang="en-US" sz="1800" dirty="0"/>
              <a:t>It is a open source software package which gives a easy installation experience.</a:t>
            </a:r>
          </a:p>
          <a:p>
            <a:pPr marL="274320" marR="1376680" lvl="1" indent="-274320" algn="just">
              <a:lnSpc>
                <a:spcPct val="105000"/>
              </a:lnSpc>
              <a:spcBef>
                <a:spcPts val="0"/>
              </a:spcBef>
              <a:buClr>
                <a:schemeClr val="tx1"/>
              </a:buClr>
              <a:buFont typeface="Wingdings" panose="05000000000000000000" pitchFamily="2" charset="2"/>
              <a:buChar char="ü"/>
              <a:tabLst>
                <a:tab pos="412750" algn="l"/>
              </a:tabLst>
            </a:pPr>
            <a:r>
              <a:rPr lang="en-US" sz="1800" dirty="0"/>
              <a:t>It is very simple and lightweight to create set up for development, testing and deployment.</a:t>
            </a:r>
          </a:p>
          <a:p>
            <a:pPr marL="274320" marR="1376680" lvl="1" indent="-274320" algn="just">
              <a:lnSpc>
                <a:spcPct val="105000"/>
              </a:lnSpc>
              <a:spcBef>
                <a:spcPts val="0"/>
              </a:spcBef>
              <a:buClr>
                <a:schemeClr val="tx1"/>
              </a:buClr>
              <a:buFont typeface="Wingdings" panose="05000000000000000000" pitchFamily="2" charset="2"/>
              <a:buChar char="ü"/>
              <a:tabLst>
                <a:tab pos="412750" algn="l"/>
              </a:tabLst>
            </a:pPr>
            <a:r>
              <a:rPr lang="en-US" sz="1800" dirty="0"/>
              <a:t>It is a time-saver and provides several ways for managing configuration changes.</a:t>
            </a:r>
          </a:p>
        </p:txBody>
      </p:sp>
    </p:spTree>
    <p:extLst>
      <p:ext uri="{BB962C8B-B14F-4D97-AF65-F5344CB8AC3E}">
        <p14:creationId xmlns:p14="http://schemas.microsoft.com/office/powerpoint/2010/main" val="292735638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DABE84-8289-40B2-B7DD-7222753E8002}"/>
              </a:ext>
            </a:extLst>
          </p:cNvPr>
          <p:cNvPicPr>
            <a:picLocks noChangeAspect="1"/>
          </p:cNvPicPr>
          <p:nvPr/>
        </p:nvPicPr>
        <p:blipFill rotWithShape="1">
          <a:blip r:embed="rId2"/>
          <a:srcRect r="641"/>
          <a:stretch/>
        </p:blipFill>
        <p:spPr>
          <a:xfrm>
            <a:off x="67407" y="533400"/>
            <a:ext cx="9009185" cy="4724400"/>
          </a:xfrm>
          <a:prstGeom prst="rect">
            <a:avLst/>
          </a:prstGeom>
        </p:spPr>
      </p:pic>
      <p:sp>
        <p:nvSpPr>
          <p:cNvPr id="4" name="TextBox 3">
            <a:extLst>
              <a:ext uri="{FF2B5EF4-FFF2-40B4-BE49-F238E27FC236}">
                <a16:creationId xmlns:a16="http://schemas.microsoft.com/office/drawing/2014/main" id="{0335AC80-1BD4-4252-9471-91A7ABF702F4}"/>
              </a:ext>
            </a:extLst>
          </p:cNvPr>
          <p:cNvSpPr txBox="1"/>
          <p:nvPr/>
        </p:nvSpPr>
        <p:spPr>
          <a:xfrm>
            <a:off x="2989674" y="5486400"/>
            <a:ext cx="3164649" cy="369332"/>
          </a:xfrm>
          <a:prstGeom prst="rect">
            <a:avLst/>
          </a:prstGeom>
          <a:noFill/>
        </p:spPr>
        <p:txBody>
          <a:bodyPr wrap="none" rtlCol="0">
            <a:spAutoFit/>
          </a:bodyPr>
          <a:lstStyle/>
          <a:p>
            <a:r>
              <a:rPr lang="en-US" dirty="0"/>
              <a:t>Figure20: Admin Complaint section</a:t>
            </a:r>
          </a:p>
        </p:txBody>
      </p:sp>
    </p:spTree>
    <p:extLst>
      <p:ext uri="{BB962C8B-B14F-4D97-AF65-F5344CB8AC3E}">
        <p14:creationId xmlns:p14="http://schemas.microsoft.com/office/powerpoint/2010/main" val="3759494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AB38E0-B2F6-4BB8-8BB1-B66AA9B827D9}"/>
              </a:ext>
            </a:extLst>
          </p:cNvPr>
          <p:cNvPicPr>
            <a:picLocks noChangeAspect="1"/>
          </p:cNvPicPr>
          <p:nvPr/>
        </p:nvPicPr>
        <p:blipFill rotWithShape="1">
          <a:blip r:embed="rId2"/>
          <a:srcRect l="833" r="833"/>
          <a:stretch/>
        </p:blipFill>
        <p:spPr>
          <a:xfrm>
            <a:off x="76200" y="609600"/>
            <a:ext cx="8991600" cy="4729163"/>
          </a:xfrm>
          <a:prstGeom prst="rect">
            <a:avLst/>
          </a:prstGeom>
        </p:spPr>
      </p:pic>
      <p:sp>
        <p:nvSpPr>
          <p:cNvPr id="5" name="TextBox 4">
            <a:extLst>
              <a:ext uri="{FF2B5EF4-FFF2-40B4-BE49-F238E27FC236}">
                <a16:creationId xmlns:a16="http://schemas.microsoft.com/office/drawing/2014/main" id="{187222CC-5BA2-4913-92FF-B92926E38B48}"/>
              </a:ext>
            </a:extLst>
          </p:cNvPr>
          <p:cNvSpPr txBox="1"/>
          <p:nvPr/>
        </p:nvSpPr>
        <p:spPr>
          <a:xfrm>
            <a:off x="3747543" y="5562600"/>
            <a:ext cx="2251899" cy="369332"/>
          </a:xfrm>
          <a:prstGeom prst="rect">
            <a:avLst/>
          </a:prstGeom>
          <a:noFill/>
        </p:spPr>
        <p:txBody>
          <a:bodyPr wrap="none" rtlCol="0">
            <a:spAutoFit/>
          </a:bodyPr>
          <a:lstStyle/>
          <a:p>
            <a:r>
              <a:rPr lang="en-US" dirty="0"/>
              <a:t>Figure 21: Admin Profile</a:t>
            </a:r>
          </a:p>
        </p:txBody>
      </p:sp>
    </p:spTree>
    <p:extLst>
      <p:ext uri="{BB962C8B-B14F-4D97-AF65-F5344CB8AC3E}">
        <p14:creationId xmlns:p14="http://schemas.microsoft.com/office/powerpoint/2010/main" val="28312888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BF9B6A-06B3-44A6-AF58-59EADAF992FA}"/>
              </a:ext>
            </a:extLst>
          </p:cNvPr>
          <p:cNvPicPr>
            <a:picLocks noChangeAspect="1"/>
          </p:cNvPicPr>
          <p:nvPr/>
        </p:nvPicPr>
        <p:blipFill>
          <a:blip r:embed="rId2"/>
          <a:stretch>
            <a:fillRect/>
          </a:stretch>
        </p:blipFill>
        <p:spPr>
          <a:xfrm>
            <a:off x="76200" y="609600"/>
            <a:ext cx="8991600" cy="4722019"/>
          </a:xfrm>
          <a:prstGeom prst="rect">
            <a:avLst/>
          </a:prstGeom>
        </p:spPr>
      </p:pic>
      <p:sp>
        <p:nvSpPr>
          <p:cNvPr id="6" name="TextBox 5">
            <a:extLst>
              <a:ext uri="{FF2B5EF4-FFF2-40B4-BE49-F238E27FC236}">
                <a16:creationId xmlns:a16="http://schemas.microsoft.com/office/drawing/2014/main" id="{7CBE3EAB-CC83-4945-AB3A-436EF4E70C34}"/>
              </a:ext>
            </a:extLst>
          </p:cNvPr>
          <p:cNvSpPr txBox="1"/>
          <p:nvPr/>
        </p:nvSpPr>
        <p:spPr>
          <a:xfrm>
            <a:off x="3077840" y="5562600"/>
            <a:ext cx="3557384" cy="369332"/>
          </a:xfrm>
          <a:prstGeom prst="rect">
            <a:avLst/>
          </a:prstGeom>
          <a:noFill/>
        </p:spPr>
        <p:txBody>
          <a:bodyPr wrap="none" rtlCol="0">
            <a:spAutoFit/>
          </a:bodyPr>
          <a:lstStyle/>
          <a:p>
            <a:r>
              <a:rPr lang="en-US" dirty="0"/>
              <a:t>Figure 22: Admin announcement section</a:t>
            </a:r>
          </a:p>
        </p:txBody>
      </p:sp>
    </p:spTree>
    <p:extLst>
      <p:ext uri="{BB962C8B-B14F-4D97-AF65-F5344CB8AC3E}">
        <p14:creationId xmlns:p14="http://schemas.microsoft.com/office/powerpoint/2010/main" val="32967195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C8F29E-1BAE-4E3F-A336-6B52827BC0BF}"/>
              </a:ext>
            </a:extLst>
          </p:cNvPr>
          <p:cNvPicPr>
            <a:picLocks noChangeAspect="1"/>
          </p:cNvPicPr>
          <p:nvPr/>
        </p:nvPicPr>
        <p:blipFill>
          <a:blip r:embed="rId2"/>
          <a:stretch>
            <a:fillRect/>
          </a:stretch>
        </p:blipFill>
        <p:spPr>
          <a:xfrm>
            <a:off x="76200" y="609600"/>
            <a:ext cx="8991600" cy="4729163"/>
          </a:xfrm>
          <a:prstGeom prst="rect">
            <a:avLst/>
          </a:prstGeom>
        </p:spPr>
      </p:pic>
      <p:sp>
        <p:nvSpPr>
          <p:cNvPr id="4" name="TextBox 3">
            <a:extLst>
              <a:ext uri="{FF2B5EF4-FFF2-40B4-BE49-F238E27FC236}">
                <a16:creationId xmlns:a16="http://schemas.microsoft.com/office/drawing/2014/main" id="{B02184A1-09D6-4D86-B372-F29DC8F66E19}"/>
              </a:ext>
            </a:extLst>
          </p:cNvPr>
          <p:cNvSpPr txBox="1"/>
          <p:nvPr/>
        </p:nvSpPr>
        <p:spPr>
          <a:xfrm>
            <a:off x="3382539" y="5562600"/>
            <a:ext cx="2378921" cy="369332"/>
          </a:xfrm>
          <a:prstGeom prst="rect">
            <a:avLst/>
          </a:prstGeom>
          <a:noFill/>
        </p:spPr>
        <p:txBody>
          <a:bodyPr wrap="none" rtlCol="0">
            <a:spAutoFit/>
          </a:bodyPr>
          <a:lstStyle/>
          <a:p>
            <a:r>
              <a:rPr lang="en-US" dirty="0"/>
              <a:t>Figure23: User Dashboard</a:t>
            </a:r>
          </a:p>
        </p:txBody>
      </p:sp>
    </p:spTree>
    <p:extLst>
      <p:ext uri="{BB962C8B-B14F-4D97-AF65-F5344CB8AC3E}">
        <p14:creationId xmlns:p14="http://schemas.microsoft.com/office/powerpoint/2010/main" val="13038000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F49DBD-DF16-4961-8D50-72DCC0579276}"/>
              </a:ext>
            </a:extLst>
          </p:cNvPr>
          <p:cNvPicPr>
            <a:picLocks noChangeAspect="1"/>
          </p:cNvPicPr>
          <p:nvPr/>
        </p:nvPicPr>
        <p:blipFill>
          <a:blip r:embed="rId2"/>
          <a:stretch>
            <a:fillRect/>
          </a:stretch>
        </p:blipFill>
        <p:spPr>
          <a:xfrm>
            <a:off x="76200" y="685800"/>
            <a:ext cx="8991600" cy="4729163"/>
          </a:xfrm>
          <a:prstGeom prst="rect">
            <a:avLst/>
          </a:prstGeom>
        </p:spPr>
      </p:pic>
      <p:sp>
        <p:nvSpPr>
          <p:cNvPr id="4" name="TextBox 3">
            <a:extLst>
              <a:ext uri="{FF2B5EF4-FFF2-40B4-BE49-F238E27FC236}">
                <a16:creationId xmlns:a16="http://schemas.microsoft.com/office/drawing/2014/main" id="{9CD1037E-FFDB-4FB4-BF9E-E0C538DA6E42}"/>
              </a:ext>
            </a:extLst>
          </p:cNvPr>
          <p:cNvSpPr txBox="1"/>
          <p:nvPr/>
        </p:nvSpPr>
        <p:spPr>
          <a:xfrm>
            <a:off x="3101213" y="5638800"/>
            <a:ext cx="2941574" cy="369332"/>
          </a:xfrm>
          <a:prstGeom prst="rect">
            <a:avLst/>
          </a:prstGeom>
          <a:noFill/>
        </p:spPr>
        <p:txBody>
          <a:bodyPr wrap="none" rtlCol="0">
            <a:spAutoFit/>
          </a:bodyPr>
          <a:lstStyle/>
          <a:p>
            <a:r>
              <a:rPr lang="en-US" dirty="0"/>
              <a:t>Figure 24: User complain section</a:t>
            </a:r>
          </a:p>
        </p:txBody>
      </p:sp>
    </p:spTree>
    <p:extLst>
      <p:ext uri="{BB962C8B-B14F-4D97-AF65-F5344CB8AC3E}">
        <p14:creationId xmlns:p14="http://schemas.microsoft.com/office/powerpoint/2010/main" val="15728804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91B686-7605-4879-BA50-962110AC9194}"/>
              </a:ext>
            </a:extLst>
          </p:cNvPr>
          <p:cNvPicPr>
            <a:picLocks noChangeAspect="1"/>
          </p:cNvPicPr>
          <p:nvPr/>
        </p:nvPicPr>
        <p:blipFill>
          <a:blip r:embed="rId2"/>
          <a:stretch>
            <a:fillRect/>
          </a:stretch>
        </p:blipFill>
        <p:spPr>
          <a:xfrm>
            <a:off x="76200" y="609600"/>
            <a:ext cx="8991600" cy="4729163"/>
          </a:xfrm>
          <a:prstGeom prst="rect">
            <a:avLst/>
          </a:prstGeom>
        </p:spPr>
      </p:pic>
      <p:sp>
        <p:nvSpPr>
          <p:cNvPr id="4" name="TextBox 3">
            <a:extLst>
              <a:ext uri="{FF2B5EF4-FFF2-40B4-BE49-F238E27FC236}">
                <a16:creationId xmlns:a16="http://schemas.microsoft.com/office/drawing/2014/main" id="{55DA0F74-6B5A-4172-A9A2-ED0D6DF8D3A9}"/>
              </a:ext>
            </a:extLst>
          </p:cNvPr>
          <p:cNvSpPr txBox="1"/>
          <p:nvPr/>
        </p:nvSpPr>
        <p:spPr>
          <a:xfrm>
            <a:off x="3101213" y="5638800"/>
            <a:ext cx="2775312" cy="369332"/>
          </a:xfrm>
          <a:prstGeom prst="rect">
            <a:avLst/>
          </a:prstGeom>
          <a:noFill/>
        </p:spPr>
        <p:txBody>
          <a:bodyPr wrap="none" rtlCol="0">
            <a:spAutoFit/>
          </a:bodyPr>
          <a:lstStyle/>
          <a:p>
            <a:r>
              <a:rPr lang="en-US" dirty="0"/>
              <a:t>Figure 25: User complain form</a:t>
            </a:r>
          </a:p>
        </p:txBody>
      </p:sp>
    </p:spTree>
    <p:extLst>
      <p:ext uri="{BB962C8B-B14F-4D97-AF65-F5344CB8AC3E}">
        <p14:creationId xmlns:p14="http://schemas.microsoft.com/office/powerpoint/2010/main" val="10280383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122E57-7212-4539-A24F-CC7E27260F66}"/>
              </a:ext>
            </a:extLst>
          </p:cNvPr>
          <p:cNvPicPr>
            <a:picLocks noChangeAspect="1"/>
          </p:cNvPicPr>
          <p:nvPr/>
        </p:nvPicPr>
        <p:blipFill>
          <a:blip r:embed="rId2"/>
          <a:stretch>
            <a:fillRect/>
          </a:stretch>
        </p:blipFill>
        <p:spPr>
          <a:xfrm>
            <a:off x="107504" y="620688"/>
            <a:ext cx="8928992" cy="4873230"/>
          </a:xfrm>
          <a:prstGeom prst="rect">
            <a:avLst/>
          </a:prstGeom>
        </p:spPr>
      </p:pic>
      <p:sp>
        <p:nvSpPr>
          <p:cNvPr id="6" name="TextBox 5">
            <a:extLst>
              <a:ext uri="{FF2B5EF4-FFF2-40B4-BE49-F238E27FC236}">
                <a16:creationId xmlns:a16="http://schemas.microsoft.com/office/drawing/2014/main" id="{B9CCCD1B-DB79-4F44-B006-407856DA2396}"/>
              </a:ext>
            </a:extLst>
          </p:cNvPr>
          <p:cNvSpPr txBox="1"/>
          <p:nvPr/>
        </p:nvSpPr>
        <p:spPr>
          <a:xfrm>
            <a:off x="3184344" y="5733256"/>
            <a:ext cx="3048335" cy="369332"/>
          </a:xfrm>
          <a:prstGeom prst="rect">
            <a:avLst/>
          </a:prstGeom>
          <a:noFill/>
        </p:spPr>
        <p:txBody>
          <a:bodyPr wrap="none" rtlCol="0">
            <a:spAutoFit/>
          </a:bodyPr>
          <a:lstStyle/>
          <a:p>
            <a:r>
              <a:rPr lang="en-US" dirty="0"/>
              <a:t>Figure 26: WEKA Implementation</a:t>
            </a:r>
          </a:p>
        </p:txBody>
      </p:sp>
    </p:spTree>
    <p:extLst>
      <p:ext uri="{BB962C8B-B14F-4D97-AF65-F5344CB8AC3E}">
        <p14:creationId xmlns:p14="http://schemas.microsoft.com/office/powerpoint/2010/main" val="271700555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FA8104-7CD4-4BB2-8271-3CB731C65660}"/>
              </a:ext>
            </a:extLst>
          </p:cNvPr>
          <p:cNvSpPr txBox="1"/>
          <p:nvPr/>
        </p:nvSpPr>
        <p:spPr>
          <a:xfrm>
            <a:off x="685800" y="609600"/>
            <a:ext cx="6477000" cy="707886"/>
          </a:xfrm>
          <a:prstGeom prst="rect">
            <a:avLst/>
          </a:prstGeom>
          <a:noFill/>
        </p:spPr>
        <p:txBody>
          <a:bodyPr wrap="square" rtlCol="0">
            <a:spAutoFit/>
          </a:bodyPr>
          <a:lstStyle/>
          <a:p>
            <a:pPr>
              <a:spcBef>
                <a:spcPct val="0"/>
              </a:spcBef>
            </a:pPr>
            <a:r>
              <a:rPr lang="en-US" sz="4000" b="1" spc="-56" dirty="0">
                <a:solidFill>
                  <a:schemeClr val="accent1"/>
                </a:solidFill>
                <a:latin typeface="Muli Bold"/>
                <a:ea typeface="+mj-ea"/>
                <a:cs typeface="+mj-cs"/>
              </a:rPr>
              <a:t>Future Work</a:t>
            </a:r>
          </a:p>
        </p:txBody>
      </p:sp>
      <p:sp>
        <p:nvSpPr>
          <p:cNvPr id="2" name="TextBox 1">
            <a:extLst>
              <a:ext uri="{FF2B5EF4-FFF2-40B4-BE49-F238E27FC236}">
                <a16:creationId xmlns:a16="http://schemas.microsoft.com/office/drawing/2014/main" id="{83D1D706-48ED-4DDA-8788-B8C1926964B9}"/>
              </a:ext>
            </a:extLst>
          </p:cNvPr>
          <p:cNvSpPr txBox="1"/>
          <p:nvPr/>
        </p:nvSpPr>
        <p:spPr>
          <a:xfrm>
            <a:off x="685800" y="1772816"/>
            <a:ext cx="791864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This project fulfills the partial requirement of government portal.</a:t>
            </a:r>
          </a:p>
          <a:p>
            <a:pPr marL="285750" indent="-285750">
              <a:buFont typeface="Arial" panose="020B0604020202020204" pitchFamily="34" charset="0"/>
              <a:buChar char="•"/>
            </a:pPr>
            <a:r>
              <a:rPr lang="en-US" sz="2400" dirty="0"/>
              <a:t>Constant </a:t>
            </a:r>
            <a:r>
              <a:rPr lang="en-US" sz="2400" dirty="0" err="1"/>
              <a:t>updation</a:t>
            </a:r>
            <a:r>
              <a:rPr lang="en-US" sz="2400" dirty="0"/>
              <a:t> of the quality parameters on a regular basis.</a:t>
            </a:r>
          </a:p>
          <a:p>
            <a:pPr marL="285750" indent="-285750">
              <a:buFont typeface="Arial" panose="020B0604020202020204" pitchFamily="34" charset="0"/>
              <a:buChar char="•"/>
            </a:pPr>
            <a:r>
              <a:rPr lang="en-US" sz="2400" dirty="0"/>
              <a:t>Implementing various other Machine Learning Algorithms for greater efficiency.</a:t>
            </a:r>
          </a:p>
          <a:p>
            <a:pPr marL="285750" indent="-285750">
              <a:buFont typeface="Arial" panose="020B0604020202020204" pitchFamily="34" charset="0"/>
              <a:buChar char="•"/>
            </a:pPr>
            <a:r>
              <a:rPr lang="en-US" sz="2400" dirty="0"/>
              <a:t> Introducing cloud based storage services to prevent the server from crashing and better traffic control.</a:t>
            </a:r>
          </a:p>
          <a:p>
            <a:pPr marL="285750" indent="-285750">
              <a:buFont typeface="Arial" panose="020B0604020202020204" pitchFamily="34" charset="0"/>
              <a:buChar char="•"/>
            </a:pPr>
            <a:r>
              <a:rPr lang="en-US" sz="2400" dirty="0" err="1"/>
              <a:t>Impementing</a:t>
            </a:r>
            <a:r>
              <a:rPr lang="en-US" sz="2400" dirty="0"/>
              <a:t> python code for segregation of water related problems Soil pollution parameters, Industrial pollution parameters.</a:t>
            </a:r>
          </a:p>
        </p:txBody>
      </p:sp>
    </p:spTree>
    <p:extLst>
      <p:ext uri="{BB962C8B-B14F-4D97-AF65-F5344CB8AC3E}">
        <p14:creationId xmlns:p14="http://schemas.microsoft.com/office/powerpoint/2010/main" val="42833128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FA8104-7CD4-4BB2-8271-3CB731C65660}"/>
              </a:ext>
            </a:extLst>
          </p:cNvPr>
          <p:cNvSpPr txBox="1"/>
          <p:nvPr/>
        </p:nvSpPr>
        <p:spPr>
          <a:xfrm>
            <a:off x="685800" y="1031719"/>
            <a:ext cx="6477000" cy="707886"/>
          </a:xfrm>
          <a:prstGeom prst="rect">
            <a:avLst/>
          </a:prstGeom>
          <a:noFill/>
        </p:spPr>
        <p:txBody>
          <a:bodyPr wrap="square" rtlCol="0">
            <a:spAutoFit/>
          </a:bodyPr>
          <a:lstStyle/>
          <a:p>
            <a:pPr>
              <a:spcBef>
                <a:spcPct val="0"/>
              </a:spcBef>
            </a:pPr>
            <a:r>
              <a:rPr lang="en-US" sz="4000" b="1" spc="-56" dirty="0">
                <a:solidFill>
                  <a:schemeClr val="accent1"/>
                </a:solidFill>
                <a:latin typeface="Muli Bold"/>
                <a:ea typeface="+mj-ea"/>
                <a:cs typeface="+mj-cs"/>
              </a:rPr>
              <a:t>Conclusion</a:t>
            </a:r>
          </a:p>
        </p:txBody>
      </p:sp>
      <p:sp>
        <p:nvSpPr>
          <p:cNvPr id="2" name="TextBox 1">
            <a:extLst>
              <a:ext uri="{FF2B5EF4-FFF2-40B4-BE49-F238E27FC236}">
                <a16:creationId xmlns:a16="http://schemas.microsoft.com/office/drawing/2014/main" id="{83D1D706-48ED-4DDA-8788-B8C1926964B9}"/>
              </a:ext>
            </a:extLst>
          </p:cNvPr>
          <p:cNvSpPr txBox="1"/>
          <p:nvPr/>
        </p:nvSpPr>
        <p:spPr>
          <a:xfrm>
            <a:off x="685800" y="1772816"/>
            <a:ext cx="7918648" cy="1289071"/>
          </a:xfrm>
          <a:prstGeom prst="rect">
            <a:avLst/>
          </a:prstGeom>
          <a:noFill/>
        </p:spPr>
        <p:txBody>
          <a:bodyPr wrap="square" rtlCol="0">
            <a:spAutoFit/>
          </a:bodyPr>
          <a:lstStyle/>
          <a:p>
            <a:pPr marL="457200" marR="0" algn="just">
              <a:lnSpc>
                <a:spcPct val="150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The project helps people register complaints, know the status of water in their area. With the help of python programming, we have achieved predictive analysis of water quality in various parts of India.</a:t>
            </a:r>
          </a:p>
        </p:txBody>
      </p:sp>
    </p:spTree>
    <p:extLst>
      <p:ext uri="{BB962C8B-B14F-4D97-AF65-F5344CB8AC3E}">
        <p14:creationId xmlns:p14="http://schemas.microsoft.com/office/powerpoint/2010/main" val="28461499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EDD1D3-B6CE-4A7E-ABFD-921750B260CA}"/>
              </a:ext>
            </a:extLst>
          </p:cNvPr>
          <p:cNvPicPr>
            <a:picLocks noChangeAspect="1"/>
          </p:cNvPicPr>
          <p:nvPr/>
        </p:nvPicPr>
        <p:blipFill rotWithShape="1">
          <a:blip r:embed="rId2">
            <a:extLst>
              <a:ext uri="{28A0092B-C50C-407E-A947-70E740481C1C}">
                <a14:useLocalDpi xmlns:a14="http://schemas.microsoft.com/office/drawing/2010/main" val="0"/>
              </a:ext>
            </a:extLst>
          </a:blip>
          <a:srcRect b="8004"/>
          <a:stretch/>
        </p:blipFill>
        <p:spPr>
          <a:xfrm>
            <a:off x="-1" y="2907"/>
            <a:ext cx="9144001" cy="6855093"/>
          </a:xfrm>
          <a:prstGeom prst="rect">
            <a:avLst/>
          </a:prstGeom>
        </p:spPr>
      </p:pic>
    </p:spTree>
    <p:extLst>
      <p:ext uri="{BB962C8B-B14F-4D97-AF65-F5344CB8AC3E}">
        <p14:creationId xmlns:p14="http://schemas.microsoft.com/office/powerpoint/2010/main" val="2986390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A0211-35AB-47CC-83DB-8C3CCF194022}"/>
              </a:ext>
            </a:extLst>
          </p:cNvPr>
          <p:cNvSpPr>
            <a:spLocks noGrp="1"/>
          </p:cNvSpPr>
          <p:nvPr>
            <p:ph sz="quarter" idx="1"/>
          </p:nvPr>
        </p:nvSpPr>
        <p:spPr>
          <a:xfrm>
            <a:off x="685800" y="381000"/>
            <a:ext cx="7772400" cy="5791200"/>
          </a:xfrm>
        </p:spPr>
        <p:txBody>
          <a:bodyPr>
            <a:normAutofit/>
          </a:bodyPr>
          <a:lstStyle/>
          <a:p>
            <a:pPr marL="457200" lvl="1" indent="-457200" algn="just">
              <a:lnSpc>
                <a:spcPts val="3919"/>
              </a:lnSpc>
              <a:spcBef>
                <a:spcPts val="580"/>
              </a:spcBef>
              <a:buClr>
                <a:schemeClr val="tx1"/>
              </a:buClr>
              <a:buFont typeface="Arial" panose="020B0604020202020204" pitchFamily="34" charset="0"/>
              <a:buChar char="•"/>
            </a:pPr>
            <a:r>
              <a:rPr lang="en-US" sz="2200" dirty="0"/>
              <a:t>Every living thing or organism requires water not for just sufficient quantities but also contains quality to survive healthy. The main aim of this project is to identify the values, which are more affected by scanning the dataset and taking care to reduce contaminants in that rural area. </a:t>
            </a:r>
          </a:p>
          <a:p>
            <a:pPr marL="457200" lvl="1" indent="-457200" algn="just">
              <a:lnSpc>
                <a:spcPts val="3919"/>
              </a:lnSpc>
              <a:spcBef>
                <a:spcPts val="580"/>
              </a:spcBef>
              <a:buClr>
                <a:schemeClr val="tx1"/>
              </a:buClr>
              <a:buFont typeface="Arial" panose="020B0604020202020204" pitchFamily="34" charset="0"/>
              <a:buChar char="•"/>
            </a:pPr>
            <a:r>
              <a:rPr lang="en-US" sz="2200" dirty="0"/>
              <a:t>Drinking water quality can be determined by performing water quality analysis, which is a major component of the water distribution system. </a:t>
            </a:r>
          </a:p>
          <a:p>
            <a:pPr marL="457200" lvl="1" indent="-457200" algn="just">
              <a:lnSpc>
                <a:spcPts val="3919"/>
              </a:lnSpc>
              <a:spcBef>
                <a:spcPts val="580"/>
              </a:spcBef>
              <a:buClr>
                <a:schemeClr val="tx1"/>
              </a:buClr>
              <a:buFont typeface="Arial" panose="020B0604020202020204" pitchFamily="34" charset="0"/>
              <a:buChar char="•"/>
            </a:pPr>
            <a:r>
              <a:rPr lang="en-US" sz="2200" dirty="0"/>
              <a:t>Water quality analysis is considered as the most important component during drinking water quality analysis as it has a heavy impact on public health and industrial use. </a:t>
            </a:r>
          </a:p>
          <a:p>
            <a:pPr algn="just">
              <a:buClr>
                <a:schemeClr val="tx1"/>
              </a:buClr>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62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0FDAB-79D8-433D-9905-2342A4F37754}"/>
              </a:ext>
            </a:extLst>
          </p:cNvPr>
          <p:cNvSpPr>
            <a:spLocks noGrp="1"/>
          </p:cNvSpPr>
          <p:nvPr>
            <p:ph sz="quarter" idx="1"/>
          </p:nvPr>
        </p:nvSpPr>
        <p:spPr/>
        <p:txBody>
          <a:bodyPr/>
          <a:lstStyle/>
          <a:p>
            <a:endParaRPr lang="en-US" dirty="0"/>
          </a:p>
        </p:txBody>
      </p:sp>
      <p:pic>
        <p:nvPicPr>
          <p:cNvPr id="4" name="Picture 2">
            <a:extLst>
              <a:ext uri="{FF2B5EF4-FFF2-40B4-BE49-F238E27FC236}">
                <a16:creationId xmlns:a16="http://schemas.microsoft.com/office/drawing/2014/main" id="{8999CE32-37F3-4F50-ABAD-0A048CA7B851}"/>
              </a:ext>
            </a:extLst>
          </p:cNvPr>
          <p:cNvPicPr>
            <a:picLocks noChangeAspect="1"/>
          </p:cNvPicPr>
          <p:nvPr/>
        </p:nvPicPr>
        <p:blipFill>
          <a:blip r:embed="rId2"/>
          <a:srcRect/>
          <a:stretch>
            <a:fillRect/>
          </a:stretch>
        </p:blipFill>
        <p:spPr>
          <a:xfrm>
            <a:off x="76200" y="976587"/>
            <a:ext cx="8991600" cy="5410200"/>
          </a:xfrm>
          <a:prstGeom prst="rect">
            <a:avLst/>
          </a:prstGeom>
        </p:spPr>
      </p:pic>
      <p:sp>
        <p:nvSpPr>
          <p:cNvPr id="6" name="TextBox 5">
            <a:extLst>
              <a:ext uri="{FF2B5EF4-FFF2-40B4-BE49-F238E27FC236}">
                <a16:creationId xmlns:a16="http://schemas.microsoft.com/office/drawing/2014/main" id="{406816CC-94CA-4B10-908D-CC5A9C9A2D7F}"/>
              </a:ext>
            </a:extLst>
          </p:cNvPr>
          <p:cNvSpPr txBox="1"/>
          <p:nvPr/>
        </p:nvSpPr>
        <p:spPr>
          <a:xfrm>
            <a:off x="457200" y="268701"/>
            <a:ext cx="5112433" cy="707886"/>
          </a:xfrm>
          <a:prstGeom prst="rect">
            <a:avLst/>
          </a:prstGeom>
          <a:noFill/>
        </p:spPr>
        <p:txBody>
          <a:bodyPr wrap="square">
            <a:spAutoFit/>
          </a:bodyPr>
          <a:lstStyle/>
          <a:p>
            <a:r>
              <a:rPr lang="en-US" sz="4000" b="1" spc="-56" dirty="0">
                <a:solidFill>
                  <a:schemeClr val="accent1"/>
                </a:solidFill>
                <a:latin typeface="Muli Bold"/>
              </a:rPr>
              <a:t>GANTT CHART</a:t>
            </a:r>
            <a:endParaRPr lang="en-US" sz="4000" b="1" dirty="0"/>
          </a:p>
        </p:txBody>
      </p:sp>
    </p:spTree>
    <p:extLst>
      <p:ext uri="{BB962C8B-B14F-4D97-AF65-F5344CB8AC3E}">
        <p14:creationId xmlns:p14="http://schemas.microsoft.com/office/powerpoint/2010/main" val="109168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6ED69C3-EA7E-4120-B67D-988FB912B07D}"/>
              </a:ext>
            </a:extLst>
          </p:cNvPr>
          <p:cNvGraphicFramePr>
            <a:graphicFrameLocks noGrp="1"/>
          </p:cNvGraphicFramePr>
          <p:nvPr>
            <p:extLst>
              <p:ext uri="{D42A27DB-BD31-4B8C-83A1-F6EECF244321}">
                <p14:modId xmlns:p14="http://schemas.microsoft.com/office/powerpoint/2010/main" val="1871106221"/>
              </p:ext>
            </p:extLst>
          </p:nvPr>
        </p:nvGraphicFramePr>
        <p:xfrm>
          <a:off x="647700" y="1556792"/>
          <a:ext cx="7848600" cy="4734272"/>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3586431709"/>
                    </a:ext>
                  </a:extLst>
                </a:gridCol>
                <a:gridCol w="3924300">
                  <a:extLst>
                    <a:ext uri="{9D8B030D-6E8A-4147-A177-3AD203B41FA5}">
                      <a16:colId xmlns:a16="http://schemas.microsoft.com/office/drawing/2014/main" val="57935750"/>
                    </a:ext>
                  </a:extLst>
                </a:gridCol>
              </a:tblGrid>
              <a:tr h="497798">
                <a:tc>
                  <a:txBody>
                    <a:bodyPr/>
                    <a:lstStyle/>
                    <a:p>
                      <a:r>
                        <a:rPr lang="en-US" dirty="0"/>
                        <a:t>Team Member</a:t>
                      </a:r>
                    </a:p>
                  </a:txBody>
                  <a:tcPr/>
                </a:tc>
                <a:tc>
                  <a:txBody>
                    <a:bodyPr/>
                    <a:lstStyle/>
                    <a:p>
                      <a:r>
                        <a:rPr lang="en-US" dirty="0"/>
                        <a:t>Metrics</a:t>
                      </a:r>
                    </a:p>
                  </a:txBody>
                  <a:tcPr/>
                </a:tc>
                <a:extLst>
                  <a:ext uri="{0D108BD9-81ED-4DB2-BD59-A6C34878D82A}">
                    <a16:rowId xmlns:a16="http://schemas.microsoft.com/office/drawing/2014/main" val="3623060599"/>
                  </a:ext>
                </a:extLst>
              </a:tr>
              <a:tr h="1950474">
                <a:tc>
                  <a:txBody>
                    <a:bodyPr/>
                    <a:lstStyle/>
                    <a:p>
                      <a:r>
                        <a:rPr lang="en-US" b="1" dirty="0"/>
                        <a:t>B </a:t>
                      </a:r>
                      <a:r>
                        <a:rPr lang="en-US" b="1" dirty="0" err="1"/>
                        <a:t>Anuhya</a:t>
                      </a:r>
                      <a:endParaRPr lang="en-US" b="1" dirty="0"/>
                    </a:p>
                  </a:txBody>
                  <a:tcPr/>
                </a:tc>
                <a:tc>
                  <a:txBody>
                    <a:bodyPr/>
                    <a:lstStyle/>
                    <a:p>
                      <a:pPr marL="285750" indent="-285750" algn="l" rtl="0" eaLnBrk="1" latinLnBrk="0" hangingPunct="1">
                        <a:buFont typeface="Arial" panose="020B0604020202020204" pitchFamily="34" charset="0"/>
                        <a:buChar char="•"/>
                      </a:pPr>
                      <a:r>
                        <a:rPr kumimoji="0" lang="en-US" kern="1200" dirty="0">
                          <a:solidFill>
                            <a:schemeClr val="dk1"/>
                          </a:solidFill>
                          <a:latin typeface="+mn-lt"/>
                          <a:ea typeface="+mn-ea"/>
                          <a:cs typeface="+mn-cs"/>
                        </a:rPr>
                        <a:t>Productivity</a:t>
                      </a:r>
                    </a:p>
                    <a:p>
                      <a:pPr marL="285750" indent="-285750" algn="l" rtl="0" eaLnBrk="1" latinLnBrk="0" hangingPunct="1">
                        <a:buFont typeface="Arial" panose="020B0604020202020204" pitchFamily="34" charset="0"/>
                        <a:buChar char="•"/>
                      </a:pPr>
                      <a:r>
                        <a:rPr kumimoji="0" lang="en-US" kern="1200" dirty="0">
                          <a:solidFill>
                            <a:schemeClr val="dk1"/>
                          </a:solidFill>
                          <a:latin typeface="+mn-lt"/>
                          <a:ea typeface="+mn-ea"/>
                          <a:cs typeface="+mn-cs"/>
                        </a:rPr>
                        <a:t>Planned to done ration</a:t>
                      </a:r>
                    </a:p>
                    <a:p>
                      <a:pPr marL="285750" indent="-285750" algn="l" rtl="0" eaLnBrk="1" latinLnBrk="0" hangingPunct="1">
                        <a:buFont typeface="Arial" panose="020B0604020202020204" pitchFamily="34" charset="0"/>
                        <a:buChar char="•"/>
                      </a:pPr>
                      <a:r>
                        <a:rPr kumimoji="0" lang="en-US" kern="1200" dirty="0">
                          <a:solidFill>
                            <a:schemeClr val="dk1"/>
                          </a:solidFill>
                          <a:latin typeface="+mn-lt"/>
                          <a:ea typeface="+mn-ea"/>
                          <a:cs typeface="+mn-cs"/>
                        </a:rPr>
                        <a:t>GQM</a:t>
                      </a:r>
                    </a:p>
                    <a:p>
                      <a:pPr marL="285750" indent="-285750" algn="l" rtl="0" eaLnBrk="1" latinLnBrk="0" hangingPunct="1">
                        <a:buFont typeface="Arial" panose="020B0604020202020204" pitchFamily="34" charset="0"/>
                        <a:buChar char="•"/>
                      </a:pPr>
                      <a:r>
                        <a:rPr kumimoji="0" lang="en-US" kern="1200" dirty="0">
                          <a:solidFill>
                            <a:schemeClr val="dk1"/>
                          </a:solidFill>
                          <a:latin typeface="+mn-lt"/>
                          <a:ea typeface="+mn-ea"/>
                          <a:cs typeface="+mn-cs"/>
                        </a:rPr>
                        <a:t>Size Oriented Metrics</a:t>
                      </a:r>
                    </a:p>
                    <a:p>
                      <a:pPr marL="285750" indent="-285750" algn="l" rtl="0" eaLnBrk="1" latinLnBrk="0" hangingPunct="1">
                        <a:buFont typeface="Arial" panose="020B0604020202020204" pitchFamily="34" charset="0"/>
                        <a:buChar char="•"/>
                      </a:pPr>
                      <a:r>
                        <a:rPr kumimoji="0" lang="en-US" kern="1200" dirty="0">
                          <a:solidFill>
                            <a:schemeClr val="dk1"/>
                          </a:solidFill>
                          <a:latin typeface="+mn-lt"/>
                          <a:ea typeface="+mn-ea"/>
                          <a:cs typeface="+mn-cs"/>
                        </a:rPr>
                        <a:t>Project Metrics</a:t>
                      </a:r>
                    </a:p>
                    <a:p>
                      <a:pPr marL="285750" indent="-285750" algn="l" rtl="0" eaLnBrk="1" latinLnBrk="0" hangingPunct="1">
                        <a:buFont typeface="Arial" panose="020B0604020202020204" pitchFamily="34" charset="0"/>
                        <a:buChar char="•"/>
                      </a:pPr>
                      <a:r>
                        <a:rPr kumimoji="0" lang="en-US" kern="1200" dirty="0">
                          <a:solidFill>
                            <a:schemeClr val="dk1"/>
                          </a:solidFill>
                          <a:latin typeface="+mn-lt"/>
                          <a:ea typeface="+mn-ea"/>
                          <a:cs typeface="+mn-cs"/>
                        </a:rPr>
                        <a:t>Cycle Time</a:t>
                      </a:r>
                    </a:p>
                  </a:txBody>
                  <a:tcPr/>
                </a:tc>
                <a:extLst>
                  <a:ext uri="{0D108BD9-81ED-4DB2-BD59-A6C34878D82A}">
                    <a16:rowId xmlns:a16="http://schemas.microsoft.com/office/drawing/2014/main" val="974880755"/>
                  </a:ext>
                </a:extLst>
              </a:tr>
              <a:tr h="497798">
                <a:tc>
                  <a:txBody>
                    <a:bodyPr/>
                    <a:lstStyle/>
                    <a:p>
                      <a:r>
                        <a:rPr lang="en-US" b="1" dirty="0"/>
                        <a:t>R Veena</a:t>
                      </a:r>
                    </a:p>
                  </a:txBody>
                  <a:tcPr/>
                </a:tc>
                <a:tc>
                  <a:txBody>
                    <a:bodyPr/>
                    <a:lstStyle/>
                    <a:p>
                      <a:pPr marL="285750" indent="-285750">
                        <a:buFont typeface="Arial" panose="020B0604020202020204" pitchFamily="34" charset="0"/>
                        <a:buChar char="•"/>
                      </a:pPr>
                      <a:r>
                        <a:rPr lang="en-US" dirty="0"/>
                        <a:t>Requirement Stability Index</a:t>
                      </a:r>
                    </a:p>
                    <a:p>
                      <a:pPr marL="285750" indent="-285750">
                        <a:buFont typeface="Arial" panose="020B0604020202020204" pitchFamily="34" charset="0"/>
                        <a:buChar char="•"/>
                      </a:pPr>
                      <a:r>
                        <a:rPr lang="en-US" dirty="0"/>
                        <a:t>Function Point</a:t>
                      </a:r>
                    </a:p>
                    <a:p>
                      <a:pPr marL="285750" indent="-285750">
                        <a:buFont typeface="Arial" panose="020B0604020202020204" pitchFamily="34" charset="0"/>
                        <a:buChar char="•"/>
                      </a:pPr>
                      <a:r>
                        <a:rPr lang="en-US" dirty="0"/>
                        <a:t>Schedule Metrics [Bar Graph]</a:t>
                      </a:r>
                    </a:p>
                    <a:p>
                      <a:pPr marL="285750" indent="-285750">
                        <a:buFont typeface="Arial" panose="020B0604020202020204" pitchFamily="34" charset="0"/>
                        <a:buChar char="•"/>
                      </a:pPr>
                      <a:r>
                        <a:rPr lang="en-US" dirty="0"/>
                        <a:t>Schedule Variance</a:t>
                      </a:r>
                    </a:p>
                    <a:p>
                      <a:pPr marL="285750" indent="-285750">
                        <a:buFont typeface="Arial" panose="020B0604020202020204" pitchFamily="34" charset="0"/>
                        <a:buChar char="•"/>
                      </a:pPr>
                      <a:r>
                        <a:rPr lang="en-US" dirty="0"/>
                        <a:t>Review Efficiency</a:t>
                      </a:r>
                    </a:p>
                    <a:p>
                      <a:pPr marL="285750" indent="-285750">
                        <a:buFont typeface="Arial" panose="020B0604020202020204" pitchFamily="34" charset="0"/>
                        <a:buChar char="•"/>
                      </a:pPr>
                      <a:r>
                        <a:rPr lang="en-US" sz="1800" dirty="0"/>
                        <a:t>Percentage of team meetings achieved vs planned</a:t>
                      </a:r>
                    </a:p>
                    <a:p>
                      <a:pPr marL="285750" indent="-285750">
                        <a:buFont typeface="Arial" panose="020B0604020202020204" pitchFamily="34" charset="0"/>
                        <a:buChar char="•"/>
                      </a:pPr>
                      <a:r>
                        <a:rPr lang="en-US" sz="1800" dirty="0"/>
                        <a:t>Effort Variance</a:t>
                      </a:r>
                      <a:endParaRPr lang="en-US" dirty="0"/>
                    </a:p>
                  </a:txBody>
                  <a:tcPr/>
                </a:tc>
                <a:extLst>
                  <a:ext uri="{0D108BD9-81ED-4DB2-BD59-A6C34878D82A}">
                    <a16:rowId xmlns:a16="http://schemas.microsoft.com/office/drawing/2014/main" val="2230241173"/>
                  </a:ext>
                </a:extLst>
              </a:tr>
            </a:tbl>
          </a:graphicData>
        </a:graphic>
      </p:graphicFrame>
      <p:sp>
        <p:nvSpPr>
          <p:cNvPr id="4" name="TextBox 3">
            <a:extLst>
              <a:ext uri="{FF2B5EF4-FFF2-40B4-BE49-F238E27FC236}">
                <a16:creationId xmlns:a16="http://schemas.microsoft.com/office/drawing/2014/main" id="{2FFD5FEB-BD8C-4317-A50A-507EAE692E4B}"/>
              </a:ext>
            </a:extLst>
          </p:cNvPr>
          <p:cNvSpPr txBox="1"/>
          <p:nvPr/>
        </p:nvSpPr>
        <p:spPr>
          <a:xfrm>
            <a:off x="647700" y="764704"/>
            <a:ext cx="4860404" cy="523220"/>
          </a:xfrm>
          <a:prstGeom prst="rect">
            <a:avLst/>
          </a:prstGeom>
          <a:noFill/>
        </p:spPr>
        <p:txBody>
          <a:bodyPr wrap="square">
            <a:spAutoFit/>
          </a:bodyPr>
          <a:lstStyle/>
          <a:p>
            <a:pPr>
              <a:buFont typeface="Wingdings 2"/>
              <a:buNone/>
            </a:pPr>
            <a:r>
              <a:rPr lang="en-US" sz="2800" b="1" dirty="0"/>
              <a:t>Metrics Used:</a:t>
            </a:r>
            <a:endParaRPr lang="en-US" sz="2800" dirty="0"/>
          </a:p>
        </p:txBody>
      </p:sp>
    </p:spTree>
    <p:extLst>
      <p:ext uri="{BB962C8B-B14F-4D97-AF65-F5344CB8AC3E}">
        <p14:creationId xmlns:p14="http://schemas.microsoft.com/office/powerpoint/2010/main" val="2817437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6ED69C3-EA7E-4120-B67D-988FB912B07D}"/>
              </a:ext>
            </a:extLst>
          </p:cNvPr>
          <p:cNvGraphicFramePr>
            <a:graphicFrameLocks noGrp="1"/>
          </p:cNvGraphicFramePr>
          <p:nvPr>
            <p:extLst>
              <p:ext uri="{D42A27DB-BD31-4B8C-83A1-F6EECF244321}">
                <p14:modId xmlns:p14="http://schemas.microsoft.com/office/powerpoint/2010/main" val="955299858"/>
              </p:ext>
            </p:extLst>
          </p:nvPr>
        </p:nvGraphicFramePr>
        <p:xfrm>
          <a:off x="647700" y="1354744"/>
          <a:ext cx="7848600" cy="4148512"/>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3586431709"/>
                    </a:ext>
                  </a:extLst>
                </a:gridCol>
                <a:gridCol w="3924300">
                  <a:extLst>
                    <a:ext uri="{9D8B030D-6E8A-4147-A177-3AD203B41FA5}">
                      <a16:colId xmlns:a16="http://schemas.microsoft.com/office/drawing/2014/main" val="57935750"/>
                    </a:ext>
                  </a:extLst>
                </a:gridCol>
              </a:tblGrid>
              <a:tr h="497798">
                <a:tc>
                  <a:txBody>
                    <a:bodyPr/>
                    <a:lstStyle/>
                    <a:p>
                      <a:r>
                        <a:rPr lang="en-US" dirty="0"/>
                        <a:t>Team Member</a:t>
                      </a:r>
                    </a:p>
                  </a:txBody>
                  <a:tcPr/>
                </a:tc>
                <a:tc>
                  <a:txBody>
                    <a:bodyPr/>
                    <a:lstStyle/>
                    <a:p>
                      <a:r>
                        <a:rPr lang="en-US" dirty="0"/>
                        <a:t>Metrics</a:t>
                      </a:r>
                    </a:p>
                  </a:txBody>
                  <a:tcPr/>
                </a:tc>
                <a:extLst>
                  <a:ext uri="{0D108BD9-81ED-4DB2-BD59-A6C34878D82A}">
                    <a16:rowId xmlns:a16="http://schemas.microsoft.com/office/drawing/2014/main" val="3623060599"/>
                  </a:ext>
                </a:extLst>
              </a:tr>
              <a:tr h="2187674">
                <a:tc>
                  <a:txBody>
                    <a:bodyPr/>
                    <a:lstStyle/>
                    <a:p>
                      <a:r>
                        <a:rPr lang="en-US" b="1" dirty="0"/>
                        <a:t>C Ashok</a:t>
                      </a:r>
                    </a:p>
                  </a:txBody>
                  <a:tcPr/>
                </a:tc>
                <a:tc>
                  <a:txBody>
                    <a:bodyPr/>
                    <a:lstStyle/>
                    <a:p>
                      <a:pPr marL="285750" indent="-285750">
                        <a:buFont typeface="Arial" panose="020B0604020202020204" pitchFamily="34" charset="0"/>
                        <a:buChar char="•"/>
                      </a:pPr>
                      <a:r>
                        <a:rPr lang="en-US" dirty="0"/>
                        <a:t>Size Oriented Metrics</a:t>
                      </a:r>
                    </a:p>
                    <a:p>
                      <a:pPr marL="285750" indent="-285750">
                        <a:buFont typeface="Arial" panose="020B0604020202020204" pitchFamily="34" charset="0"/>
                        <a:buChar char="•"/>
                      </a:pPr>
                      <a:r>
                        <a:rPr lang="en-US" dirty="0"/>
                        <a:t>Project Metrics </a:t>
                      </a:r>
                    </a:p>
                    <a:p>
                      <a:pPr marL="285750" indent="-285750">
                        <a:buFont typeface="Arial" panose="020B0604020202020204" pitchFamily="34" charset="0"/>
                        <a:buChar char="•"/>
                      </a:pPr>
                      <a:r>
                        <a:rPr lang="en-US" dirty="0"/>
                        <a:t>Team Collaboration Metrics</a:t>
                      </a:r>
                    </a:p>
                    <a:p>
                      <a:pPr marL="285750" indent="-285750">
                        <a:buFont typeface="Arial" panose="020B0604020202020204" pitchFamily="34" charset="0"/>
                        <a:buChar char="•"/>
                      </a:pPr>
                      <a:r>
                        <a:rPr lang="en-US" dirty="0"/>
                        <a:t>Sprint Effort Measurement</a:t>
                      </a:r>
                    </a:p>
                    <a:p>
                      <a:pPr marL="285750" indent="-285750">
                        <a:buFont typeface="Arial" panose="020B0604020202020204" pitchFamily="34" charset="0"/>
                        <a:buChar char="•"/>
                      </a:pPr>
                      <a:r>
                        <a:rPr lang="en-US" dirty="0"/>
                        <a:t>Productivity Metrics</a:t>
                      </a:r>
                    </a:p>
                    <a:p>
                      <a:pPr marL="285750" indent="-285750">
                        <a:buFont typeface="Arial" panose="020B0604020202020204" pitchFamily="34" charset="0"/>
                        <a:buChar char="•"/>
                      </a:pPr>
                      <a:r>
                        <a:rPr lang="en-US" dirty="0"/>
                        <a:t>Requirements Stability Index</a:t>
                      </a:r>
                    </a:p>
                    <a:p>
                      <a:pPr marL="285750" indent="-285750">
                        <a:buFont typeface="Arial" panose="020B0604020202020204" pitchFamily="34" charset="0"/>
                        <a:buChar char="•"/>
                      </a:pPr>
                      <a:r>
                        <a:rPr lang="en-US" dirty="0"/>
                        <a:t>Use-case Point Analysis</a:t>
                      </a:r>
                    </a:p>
                  </a:txBody>
                  <a:tcPr/>
                </a:tc>
                <a:extLst>
                  <a:ext uri="{0D108BD9-81ED-4DB2-BD59-A6C34878D82A}">
                    <a16:rowId xmlns:a16="http://schemas.microsoft.com/office/drawing/2014/main" val="974880755"/>
                  </a:ext>
                </a:extLst>
              </a:tr>
              <a:tr h="497798">
                <a:tc>
                  <a:txBody>
                    <a:bodyPr/>
                    <a:lstStyle/>
                    <a:p>
                      <a:r>
                        <a:rPr lang="en-US" b="1" dirty="0"/>
                        <a:t>V Surya Kamal</a:t>
                      </a:r>
                    </a:p>
                  </a:txBody>
                  <a:tcPr/>
                </a:tc>
                <a:tc>
                  <a:txBody>
                    <a:bodyPr/>
                    <a:lstStyle/>
                    <a:p>
                      <a:pPr marL="285750" indent="-285750">
                        <a:buFont typeface="Arial" panose="020B0604020202020204" pitchFamily="34" charset="0"/>
                        <a:buChar char="•"/>
                      </a:pPr>
                      <a:r>
                        <a:rPr lang="en-US" dirty="0"/>
                        <a:t>Lines Of Code</a:t>
                      </a:r>
                    </a:p>
                    <a:p>
                      <a:pPr marL="285750" indent="-285750">
                        <a:buFont typeface="Arial" panose="020B0604020202020204" pitchFamily="34" charset="0"/>
                        <a:buChar char="•"/>
                      </a:pPr>
                      <a:r>
                        <a:rPr lang="en-US" dirty="0"/>
                        <a:t>Halstead’s Metrics</a:t>
                      </a:r>
                    </a:p>
                    <a:p>
                      <a:pPr marL="285750" indent="-285750">
                        <a:buFont typeface="Arial" panose="020B0604020202020204" pitchFamily="34" charset="0"/>
                        <a:buChar char="•"/>
                      </a:pPr>
                      <a:r>
                        <a:rPr lang="en-US" dirty="0"/>
                        <a:t>McCabe’s Cyclomatic Complexity</a:t>
                      </a:r>
                    </a:p>
                    <a:p>
                      <a:pPr marL="285750" indent="-285750">
                        <a:buFont typeface="Arial" panose="020B0604020202020204" pitchFamily="34" charset="0"/>
                        <a:buChar char="•"/>
                      </a:pPr>
                      <a:r>
                        <a:rPr lang="en-US" dirty="0"/>
                        <a:t>Maintainability Index</a:t>
                      </a:r>
                    </a:p>
                    <a:p>
                      <a:pPr marL="285750" indent="-285750">
                        <a:buFont typeface="Arial" panose="020B0604020202020204" pitchFamily="34" charset="0"/>
                        <a:buChar char="•"/>
                      </a:pPr>
                      <a:r>
                        <a:rPr lang="en-US" dirty="0"/>
                        <a:t>Programmer Productivity</a:t>
                      </a:r>
                    </a:p>
                  </a:txBody>
                  <a:tcPr/>
                </a:tc>
                <a:extLst>
                  <a:ext uri="{0D108BD9-81ED-4DB2-BD59-A6C34878D82A}">
                    <a16:rowId xmlns:a16="http://schemas.microsoft.com/office/drawing/2014/main" val="2230241173"/>
                  </a:ext>
                </a:extLst>
              </a:tr>
            </a:tbl>
          </a:graphicData>
        </a:graphic>
      </p:graphicFrame>
    </p:spTree>
    <p:extLst>
      <p:ext uri="{BB962C8B-B14F-4D97-AF65-F5344CB8AC3E}">
        <p14:creationId xmlns:p14="http://schemas.microsoft.com/office/powerpoint/2010/main" val="299692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6ED69C3-EA7E-4120-B67D-988FB912B07D}"/>
              </a:ext>
            </a:extLst>
          </p:cNvPr>
          <p:cNvGraphicFramePr>
            <a:graphicFrameLocks noGrp="1"/>
          </p:cNvGraphicFramePr>
          <p:nvPr>
            <p:extLst>
              <p:ext uri="{D42A27DB-BD31-4B8C-83A1-F6EECF244321}">
                <p14:modId xmlns:p14="http://schemas.microsoft.com/office/powerpoint/2010/main" val="4293266530"/>
              </p:ext>
            </p:extLst>
          </p:nvPr>
        </p:nvGraphicFramePr>
        <p:xfrm>
          <a:off x="647700" y="662940"/>
          <a:ext cx="7848600" cy="553212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3586431709"/>
                    </a:ext>
                  </a:extLst>
                </a:gridCol>
                <a:gridCol w="3924300">
                  <a:extLst>
                    <a:ext uri="{9D8B030D-6E8A-4147-A177-3AD203B41FA5}">
                      <a16:colId xmlns:a16="http://schemas.microsoft.com/office/drawing/2014/main" val="57935750"/>
                    </a:ext>
                  </a:extLst>
                </a:gridCol>
              </a:tblGrid>
              <a:tr h="497798">
                <a:tc>
                  <a:txBody>
                    <a:bodyPr/>
                    <a:lstStyle/>
                    <a:p>
                      <a:r>
                        <a:rPr lang="en-US" dirty="0"/>
                        <a:t>Team Member</a:t>
                      </a:r>
                    </a:p>
                  </a:txBody>
                  <a:tcPr/>
                </a:tc>
                <a:tc>
                  <a:txBody>
                    <a:bodyPr/>
                    <a:lstStyle/>
                    <a:p>
                      <a:r>
                        <a:rPr lang="en-US" dirty="0"/>
                        <a:t>Metrics</a:t>
                      </a:r>
                    </a:p>
                  </a:txBody>
                  <a:tcPr/>
                </a:tc>
                <a:extLst>
                  <a:ext uri="{0D108BD9-81ED-4DB2-BD59-A6C34878D82A}">
                    <a16:rowId xmlns:a16="http://schemas.microsoft.com/office/drawing/2014/main" val="3623060599"/>
                  </a:ext>
                </a:extLst>
              </a:tr>
              <a:tr h="1559602">
                <a:tc>
                  <a:txBody>
                    <a:bodyPr/>
                    <a:lstStyle/>
                    <a:p>
                      <a:r>
                        <a:rPr lang="en-US" b="1" dirty="0"/>
                        <a:t>P Chandana Shreya</a:t>
                      </a:r>
                    </a:p>
                  </a:txBody>
                  <a:tcPr/>
                </a:tc>
                <a:tc>
                  <a:txBody>
                    <a:bodyPr/>
                    <a:lstStyle/>
                    <a:p>
                      <a:pPr marL="285750" indent="-285750">
                        <a:buFont typeface="Arial" panose="020B0604020202020204" pitchFamily="34" charset="0"/>
                        <a:buChar char="•"/>
                      </a:pPr>
                      <a:r>
                        <a:rPr lang="en-US" dirty="0"/>
                        <a:t>Lines Of Code</a:t>
                      </a:r>
                    </a:p>
                    <a:p>
                      <a:pPr marL="285750" indent="-285750">
                        <a:buFont typeface="Arial" panose="020B0604020202020204" pitchFamily="34" charset="0"/>
                        <a:buChar char="•"/>
                      </a:pPr>
                      <a:r>
                        <a:rPr lang="en-US" dirty="0"/>
                        <a:t>Halstead’s Metrics</a:t>
                      </a:r>
                    </a:p>
                    <a:p>
                      <a:pPr marL="285750" indent="-285750">
                        <a:buFont typeface="Arial" panose="020B0604020202020204" pitchFamily="34" charset="0"/>
                        <a:buChar char="•"/>
                      </a:pPr>
                      <a:r>
                        <a:rPr lang="en-US" dirty="0"/>
                        <a:t>McCabe’s Cyclomatic Complexity</a:t>
                      </a:r>
                    </a:p>
                    <a:p>
                      <a:pPr marL="285750" indent="-285750">
                        <a:buFont typeface="Arial" panose="020B0604020202020204" pitchFamily="34" charset="0"/>
                        <a:buChar char="•"/>
                      </a:pPr>
                      <a:r>
                        <a:rPr lang="en-US" dirty="0"/>
                        <a:t>Code Churn Metrics (at the beginning)</a:t>
                      </a:r>
                    </a:p>
                    <a:p>
                      <a:pPr marL="285750" indent="-285750">
                        <a:buFont typeface="Arial" panose="020B0604020202020204" pitchFamily="34" charset="0"/>
                        <a:buChar char="•"/>
                      </a:pPr>
                      <a:r>
                        <a:rPr lang="en-US" dirty="0"/>
                        <a:t>Code Churn Metrics (at the end)</a:t>
                      </a:r>
                    </a:p>
                  </a:txBody>
                  <a:tcPr/>
                </a:tc>
                <a:extLst>
                  <a:ext uri="{0D108BD9-81ED-4DB2-BD59-A6C34878D82A}">
                    <a16:rowId xmlns:a16="http://schemas.microsoft.com/office/drawing/2014/main" val="974880755"/>
                  </a:ext>
                </a:extLst>
              </a:tr>
              <a:tr h="497798">
                <a:tc>
                  <a:txBody>
                    <a:bodyPr/>
                    <a:lstStyle/>
                    <a:p>
                      <a:r>
                        <a:rPr lang="en-US" b="1" dirty="0"/>
                        <a:t>T  </a:t>
                      </a:r>
                      <a:r>
                        <a:rPr lang="en-US" b="1" dirty="0" err="1"/>
                        <a:t>Tharuni</a:t>
                      </a:r>
                      <a:endParaRPr lang="en-US" b="1" dirty="0"/>
                    </a:p>
                  </a:txBody>
                  <a:tcPr/>
                </a:tc>
                <a:tc>
                  <a:txBody>
                    <a:bodyPr/>
                    <a:lstStyle/>
                    <a:p>
                      <a:pPr marL="285750" indent="-285750">
                        <a:buFont typeface="Arial" panose="020B0604020202020204" pitchFamily="34" charset="0"/>
                        <a:buChar char="•"/>
                      </a:pPr>
                      <a:r>
                        <a:rPr lang="en-US" dirty="0"/>
                        <a:t>Code coverage</a:t>
                      </a:r>
                    </a:p>
                    <a:p>
                      <a:pPr marL="285750" indent="-285750">
                        <a:buFont typeface="Arial" panose="020B0604020202020204" pitchFamily="34" charset="0"/>
                        <a:buChar char="•"/>
                      </a:pPr>
                      <a:r>
                        <a:rPr lang="en-US" dirty="0"/>
                        <a:t>Code error density</a:t>
                      </a:r>
                    </a:p>
                    <a:p>
                      <a:pPr marL="285750" indent="-285750">
                        <a:buFont typeface="Arial" panose="020B0604020202020204" pitchFamily="34" charset="0"/>
                        <a:buChar char="•"/>
                      </a:pPr>
                      <a:r>
                        <a:rPr lang="en-US" dirty="0"/>
                        <a:t>Defect escape ratio</a:t>
                      </a:r>
                    </a:p>
                    <a:p>
                      <a:pPr marL="285750" indent="-285750">
                        <a:buFont typeface="Arial" panose="020B0604020202020204" pitchFamily="34" charset="0"/>
                        <a:buChar char="•"/>
                      </a:pPr>
                      <a:r>
                        <a:rPr lang="en-US" dirty="0"/>
                        <a:t>Defect density</a:t>
                      </a:r>
                    </a:p>
                    <a:p>
                      <a:pPr marL="285750" indent="-285750">
                        <a:buFont typeface="Arial" panose="020B0604020202020204" pitchFamily="34" charset="0"/>
                        <a:buChar char="•"/>
                      </a:pPr>
                      <a:r>
                        <a:rPr lang="en-US" dirty="0"/>
                        <a:t>Defect density per KLOC</a:t>
                      </a:r>
                    </a:p>
                    <a:p>
                      <a:pPr marL="285750" indent="-285750">
                        <a:buFont typeface="Arial" panose="020B0604020202020204" pitchFamily="34" charset="0"/>
                        <a:buChar char="•"/>
                      </a:pPr>
                      <a:r>
                        <a:rPr lang="en-US" dirty="0"/>
                        <a:t>Defect removal efficiency</a:t>
                      </a:r>
                    </a:p>
                    <a:p>
                      <a:pPr marL="285750" indent="-285750">
                        <a:buFont typeface="Arial" panose="020B0604020202020204" pitchFamily="34" charset="0"/>
                        <a:buChar char="•"/>
                      </a:pPr>
                      <a:r>
                        <a:rPr lang="en-US" dirty="0"/>
                        <a:t>Test Metrics</a:t>
                      </a:r>
                    </a:p>
                  </a:txBody>
                  <a:tcPr/>
                </a:tc>
                <a:extLst>
                  <a:ext uri="{0D108BD9-81ED-4DB2-BD59-A6C34878D82A}">
                    <a16:rowId xmlns:a16="http://schemas.microsoft.com/office/drawing/2014/main" val="2230241173"/>
                  </a:ext>
                </a:extLst>
              </a:tr>
              <a:tr h="497798">
                <a:tc>
                  <a:txBody>
                    <a:bodyPr/>
                    <a:lstStyle/>
                    <a:p>
                      <a:r>
                        <a:rPr lang="en-US" b="1" dirty="0"/>
                        <a:t>K </a:t>
                      </a:r>
                      <a:r>
                        <a:rPr lang="en-US" b="1" dirty="0" err="1"/>
                        <a:t>Sarayu</a:t>
                      </a:r>
                      <a:endParaRPr lang="en-US" b="1" dirty="0"/>
                    </a:p>
                  </a:txBody>
                  <a:tcPr/>
                </a:tc>
                <a:tc>
                  <a:txBody>
                    <a:bodyPr/>
                    <a:lstStyle/>
                    <a:p>
                      <a:pPr marL="285750" indent="-285750">
                        <a:buFont typeface="Arial" panose="020B0604020202020204" pitchFamily="34" charset="0"/>
                        <a:buChar char="•"/>
                      </a:pPr>
                      <a:r>
                        <a:rPr lang="en-US" dirty="0"/>
                        <a:t>Use Case Point</a:t>
                      </a:r>
                    </a:p>
                    <a:p>
                      <a:pPr marL="285750" indent="-285750">
                        <a:buFont typeface="Arial" panose="020B0604020202020204" pitchFamily="34" charset="0"/>
                        <a:buChar char="•"/>
                      </a:pPr>
                      <a:r>
                        <a:rPr lang="en-US" dirty="0"/>
                        <a:t>Object Point</a:t>
                      </a:r>
                    </a:p>
                    <a:p>
                      <a:pPr marL="285750" indent="-285750">
                        <a:buFont typeface="Arial" panose="020B0604020202020204" pitchFamily="34" charset="0"/>
                        <a:buChar char="•"/>
                      </a:pPr>
                      <a:r>
                        <a:rPr lang="en-US" dirty="0"/>
                        <a:t>Plan to Done ratio</a:t>
                      </a:r>
                    </a:p>
                    <a:p>
                      <a:pPr marL="285750" indent="-285750">
                        <a:buFont typeface="Arial" panose="020B0604020202020204" pitchFamily="34" charset="0"/>
                        <a:buChar char="•"/>
                      </a:pPr>
                      <a:r>
                        <a:rPr lang="en-US" dirty="0"/>
                        <a:t>Programmer productivity according to module</a:t>
                      </a:r>
                    </a:p>
                  </a:txBody>
                  <a:tcPr/>
                </a:tc>
                <a:extLst>
                  <a:ext uri="{0D108BD9-81ED-4DB2-BD59-A6C34878D82A}">
                    <a16:rowId xmlns:a16="http://schemas.microsoft.com/office/drawing/2014/main" val="3899609825"/>
                  </a:ext>
                </a:extLst>
              </a:tr>
            </a:tbl>
          </a:graphicData>
        </a:graphic>
      </p:graphicFrame>
    </p:spTree>
    <p:extLst>
      <p:ext uri="{BB962C8B-B14F-4D97-AF65-F5344CB8AC3E}">
        <p14:creationId xmlns:p14="http://schemas.microsoft.com/office/powerpoint/2010/main" val="1704889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6ED69C3-EA7E-4120-B67D-988FB912B07D}"/>
              </a:ext>
            </a:extLst>
          </p:cNvPr>
          <p:cNvGraphicFramePr>
            <a:graphicFrameLocks noGrp="1"/>
          </p:cNvGraphicFramePr>
          <p:nvPr>
            <p:extLst>
              <p:ext uri="{D42A27DB-BD31-4B8C-83A1-F6EECF244321}">
                <p14:modId xmlns:p14="http://schemas.microsoft.com/office/powerpoint/2010/main" val="2664640157"/>
              </p:ext>
            </p:extLst>
          </p:nvPr>
        </p:nvGraphicFramePr>
        <p:xfrm>
          <a:off x="647700" y="848381"/>
          <a:ext cx="7848600" cy="5161238"/>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3586431709"/>
                    </a:ext>
                  </a:extLst>
                </a:gridCol>
                <a:gridCol w="3924300">
                  <a:extLst>
                    <a:ext uri="{9D8B030D-6E8A-4147-A177-3AD203B41FA5}">
                      <a16:colId xmlns:a16="http://schemas.microsoft.com/office/drawing/2014/main" val="57935750"/>
                    </a:ext>
                  </a:extLst>
                </a:gridCol>
              </a:tblGrid>
              <a:tr h="497798">
                <a:tc>
                  <a:txBody>
                    <a:bodyPr/>
                    <a:lstStyle/>
                    <a:p>
                      <a:r>
                        <a:rPr lang="en-US" dirty="0"/>
                        <a:t>Team Member</a:t>
                      </a:r>
                    </a:p>
                  </a:txBody>
                  <a:tcPr/>
                </a:tc>
                <a:tc>
                  <a:txBody>
                    <a:bodyPr/>
                    <a:lstStyle/>
                    <a:p>
                      <a:r>
                        <a:rPr lang="en-US" dirty="0"/>
                        <a:t>Metrics</a:t>
                      </a:r>
                    </a:p>
                  </a:txBody>
                  <a:tcPr/>
                </a:tc>
                <a:extLst>
                  <a:ext uri="{0D108BD9-81ED-4DB2-BD59-A6C34878D82A}">
                    <a16:rowId xmlns:a16="http://schemas.microsoft.com/office/drawing/2014/main" val="3623060599"/>
                  </a:ext>
                </a:extLst>
              </a:tr>
              <a:tr h="1559602">
                <a:tc>
                  <a:txBody>
                    <a:bodyPr/>
                    <a:lstStyle/>
                    <a:p>
                      <a:r>
                        <a:rPr lang="en-US" b="1" dirty="0" err="1"/>
                        <a:t>Rohin</a:t>
                      </a:r>
                      <a:r>
                        <a:rPr lang="en-US" b="1" dirty="0"/>
                        <a:t> </a:t>
                      </a:r>
                      <a:r>
                        <a:rPr lang="en-US" b="1" dirty="0" err="1"/>
                        <a:t>Hodkasia</a:t>
                      </a:r>
                      <a:endParaRPr lang="en-US" b="1" dirty="0"/>
                    </a:p>
                  </a:txBody>
                  <a:tcPr/>
                </a:tc>
                <a:tc>
                  <a:txBody>
                    <a:bodyPr/>
                    <a:lstStyle/>
                    <a:p>
                      <a:pPr marL="285750" indent="-285750">
                        <a:buFont typeface="Arial" panose="020B0604020202020204" pitchFamily="34" charset="0"/>
                        <a:buChar char="•"/>
                      </a:pPr>
                      <a:r>
                        <a:rPr lang="en-US" dirty="0"/>
                        <a:t>Token Metrics</a:t>
                      </a:r>
                    </a:p>
                    <a:p>
                      <a:pPr marL="285750" indent="-285750">
                        <a:buFont typeface="Arial" panose="020B0604020202020204" pitchFamily="34" charset="0"/>
                        <a:buChar char="•"/>
                      </a:pPr>
                      <a:r>
                        <a:rPr lang="en-US" dirty="0"/>
                        <a:t>LOC Metrics</a:t>
                      </a:r>
                    </a:p>
                    <a:p>
                      <a:pPr marL="285750" indent="-285750">
                        <a:buFont typeface="Arial" panose="020B0604020202020204" pitchFamily="34" charset="0"/>
                        <a:buChar char="•"/>
                      </a:pPr>
                      <a:r>
                        <a:rPr lang="en-US" dirty="0"/>
                        <a:t>CCN Metrics (Cyclomatic Complexity Number)</a:t>
                      </a:r>
                    </a:p>
                    <a:p>
                      <a:pPr marL="285750" indent="-285750">
                        <a:buFont typeface="Arial" panose="020B0604020202020204" pitchFamily="34" charset="0"/>
                        <a:buChar char="•"/>
                      </a:pPr>
                      <a:r>
                        <a:rPr lang="en-US" dirty="0"/>
                        <a:t>Repeatable Metrics</a:t>
                      </a:r>
                    </a:p>
                    <a:p>
                      <a:pPr marL="285750" indent="-285750">
                        <a:buFont typeface="Arial" panose="020B0604020202020204" pitchFamily="34" charset="0"/>
                        <a:buChar char="•"/>
                      </a:pPr>
                      <a:r>
                        <a:rPr lang="en-US" dirty="0"/>
                        <a:t>Size Metrics</a:t>
                      </a:r>
                    </a:p>
                    <a:p>
                      <a:pPr marL="285750" indent="-285750">
                        <a:buFont typeface="Arial" panose="020B0604020202020204" pitchFamily="34" charset="0"/>
                        <a:buChar char="•"/>
                      </a:pPr>
                      <a:r>
                        <a:rPr lang="en-US" dirty="0"/>
                        <a:t>Productivity Metrics</a:t>
                      </a:r>
                    </a:p>
                  </a:txBody>
                  <a:tcPr/>
                </a:tc>
                <a:extLst>
                  <a:ext uri="{0D108BD9-81ED-4DB2-BD59-A6C34878D82A}">
                    <a16:rowId xmlns:a16="http://schemas.microsoft.com/office/drawing/2014/main" val="974880755"/>
                  </a:ext>
                </a:extLst>
              </a:tr>
              <a:tr h="497798">
                <a:tc>
                  <a:txBody>
                    <a:bodyPr/>
                    <a:lstStyle/>
                    <a:p>
                      <a:r>
                        <a:rPr lang="en-US" b="1" dirty="0"/>
                        <a:t>B </a:t>
                      </a:r>
                      <a:r>
                        <a:rPr lang="en-US" b="1" dirty="0" err="1"/>
                        <a:t>Hruthika</a:t>
                      </a:r>
                      <a:endParaRPr lang="en-US" b="1" dirty="0"/>
                    </a:p>
                  </a:txBody>
                  <a:tcPr/>
                </a:tc>
                <a:tc>
                  <a:txBody>
                    <a:bodyPr/>
                    <a:lstStyle/>
                    <a:p>
                      <a:pPr marL="285750" indent="-285750">
                        <a:buFont typeface="Arial" panose="020B0604020202020204" pitchFamily="34" charset="0"/>
                        <a:buChar char="•"/>
                      </a:pPr>
                      <a:r>
                        <a:rPr lang="en-US" dirty="0"/>
                        <a:t>Lines Of Code</a:t>
                      </a:r>
                    </a:p>
                    <a:p>
                      <a:pPr marL="285750" indent="-285750">
                        <a:buFont typeface="Arial" panose="020B0604020202020204" pitchFamily="34" charset="0"/>
                        <a:buChar char="•"/>
                      </a:pPr>
                      <a:r>
                        <a:rPr lang="en-US" dirty="0"/>
                        <a:t>Productivity Metrics</a:t>
                      </a:r>
                    </a:p>
                    <a:p>
                      <a:pPr marL="285750" indent="-285750">
                        <a:buFont typeface="Arial" panose="020B0604020202020204" pitchFamily="34" charset="0"/>
                        <a:buChar char="•"/>
                      </a:pPr>
                      <a:r>
                        <a:rPr lang="en-US" dirty="0"/>
                        <a:t>Team Velocity</a:t>
                      </a:r>
                    </a:p>
                    <a:p>
                      <a:pPr marL="285750" indent="-285750">
                        <a:buFont typeface="Arial" panose="020B0604020202020204" pitchFamily="34" charset="0"/>
                        <a:buChar char="•"/>
                      </a:pPr>
                      <a:r>
                        <a:rPr lang="en-US" dirty="0"/>
                        <a:t>Cyclomatic Complexity</a:t>
                      </a:r>
                    </a:p>
                  </a:txBody>
                  <a:tcPr/>
                </a:tc>
                <a:extLst>
                  <a:ext uri="{0D108BD9-81ED-4DB2-BD59-A6C34878D82A}">
                    <a16:rowId xmlns:a16="http://schemas.microsoft.com/office/drawing/2014/main" val="2230241173"/>
                  </a:ext>
                </a:extLst>
              </a:tr>
              <a:tr h="497798">
                <a:tc>
                  <a:txBody>
                    <a:bodyPr/>
                    <a:lstStyle/>
                    <a:p>
                      <a:r>
                        <a:rPr lang="en-US" b="1" dirty="0"/>
                        <a:t>T Manisha</a:t>
                      </a:r>
                    </a:p>
                  </a:txBody>
                  <a:tcPr/>
                </a:tc>
                <a:tc>
                  <a:txBody>
                    <a:bodyPr/>
                    <a:lstStyle/>
                    <a:p>
                      <a:pPr marL="285750" indent="-285750">
                        <a:buFont typeface="Arial" panose="020B0604020202020204" pitchFamily="34" charset="0"/>
                        <a:buChar char="•"/>
                      </a:pPr>
                      <a:r>
                        <a:rPr lang="en-US" dirty="0"/>
                        <a:t>Testing Metrics</a:t>
                      </a:r>
                    </a:p>
                    <a:p>
                      <a:pPr marL="285750" indent="-285750">
                        <a:buFont typeface="Arial" panose="020B0604020202020204" pitchFamily="34" charset="0"/>
                        <a:buChar char="•"/>
                      </a:pPr>
                      <a:r>
                        <a:rPr lang="en-US" dirty="0"/>
                        <a:t>Code Coverage</a:t>
                      </a:r>
                    </a:p>
                    <a:p>
                      <a:pPr marL="285750" indent="-285750">
                        <a:buFont typeface="Arial" panose="020B0604020202020204" pitchFamily="34" charset="0"/>
                        <a:buChar char="•"/>
                      </a:pPr>
                      <a:r>
                        <a:rPr lang="en-US" dirty="0"/>
                        <a:t>Code Coverage percentage</a:t>
                      </a:r>
                    </a:p>
                    <a:p>
                      <a:pPr marL="285750" indent="-285750">
                        <a:buFont typeface="Arial" panose="020B0604020202020204" pitchFamily="34" charset="0"/>
                        <a:buChar char="•"/>
                      </a:pPr>
                      <a:r>
                        <a:rPr lang="en-US" dirty="0"/>
                        <a:t>Test Execution coverage</a:t>
                      </a:r>
                    </a:p>
                    <a:p>
                      <a:pPr marL="285750" indent="-285750">
                        <a:buFont typeface="Arial" panose="020B0604020202020204" pitchFamily="34" charset="0"/>
                        <a:buChar char="•"/>
                      </a:pPr>
                      <a:r>
                        <a:rPr lang="en-US" dirty="0"/>
                        <a:t>Defect Density</a:t>
                      </a:r>
                    </a:p>
                  </a:txBody>
                  <a:tcPr/>
                </a:tc>
                <a:extLst>
                  <a:ext uri="{0D108BD9-81ED-4DB2-BD59-A6C34878D82A}">
                    <a16:rowId xmlns:a16="http://schemas.microsoft.com/office/drawing/2014/main" val="3899609825"/>
                  </a:ext>
                </a:extLst>
              </a:tr>
            </a:tbl>
          </a:graphicData>
        </a:graphic>
      </p:graphicFrame>
    </p:spTree>
    <p:extLst>
      <p:ext uri="{BB962C8B-B14F-4D97-AF65-F5344CB8AC3E}">
        <p14:creationId xmlns:p14="http://schemas.microsoft.com/office/powerpoint/2010/main" val="2269828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ct val="0"/>
              </a:spcBef>
            </a:pPr>
            <a:r>
              <a:rPr lang="en-US" sz="4000" b="1" spc="-56" dirty="0">
                <a:solidFill>
                  <a:schemeClr val="bg1"/>
                </a:solidFill>
                <a:latin typeface="Times New Roman" panose="02020603050405020304" pitchFamily="18" charset="0"/>
                <a:cs typeface="Times New Roman" panose="02020603050405020304" pitchFamily="18" charset="0"/>
              </a:rPr>
              <a:t>PROJECT MANAGER: B ANUHYA</a:t>
            </a:r>
          </a:p>
        </p:txBody>
      </p:sp>
      <p:sp>
        <p:nvSpPr>
          <p:cNvPr id="4" name="Subtitle 2"/>
          <p:cNvSpPr txBox="1">
            <a:spLocks/>
          </p:cNvSpPr>
          <p:nvPr/>
        </p:nvSpPr>
        <p:spPr>
          <a:xfrm>
            <a:off x="457200" y="4551970"/>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Supervisor</a:t>
            </a:r>
          </a:p>
          <a:p>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Nancy Victor</a:t>
            </a:r>
          </a:p>
          <a:p>
            <a:r>
              <a:rPr lang="en-IN" sz="2400" dirty="0">
                <a:latin typeface="Times New Roman" pitchFamily="18" charset="0"/>
                <a:cs typeface="Times New Roman" pitchFamily="18" charset="0"/>
              </a:rPr>
              <a:t>Assistant Professor, SITE</a:t>
            </a:r>
          </a:p>
        </p:txBody>
      </p:sp>
      <p:sp>
        <p:nvSpPr>
          <p:cNvPr id="5" name="Subtitle 2">
            <a:extLst>
              <a:ext uri="{FF2B5EF4-FFF2-40B4-BE49-F238E27FC236}">
                <a16:creationId xmlns:a16="http://schemas.microsoft.com/office/drawing/2014/main" id="{14B3E06B-85D1-494B-BE0E-C5C8ACE4961E}"/>
              </a:ext>
            </a:extLst>
          </p:cNvPr>
          <p:cNvSpPr txBox="1">
            <a:spLocks/>
          </p:cNvSpPr>
          <p:nvPr/>
        </p:nvSpPr>
        <p:spPr>
          <a:xfrm>
            <a:off x="4949687" y="4558596"/>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B </a:t>
            </a:r>
            <a:r>
              <a:rPr lang="en-IN" sz="2400" dirty="0" err="1">
                <a:latin typeface="Times New Roman" pitchFamily="18" charset="0"/>
                <a:cs typeface="Times New Roman" pitchFamily="18" charset="0"/>
              </a:rPr>
              <a:t>Anuhya</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18MIS0394</a:t>
            </a:r>
          </a:p>
        </p:txBody>
      </p:sp>
    </p:spTree>
    <p:extLst>
      <p:ext uri="{BB962C8B-B14F-4D97-AF65-F5344CB8AC3E}">
        <p14:creationId xmlns:p14="http://schemas.microsoft.com/office/powerpoint/2010/main" val="231103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34316" y="3701954"/>
            <a:ext cx="3034130" cy="1623030"/>
            <a:chOff x="0" y="0"/>
            <a:chExt cx="1923367" cy="1244915"/>
          </a:xfrm>
        </p:grpSpPr>
        <p:sp>
          <p:nvSpPr>
            <p:cNvPr id="3" name="Freeform 3"/>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1B1A1A"/>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3861" y="3252057"/>
            <a:ext cx="884995" cy="8230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47565" y="3823296"/>
            <a:ext cx="3420235" cy="295850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41732" y="5034948"/>
            <a:ext cx="1070843" cy="995884"/>
          </a:xfrm>
          <a:prstGeom prst="rect">
            <a:avLst/>
          </a:prstGeom>
        </p:spPr>
      </p:pic>
      <p:sp>
        <p:nvSpPr>
          <p:cNvPr id="12" name="TextBox 11">
            <a:extLst>
              <a:ext uri="{FF2B5EF4-FFF2-40B4-BE49-F238E27FC236}">
                <a16:creationId xmlns:a16="http://schemas.microsoft.com/office/drawing/2014/main" id="{347F875D-50F5-410C-B2EF-8E5D5DF3DE51}"/>
              </a:ext>
            </a:extLst>
          </p:cNvPr>
          <p:cNvSpPr txBox="1"/>
          <p:nvPr/>
        </p:nvSpPr>
        <p:spPr>
          <a:xfrm>
            <a:off x="457200" y="574275"/>
            <a:ext cx="6063456" cy="646331"/>
          </a:xfrm>
          <a:prstGeom prst="rect">
            <a:avLst/>
          </a:prstGeom>
          <a:noFill/>
        </p:spPr>
        <p:txBody>
          <a:bodyPr wrap="square" rtlCol="0">
            <a:spAutoFit/>
          </a:bodyPr>
          <a:lstStyle/>
          <a:p>
            <a:pPr>
              <a:spcBef>
                <a:spcPct val="0"/>
              </a:spcBef>
            </a:pPr>
            <a:r>
              <a:rPr lang="en-US" sz="3600" spc="-56" dirty="0">
                <a:solidFill>
                  <a:schemeClr val="accent1"/>
                </a:solidFill>
                <a:latin typeface="Muli Bold"/>
                <a:ea typeface="+mj-ea"/>
                <a:cs typeface="+mj-cs"/>
              </a:rPr>
              <a:t>Project Manager: Work</a:t>
            </a:r>
          </a:p>
        </p:txBody>
      </p:sp>
      <p:sp>
        <p:nvSpPr>
          <p:cNvPr id="10" name="TextBox 9">
            <a:extLst>
              <a:ext uri="{FF2B5EF4-FFF2-40B4-BE49-F238E27FC236}">
                <a16:creationId xmlns:a16="http://schemas.microsoft.com/office/drawing/2014/main" id="{228FBE5D-6228-4EE0-89E7-3AE0390DA713}"/>
              </a:ext>
            </a:extLst>
          </p:cNvPr>
          <p:cNvSpPr txBox="1"/>
          <p:nvPr/>
        </p:nvSpPr>
        <p:spPr>
          <a:xfrm>
            <a:off x="457875" y="1575622"/>
            <a:ext cx="6626575" cy="4708981"/>
          </a:xfrm>
          <a:prstGeom prst="rect">
            <a:avLst/>
          </a:prstGeom>
          <a:noFill/>
        </p:spPr>
        <p:txBody>
          <a:bodyPr wrap="square">
            <a:spAutoFit/>
          </a:bodyPr>
          <a:lstStyle/>
          <a:p>
            <a:pPr marL="342899" indent="-342899">
              <a:buSzPct val="100000"/>
              <a:buFont typeface="Arial"/>
              <a:buChar char="•"/>
              <a:defRPr sz="2000"/>
            </a:pPr>
            <a:r>
              <a:rPr lang="en-US" dirty="0"/>
              <a:t>Work division and assignment </a:t>
            </a:r>
          </a:p>
          <a:p>
            <a:pPr marL="342899" indent="-342899">
              <a:buSzPct val="100000"/>
              <a:buFont typeface="Arial"/>
              <a:buChar char="•"/>
              <a:defRPr sz="2000"/>
            </a:pPr>
            <a:r>
              <a:rPr lang="en-US" dirty="0"/>
              <a:t>Preparing GQM</a:t>
            </a:r>
          </a:p>
          <a:p>
            <a:pPr marL="342899" indent="-342899">
              <a:buSzPct val="100000"/>
              <a:buFont typeface="Arial"/>
              <a:buChar char="•"/>
              <a:defRPr sz="2000"/>
            </a:pPr>
            <a:r>
              <a:rPr lang="en-US" dirty="0"/>
              <a:t>Providing assistance</a:t>
            </a:r>
          </a:p>
          <a:p>
            <a:pPr marL="342899" indent="-342899">
              <a:buSzPct val="100000"/>
              <a:buFont typeface="Arial"/>
              <a:buChar char="•"/>
              <a:defRPr sz="2000"/>
            </a:pPr>
            <a:r>
              <a:rPr lang="en-US" dirty="0"/>
              <a:t>Keeping a track on productivity by calculating total effort to budgeted effort</a:t>
            </a:r>
          </a:p>
          <a:p>
            <a:pPr marL="342899" indent="-342899">
              <a:buSzPct val="100000"/>
              <a:buFont typeface="Arial"/>
              <a:buChar char="•"/>
              <a:defRPr sz="2000"/>
            </a:pPr>
            <a:r>
              <a:rPr lang="en-US" dirty="0"/>
              <a:t>Tracking change requests to keep the project on time</a:t>
            </a:r>
          </a:p>
          <a:p>
            <a:pPr marL="342899" indent="-342899">
              <a:buSzPct val="100000"/>
              <a:buFont typeface="Arial"/>
              <a:buChar char="•"/>
              <a:defRPr sz="2000"/>
            </a:pPr>
            <a:r>
              <a:rPr lang="en-US" dirty="0"/>
              <a:t>Conducting the meetings to discuss future plans and progress.</a:t>
            </a:r>
          </a:p>
          <a:p>
            <a:pPr marL="342899" indent="-342899">
              <a:buSzPct val="100000"/>
              <a:buFont typeface="Arial"/>
              <a:buChar char="•"/>
              <a:defRPr sz="2000"/>
            </a:pPr>
            <a:r>
              <a:rPr lang="en-US" dirty="0"/>
              <a:t>Making sure the errors are reduced over time</a:t>
            </a:r>
          </a:p>
          <a:p>
            <a:pPr marL="342899" indent="-342899">
              <a:buSzPct val="100000"/>
              <a:buFont typeface="Arial"/>
              <a:buChar char="•"/>
              <a:defRPr sz="2000"/>
            </a:pPr>
            <a:r>
              <a:rPr lang="en-US" dirty="0"/>
              <a:t>Ensuring that everyone in team gets proper resources</a:t>
            </a:r>
          </a:p>
          <a:p>
            <a:pPr marL="342899" indent="-342899">
              <a:buSzPct val="100000"/>
              <a:buFont typeface="Arial"/>
              <a:buChar char="•"/>
              <a:defRPr sz="2000"/>
            </a:pPr>
            <a:r>
              <a:rPr lang="en-US" dirty="0"/>
              <a:t>Prepared schedule of deadlines and activities</a:t>
            </a:r>
            <a:endParaRPr lang="en-US" sz="1800" dirty="0"/>
          </a:p>
          <a:p>
            <a:pPr marL="342899" indent="-342899">
              <a:buSzPct val="100000"/>
              <a:buFont typeface="Arial"/>
              <a:buChar char="•"/>
              <a:defRPr sz="2000"/>
            </a:pPr>
            <a:r>
              <a:rPr lang="en-US" dirty="0"/>
              <a:t>Evaluate various productivity and quality metrics</a:t>
            </a:r>
            <a:endParaRPr lang="en-US" sz="1800" dirty="0"/>
          </a:p>
          <a:p>
            <a:pPr marL="342899" indent="-342899">
              <a:buSzPct val="100000"/>
              <a:buFont typeface="Arial"/>
              <a:buChar char="•"/>
              <a:defRPr sz="2000"/>
            </a:pPr>
            <a:r>
              <a:rPr lang="en-US" dirty="0"/>
              <a:t>Coordinated the team by overcoming miscommunication.</a:t>
            </a:r>
            <a:endParaRPr lang="en-US" sz="1800" dirty="0"/>
          </a:p>
          <a:p>
            <a:pPr marL="342899" indent="-342899">
              <a:buSzPct val="100000"/>
              <a:buFont typeface="Arial"/>
              <a:buChar char="•"/>
              <a:defRPr sz="2000"/>
            </a:pPr>
            <a:r>
              <a:rPr lang="en-US" dirty="0"/>
              <a:t>Assessed the performance of each team member.</a:t>
            </a:r>
            <a:endParaRPr lang="en-US" sz="1800" dirty="0"/>
          </a:p>
          <a:p>
            <a:pPr marL="342899" indent="-342899">
              <a:buSzPct val="100000"/>
              <a:buFont typeface="Arial"/>
              <a:buChar char="•"/>
              <a:defRPr sz="2000"/>
            </a:pPr>
            <a:r>
              <a:rPr lang="en-US" dirty="0"/>
              <a:t>Conducted some cost metrics.</a:t>
            </a:r>
          </a:p>
          <a:p>
            <a:pPr marL="342899" indent="-342899">
              <a:buSzPct val="100000"/>
              <a:buFont typeface="Arial"/>
              <a:buChar char="•"/>
              <a:defRPr sz="2000"/>
            </a:pPr>
            <a:r>
              <a:rPr lang="en-US" dirty="0"/>
              <a:t>Ensuring customer satisfaction</a:t>
            </a:r>
          </a:p>
        </p:txBody>
      </p:sp>
    </p:spTree>
    <p:extLst>
      <p:ext uri="{BB962C8B-B14F-4D97-AF65-F5344CB8AC3E}">
        <p14:creationId xmlns:p14="http://schemas.microsoft.com/office/powerpoint/2010/main" val="4140458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F71788F-52D8-4FF2-A87D-EEF8B7B16532}"/>
              </a:ext>
            </a:extLst>
          </p:cNvPr>
          <p:cNvSpPr txBox="1">
            <a:spLocks/>
          </p:cNvSpPr>
          <p:nvPr/>
        </p:nvSpPr>
        <p:spPr>
          <a:xfrm>
            <a:off x="755576" y="1196752"/>
            <a:ext cx="8229600" cy="5364163"/>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Font typeface="Wingdings 2"/>
              <a:buNone/>
            </a:pPr>
            <a:r>
              <a:rPr lang="en-US" sz="3600" b="1" dirty="0"/>
              <a:t>Metrics Used:</a:t>
            </a:r>
            <a:endParaRPr lang="en-US" dirty="0"/>
          </a:p>
          <a:p>
            <a:pPr>
              <a:buFont typeface="Wingdings" pitchFamily="2" charset="2"/>
              <a:buChar char="ü"/>
            </a:pPr>
            <a:r>
              <a:rPr lang="en-US" dirty="0"/>
              <a:t>Productivity</a:t>
            </a:r>
          </a:p>
          <a:p>
            <a:pPr>
              <a:buFont typeface="Wingdings" pitchFamily="2" charset="2"/>
              <a:buChar char="ü"/>
            </a:pPr>
            <a:r>
              <a:rPr lang="en-US" dirty="0"/>
              <a:t>Planned to done ration</a:t>
            </a:r>
          </a:p>
          <a:p>
            <a:pPr>
              <a:buFont typeface="Wingdings" pitchFamily="2" charset="2"/>
              <a:buChar char="ü"/>
            </a:pPr>
            <a:r>
              <a:rPr lang="en-US" dirty="0"/>
              <a:t>GQM</a:t>
            </a:r>
          </a:p>
          <a:p>
            <a:pPr>
              <a:buFont typeface="Wingdings" pitchFamily="2" charset="2"/>
              <a:buChar char="ü"/>
            </a:pPr>
            <a:r>
              <a:rPr lang="en-US" dirty="0"/>
              <a:t>Size Oriented Metrics</a:t>
            </a:r>
          </a:p>
          <a:p>
            <a:pPr>
              <a:buFont typeface="Wingdings" pitchFamily="2" charset="2"/>
              <a:buChar char="ü"/>
            </a:pPr>
            <a:r>
              <a:rPr lang="en-US" dirty="0"/>
              <a:t>Project Metrics</a:t>
            </a:r>
          </a:p>
          <a:p>
            <a:pPr>
              <a:buFont typeface="Wingdings" pitchFamily="2" charset="2"/>
              <a:buChar char="ü"/>
            </a:pPr>
            <a:r>
              <a:rPr lang="en-US" dirty="0"/>
              <a:t>Cycle Time</a:t>
            </a:r>
          </a:p>
          <a:p>
            <a:pPr>
              <a:buFont typeface="Wingdings" pitchFamily="2" charset="2"/>
              <a:buChar char="ü"/>
            </a:pPr>
            <a:endParaRPr lang="en-US" dirty="0"/>
          </a:p>
          <a:p>
            <a:pPr>
              <a:buFont typeface="Wingdings" pitchFamily="2" charset="2"/>
              <a:buChar char="Ø"/>
            </a:pPr>
            <a:endParaRPr lang="en-US" dirty="0"/>
          </a:p>
          <a:p>
            <a:pPr>
              <a:buFont typeface="Wingdings" pitchFamily="2" charset="2"/>
              <a:buChar char="Ø"/>
            </a:pPr>
            <a:endParaRPr lang="en-US" dirty="0"/>
          </a:p>
          <a:p>
            <a:pPr>
              <a:buFont typeface="Wingdings 2"/>
              <a:buNone/>
            </a:pPr>
            <a:endParaRPr lang="en-US" dirty="0"/>
          </a:p>
        </p:txBody>
      </p:sp>
    </p:spTree>
    <p:extLst>
      <p:ext uri="{BB962C8B-B14F-4D97-AF65-F5344CB8AC3E}">
        <p14:creationId xmlns:p14="http://schemas.microsoft.com/office/powerpoint/2010/main" val="1116310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1B2D95-C2FF-4663-83C6-0E6A5E9347BD}"/>
              </a:ext>
            </a:extLst>
          </p:cNvPr>
          <p:cNvSpPr txBox="1"/>
          <p:nvPr/>
        </p:nvSpPr>
        <p:spPr>
          <a:xfrm>
            <a:off x="539552" y="1335843"/>
            <a:ext cx="7776864" cy="4973477"/>
          </a:xfrm>
          <a:prstGeom prst="rect">
            <a:avLst/>
          </a:prstGeom>
          <a:noFill/>
        </p:spPr>
        <p:txBody>
          <a:bodyPr wrap="square">
            <a:spAutoFit/>
          </a:bodyPr>
          <a:lstStyle/>
          <a:p>
            <a:pPr marL="342900" indent="-342900" algn="just" defTabSz="768095">
              <a:spcBef>
                <a:spcPts val="800"/>
              </a:spcBef>
              <a:buFont typeface="Arial" panose="020B0604020202020204" pitchFamily="34" charset="0"/>
              <a:buChar char="•"/>
              <a:defRPr sz="1848"/>
            </a:pPr>
            <a:r>
              <a:rPr lang="en-US" dirty="0"/>
              <a:t>Productivity</a:t>
            </a:r>
          </a:p>
          <a:p>
            <a:pPr marL="342900" indent="-342900" algn="just" defTabSz="768095">
              <a:spcBef>
                <a:spcPts val="800"/>
              </a:spcBef>
              <a:buFont typeface="Arial" panose="020B0604020202020204" pitchFamily="34" charset="0"/>
              <a:buChar char="•"/>
              <a:defRPr sz="1848"/>
            </a:pPr>
            <a:r>
              <a:rPr lang="en-US" dirty="0"/>
              <a:t>Planned to done ratio</a:t>
            </a:r>
          </a:p>
          <a:p>
            <a:pPr marL="342900" indent="-342900" algn="just" defTabSz="768095">
              <a:spcBef>
                <a:spcPts val="800"/>
              </a:spcBef>
              <a:buFont typeface="Arial" panose="020B0604020202020204" pitchFamily="34" charset="0"/>
              <a:buChar char="•"/>
              <a:defRPr sz="1848"/>
            </a:pPr>
            <a:r>
              <a:rPr lang="en-US" dirty="0"/>
              <a:t>Effort of Team members</a:t>
            </a:r>
          </a:p>
          <a:p>
            <a:pPr marL="342900" indent="-342900" algn="just" defTabSz="768095">
              <a:spcBef>
                <a:spcPts val="800"/>
              </a:spcBef>
              <a:buFont typeface="Arial" panose="020B0604020202020204" pitchFamily="34" charset="0"/>
              <a:buChar char="•"/>
              <a:defRPr sz="1848"/>
            </a:pPr>
            <a:r>
              <a:rPr lang="en-US" dirty="0"/>
              <a:t>GQM: Stands for Goal, Question, metric, GQM approach is a proven method for driving goal-oriented measures throughout a software organization. With GQM, we start by defining the goals we are trying to achieve, then clarifying the questions we are trying to answer with the data we collect.</a:t>
            </a:r>
          </a:p>
          <a:p>
            <a:pPr marL="342900" indent="-342900" algn="just" defTabSz="768095">
              <a:spcBef>
                <a:spcPts val="800"/>
              </a:spcBef>
              <a:buFont typeface="Arial" panose="020B0604020202020204" pitchFamily="34" charset="0"/>
              <a:buChar char="•"/>
              <a:defRPr sz="1848"/>
            </a:pPr>
            <a:r>
              <a:rPr lang="en-US" dirty="0"/>
              <a:t>Size Oriented Metrics: They are derived by normalizing Quality and/or Productivity Measures by considering the Size of Software that has been produced.</a:t>
            </a:r>
          </a:p>
          <a:p>
            <a:pPr marL="342900" indent="-342900" algn="just" defTabSz="768095">
              <a:spcBef>
                <a:spcPts val="800"/>
              </a:spcBef>
              <a:buFont typeface="Arial" panose="020B0604020202020204" pitchFamily="34" charset="0"/>
              <a:buChar char="•"/>
              <a:defRPr sz="1848"/>
            </a:pPr>
            <a:r>
              <a:rPr lang="en-US" dirty="0"/>
              <a:t>Project Metrics: They are collected across all Projects and over long periods of time and their intent is to provide a set of Process Indicators.</a:t>
            </a:r>
          </a:p>
          <a:p>
            <a:pPr marL="342900" indent="-342900" algn="just" defTabSz="768095">
              <a:spcBef>
                <a:spcPts val="800"/>
              </a:spcBef>
              <a:buFont typeface="Arial" panose="020B0604020202020204" pitchFamily="34" charset="0"/>
              <a:buChar char="•"/>
              <a:defRPr sz="1848"/>
            </a:pPr>
            <a:r>
              <a:rPr lang="en-US" dirty="0"/>
              <a:t>Cycle time: Cycle time is the duration of a process from start to end. This can be used as a metric to manage processes. Alternatively, it can be used to plan and improve orientations such as productivity. Based on the </a:t>
            </a:r>
            <a:r>
              <a:rPr lang="en-US" dirty="0" err="1"/>
              <a:t>gantt</a:t>
            </a:r>
            <a:r>
              <a:rPr lang="en-US" dirty="0"/>
              <a:t> chart the starting and end date can be calculated</a:t>
            </a:r>
          </a:p>
        </p:txBody>
      </p:sp>
      <p:sp>
        <p:nvSpPr>
          <p:cNvPr id="4" name="TextBox 3">
            <a:extLst>
              <a:ext uri="{FF2B5EF4-FFF2-40B4-BE49-F238E27FC236}">
                <a16:creationId xmlns:a16="http://schemas.microsoft.com/office/drawing/2014/main" id="{1D25D42C-53D3-425D-AD38-984B74B0E9F1}"/>
              </a:ext>
            </a:extLst>
          </p:cNvPr>
          <p:cNvSpPr txBox="1"/>
          <p:nvPr/>
        </p:nvSpPr>
        <p:spPr>
          <a:xfrm>
            <a:off x="539552" y="548680"/>
            <a:ext cx="4572000" cy="646331"/>
          </a:xfrm>
          <a:prstGeom prst="rect">
            <a:avLst/>
          </a:prstGeom>
          <a:noFill/>
        </p:spPr>
        <p:txBody>
          <a:bodyPr wrap="square">
            <a:spAutoFit/>
          </a:bodyPr>
          <a:lstStyle/>
          <a:p>
            <a:r>
              <a:rPr lang="en-US" sz="3600" b="1" dirty="0"/>
              <a:t>Metrics:</a:t>
            </a:r>
          </a:p>
        </p:txBody>
      </p:sp>
    </p:spTree>
    <p:extLst>
      <p:ext uri="{BB962C8B-B14F-4D97-AF65-F5344CB8AC3E}">
        <p14:creationId xmlns:p14="http://schemas.microsoft.com/office/powerpoint/2010/main" val="4102566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BF183E-3875-4FCA-808C-F6C930EBD811}"/>
              </a:ext>
            </a:extLst>
          </p:cNvPr>
          <p:cNvSpPr txBox="1"/>
          <p:nvPr/>
        </p:nvSpPr>
        <p:spPr>
          <a:xfrm>
            <a:off x="755576" y="1556792"/>
            <a:ext cx="7632848" cy="3447098"/>
          </a:xfrm>
          <a:prstGeom prst="rect">
            <a:avLst/>
          </a:prstGeom>
          <a:noFill/>
        </p:spPr>
        <p:txBody>
          <a:bodyPr wrap="square">
            <a:spAutoFit/>
          </a:bodyPr>
          <a:lstStyle/>
          <a:p>
            <a:pPr marL="342900" indent="-342900" algn="just">
              <a:buFont typeface="Arial" panose="020B0604020202020204" pitchFamily="34" charset="0"/>
              <a:buChar char="•"/>
              <a:defRPr b="1"/>
            </a:pPr>
            <a:r>
              <a:rPr lang="en-US" sz="2400" dirty="0"/>
              <a:t>Productivity </a:t>
            </a:r>
          </a:p>
          <a:p>
            <a:pPr algn="just">
              <a:defRPr b="1"/>
            </a:pPr>
            <a:endParaRPr lang="en-US" dirty="0"/>
          </a:p>
          <a:p>
            <a:pPr algn="just">
              <a:defRPr sz="2200"/>
            </a:pPr>
            <a:r>
              <a:rPr lang="en-US" sz="2200" dirty="0"/>
              <a:t>These metrics can be used to track and measure how efficient our team is in getting the tasks done. These metrics are used to manage and improve performance of our project as well as highlight where we need to improve. </a:t>
            </a:r>
          </a:p>
          <a:p>
            <a:pPr marL="0" indent="0" algn="just">
              <a:buSzTx/>
              <a:buFontTx/>
              <a:buNone/>
              <a:defRPr sz="2200"/>
            </a:pPr>
            <a:r>
              <a:rPr lang="en-US" dirty="0"/>
              <a:t>a) </a:t>
            </a:r>
            <a:r>
              <a:rPr lang="en-US" u="sng" dirty="0"/>
              <a:t>Planned-to-done ratio</a:t>
            </a:r>
            <a:r>
              <a:rPr lang="en-US" dirty="0"/>
              <a:t>: The planned-to-done ratio calculates what</a:t>
            </a:r>
          </a:p>
          <a:p>
            <a:pPr marL="0" indent="0" algn="just">
              <a:buSzTx/>
              <a:buFontTx/>
              <a:buNone/>
              <a:defRPr sz="2200"/>
            </a:pPr>
            <a:r>
              <a:rPr lang="en-US" dirty="0"/>
              <a:t>percentage of the assigned tasks were completed adequately. It also helps in</a:t>
            </a:r>
          </a:p>
          <a:p>
            <a:pPr marL="0" indent="0" algn="just">
              <a:buSzTx/>
              <a:buFontTx/>
              <a:buNone/>
              <a:defRPr sz="2200"/>
            </a:pPr>
            <a:r>
              <a:rPr lang="en-US" dirty="0"/>
              <a:t>tracking whether the project is getting done in the way we planned them.</a:t>
            </a:r>
          </a:p>
        </p:txBody>
      </p:sp>
    </p:spTree>
    <p:extLst>
      <p:ext uri="{BB962C8B-B14F-4D97-AF65-F5344CB8AC3E}">
        <p14:creationId xmlns:p14="http://schemas.microsoft.com/office/powerpoint/2010/main" val="2786750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23DCE-7CDB-4013-9275-9B6CC5FED8DA}"/>
              </a:ext>
            </a:extLst>
          </p:cNvPr>
          <p:cNvSpPr>
            <a:spLocks noGrp="1"/>
          </p:cNvSpPr>
          <p:nvPr>
            <p:ph sz="quarter" idx="1"/>
          </p:nvPr>
        </p:nvSpPr>
        <p:spPr>
          <a:xfrm>
            <a:off x="685800" y="1295400"/>
            <a:ext cx="7772400" cy="4572000"/>
          </a:xfrm>
        </p:spPr>
        <p:txBody>
          <a:bodyPr>
            <a:normAutofit/>
          </a:bodyPr>
          <a:lstStyle/>
          <a:p>
            <a:pPr algn="just">
              <a:lnSpc>
                <a:spcPts val="3919"/>
              </a:lnSpc>
              <a:buClr>
                <a:schemeClr val="tx1"/>
              </a:buClr>
              <a:buFont typeface="Arial" panose="020B0604020202020204" pitchFamily="34" charset="0"/>
              <a:buChar char="•"/>
            </a:pPr>
            <a:r>
              <a:rPr lang="en-US" sz="2200" dirty="0"/>
              <a:t>The causes of water quality reduction are multi-folded and some of them include the following: </a:t>
            </a:r>
          </a:p>
          <a:p>
            <a:pPr marL="0" indent="0" algn="just">
              <a:lnSpc>
                <a:spcPts val="3919"/>
              </a:lnSpc>
              <a:buNone/>
            </a:pPr>
            <a:r>
              <a:rPr lang="en-US" sz="2200" dirty="0"/>
              <a:t>	1. Poor sanitation. </a:t>
            </a:r>
          </a:p>
          <a:p>
            <a:pPr marL="0" indent="0" algn="just">
              <a:lnSpc>
                <a:spcPts val="3919"/>
              </a:lnSpc>
              <a:buNone/>
            </a:pPr>
            <a:r>
              <a:rPr lang="en-US" sz="2200" dirty="0"/>
              <a:t>	2. Insufficient resources for monitoring and maintaining water 	quality management systems. </a:t>
            </a:r>
          </a:p>
          <a:p>
            <a:pPr marL="0" indent="0" algn="just">
              <a:lnSpc>
                <a:spcPts val="3919"/>
              </a:lnSpc>
              <a:buNone/>
            </a:pPr>
            <a:r>
              <a:rPr lang="en-US" sz="2200" dirty="0"/>
              <a:t>	3. Salt water intrusion. </a:t>
            </a:r>
          </a:p>
          <a:p>
            <a:pPr marL="0" indent="0" algn="just">
              <a:lnSpc>
                <a:spcPts val="3919"/>
              </a:lnSpc>
              <a:buNone/>
            </a:pPr>
            <a:r>
              <a:rPr lang="en-US" sz="2200" dirty="0"/>
              <a:t>	4. Chemical contamination. </a:t>
            </a:r>
          </a:p>
          <a:p>
            <a:pPr marL="0" indent="0">
              <a:buNone/>
            </a:pPr>
            <a:endParaRPr lang="en-US" sz="2200" dirty="0"/>
          </a:p>
        </p:txBody>
      </p:sp>
    </p:spTree>
    <p:extLst>
      <p:ext uri="{BB962C8B-B14F-4D97-AF65-F5344CB8AC3E}">
        <p14:creationId xmlns:p14="http://schemas.microsoft.com/office/powerpoint/2010/main" val="2424546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 name="Table 5"/>
          <p:cNvGraphicFramePr/>
          <p:nvPr>
            <p:extLst>
              <p:ext uri="{D42A27DB-BD31-4B8C-83A1-F6EECF244321}">
                <p14:modId xmlns:p14="http://schemas.microsoft.com/office/powerpoint/2010/main" val="3331710190"/>
              </p:ext>
            </p:extLst>
          </p:nvPr>
        </p:nvGraphicFramePr>
        <p:xfrm>
          <a:off x="781406" y="988394"/>
          <a:ext cx="7823040" cy="5239166"/>
        </p:xfrm>
        <a:graphic>
          <a:graphicData uri="http://schemas.openxmlformats.org/drawingml/2006/table">
            <a:tbl>
              <a:tblPr firstRow="1" firstCol="1" bandRow="1">
                <a:tableStyleId>{3C2FFA5D-87B4-456A-9821-1D502468CF0F}</a:tableStyleId>
              </a:tblPr>
              <a:tblGrid>
                <a:gridCol w="1352298">
                  <a:extLst>
                    <a:ext uri="{9D8B030D-6E8A-4147-A177-3AD203B41FA5}">
                      <a16:colId xmlns:a16="http://schemas.microsoft.com/office/drawing/2014/main" val="20000"/>
                    </a:ext>
                  </a:extLst>
                </a:gridCol>
                <a:gridCol w="2488977">
                  <a:extLst>
                    <a:ext uri="{9D8B030D-6E8A-4147-A177-3AD203B41FA5}">
                      <a16:colId xmlns:a16="http://schemas.microsoft.com/office/drawing/2014/main" val="20001"/>
                    </a:ext>
                  </a:extLst>
                </a:gridCol>
                <a:gridCol w="2253575">
                  <a:extLst>
                    <a:ext uri="{9D8B030D-6E8A-4147-A177-3AD203B41FA5}">
                      <a16:colId xmlns:a16="http://schemas.microsoft.com/office/drawing/2014/main" val="20002"/>
                    </a:ext>
                  </a:extLst>
                </a:gridCol>
                <a:gridCol w="1728190">
                  <a:extLst>
                    <a:ext uri="{9D8B030D-6E8A-4147-A177-3AD203B41FA5}">
                      <a16:colId xmlns:a16="http://schemas.microsoft.com/office/drawing/2014/main" val="20003"/>
                    </a:ext>
                  </a:extLst>
                </a:gridCol>
              </a:tblGrid>
              <a:tr h="229772">
                <a:tc>
                  <a:txBody>
                    <a:bodyPr/>
                    <a:lstStyle/>
                    <a:p>
                      <a:pPr algn="ctr">
                        <a:lnSpc>
                          <a:spcPct val="107000"/>
                        </a:lnSpc>
                        <a:spcBef>
                          <a:spcPts val="800"/>
                        </a:spcBef>
                        <a:defRPr sz="1800" b="0">
                          <a:solidFill>
                            <a:srgbClr val="000000"/>
                          </a:solidFill>
                        </a:defRPr>
                      </a:pPr>
                      <a:r>
                        <a:rPr sz="1400" b="1" dirty="0">
                          <a:solidFill>
                            <a:schemeClr val="tx1"/>
                          </a:solidFill>
                        </a:rPr>
                        <a:t>Month-March</a:t>
                      </a:r>
                    </a:p>
                  </a:txBody>
                  <a:tcPr marL="0" marR="0" marT="0" marB="0" horzOverflow="overflow"/>
                </a:tc>
                <a:tc>
                  <a:txBody>
                    <a:bodyPr/>
                    <a:lstStyle/>
                    <a:p>
                      <a:pPr algn="ctr">
                        <a:lnSpc>
                          <a:spcPct val="107000"/>
                        </a:lnSpc>
                        <a:spcBef>
                          <a:spcPts val="800"/>
                        </a:spcBef>
                        <a:defRPr sz="1800" b="0">
                          <a:solidFill>
                            <a:srgbClr val="000000"/>
                          </a:solidFill>
                        </a:defRPr>
                      </a:pPr>
                      <a:r>
                        <a:rPr sz="1400" b="1" dirty="0">
                          <a:solidFill>
                            <a:schemeClr val="tx1"/>
                          </a:solidFill>
                        </a:rPr>
                        <a:t>Planned Activities</a:t>
                      </a:r>
                    </a:p>
                  </a:txBody>
                  <a:tcPr marL="0" marR="0" marT="0" marB="0" horzOverflow="overflow"/>
                </a:tc>
                <a:tc>
                  <a:txBody>
                    <a:bodyPr/>
                    <a:lstStyle/>
                    <a:p>
                      <a:pPr algn="ctr">
                        <a:lnSpc>
                          <a:spcPct val="107000"/>
                        </a:lnSpc>
                        <a:spcBef>
                          <a:spcPts val="800"/>
                        </a:spcBef>
                        <a:defRPr sz="1800" b="0">
                          <a:solidFill>
                            <a:srgbClr val="000000"/>
                          </a:solidFill>
                        </a:defRPr>
                      </a:pPr>
                      <a:r>
                        <a:rPr sz="1400" b="1" dirty="0">
                          <a:solidFill>
                            <a:schemeClr val="tx1"/>
                          </a:solidFill>
                        </a:rPr>
                        <a:t>Done Activities</a:t>
                      </a:r>
                    </a:p>
                  </a:txBody>
                  <a:tcPr marL="0" marR="0" marT="0" marB="0" horzOverflow="overflow"/>
                </a:tc>
                <a:tc>
                  <a:txBody>
                    <a:bodyPr/>
                    <a:lstStyle/>
                    <a:p>
                      <a:pPr algn="ctr">
                        <a:lnSpc>
                          <a:spcPct val="107000"/>
                        </a:lnSpc>
                        <a:spcBef>
                          <a:spcPts val="800"/>
                        </a:spcBef>
                        <a:defRPr sz="1800" b="0">
                          <a:solidFill>
                            <a:srgbClr val="000000"/>
                          </a:solidFill>
                        </a:defRPr>
                      </a:pPr>
                      <a:r>
                        <a:rPr sz="1400" b="1" dirty="0">
                          <a:solidFill>
                            <a:schemeClr val="tx1"/>
                          </a:solidFill>
                        </a:rPr>
                        <a:t>Planned to done Ratio</a:t>
                      </a:r>
                    </a:p>
                  </a:txBody>
                  <a:tcPr marL="0" marR="0" marT="0" marB="0" horzOverflow="overflow"/>
                </a:tc>
                <a:extLst>
                  <a:ext uri="{0D108BD9-81ED-4DB2-BD59-A6C34878D82A}">
                    <a16:rowId xmlns:a16="http://schemas.microsoft.com/office/drawing/2014/main" val="10000"/>
                  </a:ext>
                </a:extLst>
              </a:tr>
              <a:tr h="1558804">
                <a:tc>
                  <a:txBody>
                    <a:bodyPr/>
                    <a:lstStyle/>
                    <a:p>
                      <a:pPr algn="ctr">
                        <a:lnSpc>
                          <a:spcPct val="107000"/>
                        </a:lnSpc>
                        <a:spcBef>
                          <a:spcPts val="800"/>
                        </a:spcBef>
                        <a:defRPr sz="1800" b="0">
                          <a:solidFill>
                            <a:srgbClr val="000000"/>
                          </a:solidFill>
                        </a:defRPr>
                      </a:pPr>
                      <a:endParaRPr lang="en-US" sz="1200" b="1" dirty="0">
                        <a:solidFill>
                          <a:schemeClr val="tx1"/>
                        </a:solidFill>
                      </a:endParaRPr>
                    </a:p>
                    <a:p>
                      <a:pPr algn="ctr">
                        <a:lnSpc>
                          <a:spcPct val="107000"/>
                        </a:lnSpc>
                        <a:spcBef>
                          <a:spcPts val="800"/>
                        </a:spcBef>
                        <a:defRPr sz="1800" b="0">
                          <a:solidFill>
                            <a:srgbClr val="000000"/>
                          </a:solidFill>
                        </a:defRPr>
                      </a:pPr>
                      <a:endParaRPr lang="en-US" sz="1200" b="1" dirty="0">
                        <a:solidFill>
                          <a:schemeClr val="tx1"/>
                        </a:solidFill>
                      </a:endParaRPr>
                    </a:p>
                    <a:p>
                      <a:pPr algn="ctr">
                        <a:lnSpc>
                          <a:spcPct val="107000"/>
                        </a:lnSpc>
                        <a:spcBef>
                          <a:spcPts val="800"/>
                        </a:spcBef>
                        <a:defRPr sz="1800" b="0">
                          <a:solidFill>
                            <a:srgbClr val="000000"/>
                          </a:solidFill>
                        </a:defRPr>
                      </a:pPr>
                      <a:r>
                        <a:rPr sz="1400" b="1" dirty="0">
                          <a:solidFill>
                            <a:schemeClr val="tx1"/>
                          </a:solidFill>
                        </a:rPr>
                        <a:t>Team -1</a:t>
                      </a:r>
                      <a:endParaRPr lang="en-US" sz="1400" b="1" dirty="0">
                        <a:solidFill>
                          <a:schemeClr val="tx1"/>
                        </a:solidFill>
                      </a:endParaRPr>
                    </a:p>
                  </a:txBody>
                  <a:tcPr marL="0" marR="0" marT="0" marB="0" horzOverflow="overflow"/>
                </a:tc>
                <a:tc>
                  <a:txBody>
                    <a:bodyPr/>
                    <a:lstStyle/>
                    <a:p>
                      <a:pPr algn="ctr">
                        <a:lnSpc>
                          <a:spcPct val="107000"/>
                        </a:lnSpc>
                        <a:spcBef>
                          <a:spcPts val="800"/>
                        </a:spcBef>
                        <a:defRPr sz="1800"/>
                      </a:pPr>
                      <a:r>
                        <a:rPr kumimoji="0" sz="1400" kern="1200" dirty="0">
                          <a:solidFill>
                            <a:schemeClr val="tx1"/>
                          </a:solidFill>
                        </a:rPr>
                        <a:t>1.Literature Survey (4 papers)
2.Module’s description and analysis
3.Requirements gathering and elicitation
4. Brainstorming</a:t>
                      </a:r>
                      <a:endParaRPr kumimoji="0" sz="1400" kern="1200" dirty="0">
                        <a:solidFill>
                          <a:schemeClr val="tx1"/>
                        </a:solidFill>
                        <a:latin typeface="+mn-lt"/>
                        <a:ea typeface="+mn-ea"/>
                        <a:cs typeface="+mn-cs"/>
                      </a:endParaRPr>
                    </a:p>
                  </a:txBody>
                  <a:tcPr marL="0" marR="0" marT="0" marB="0" horzOverflow="overflow"/>
                </a:tc>
                <a:tc>
                  <a:txBody>
                    <a:bodyPr/>
                    <a:lstStyle/>
                    <a:p>
                      <a:pPr algn="ctr">
                        <a:lnSpc>
                          <a:spcPct val="107000"/>
                        </a:lnSpc>
                        <a:spcBef>
                          <a:spcPts val="800"/>
                        </a:spcBef>
                        <a:defRPr sz="1800"/>
                      </a:pPr>
                      <a:r>
                        <a:rPr kumimoji="0" lang="en-US" sz="1400" kern="1200" dirty="0">
                          <a:solidFill>
                            <a:schemeClr val="tx1"/>
                          </a:solidFill>
                        </a:rPr>
                        <a:t> </a:t>
                      </a:r>
                      <a:r>
                        <a:rPr kumimoji="0" sz="1400" kern="1200" dirty="0">
                          <a:solidFill>
                            <a:schemeClr val="tx1"/>
                          </a:solidFill>
                        </a:rPr>
                        <a:t>1.Literature Survey (4 papers)
</a:t>
                      </a:r>
                      <a:r>
                        <a:rPr kumimoji="0" lang="en-US" sz="1400" kern="1200" dirty="0">
                          <a:solidFill>
                            <a:schemeClr val="tx1"/>
                          </a:solidFill>
                        </a:rPr>
                        <a:t> </a:t>
                      </a:r>
                      <a:r>
                        <a:rPr kumimoji="0" sz="1400" kern="1200" dirty="0">
                          <a:solidFill>
                            <a:schemeClr val="tx1"/>
                          </a:solidFill>
                        </a:rPr>
                        <a:t>2.Module’s description and </a:t>
                      </a:r>
                      <a:r>
                        <a:rPr kumimoji="0" lang="en-US" sz="1400" kern="1200" dirty="0">
                          <a:solidFill>
                            <a:schemeClr val="tx1"/>
                          </a:solidFill>
                        </a:rPr>
                        <a:t> </a:t>
                      </a:r>
                      <a:r>
                        <a:rPr kumimoji="0" sz="1400" kern="1200" dirty="0">
                          <a:solidFill>
                            <a:schemeClr val="tx1"/>
                          </a:solidFill>
                        </a:rPr>
                        <a:t>analysis
</a:t>
                      </a:r>
                      <a:r>
                        <a:rPr kumimoji="0" lang="en-US" sz="1400" kern="1200" dirty="0">
                          <a:solidFill>
                            <a:schemeClr val="tx1"/>
                          </a:solidFill>
                        </a:rPr>
                        <a:t> </a:t>
                      </a:r>
                      <a:r>
                        <a:rPr kumimoji="0" sz="1400" kern="1200" dirty="0">
                          <a:solidFill>
                            <a:schemeClr val="tx1"/>
                          </a:solidFill>
                        </a:rPr>
                        <a:t>3.Requirements gathering </a:t>
                      </a:r>
                      <a:r>
                        <a:rPr kumimoji="0" lang="en-US" sz="1400" kern="1200" dirty="0">
                          <a:solidFill>
                            <a:schemeClr val="tx1"/>
                          </a:solidFill>
                        </a:rPr>
                        <a:t> </a:t>
                      </a:r>
                      <a:r>
                        <a:rPr kumimoji="0" sz="1400" kern="1200" dirty="0">
                          <a:solidFill>
                            <a:schemeClr val="tx1"/>
                          </a:solidFill>
                        </a:rPr>
                        <a:t>and elicitation</a:t>
                      </a:r>
                      <a:endParaRPr kumimoji="0" sz="1400" kern="1200" dirty="0">
                        <a:solidFill>
                          <a:schemeClr val="tx1"/>
                        </a:solidFill>
                        <a:latin typeface="+mn-lt"/>
                        <a:ea typeface="+mn-ea"/>
                        <a:cs typeface="+mn-cs"/>
                      </a:endParaRPr>
                    </a:p>
                  </a:txBody>
                  <a:tcPr marL="0" marR="0" marT="0" marB="0" horzOverflow="overflow"/>
                </a:tc>
                <a:tc>
                  <a:txBody>
                    <a:bodyPr/>
                    <a:lstStyle/>
                    <a:p>
                      <a:pPr algn="ctr">
                        <a:lnSpc>
                          <a:spcPct val="107000"/>
                        </a:lnSpc>
                        <a:spcBef>
                          <a:spcPts val="800"/>
                        </a:spcBef>
                        <a:defRPr sz="1800"/>
                      </a:pPr>
                      <a:endParaRPr lang="en-US" sz="800" dirty="0">
                        <a:solidFill>
                          <a:schemeClr val="tx1"/>
                        </a:solidFill>
                      </a:endParaRPr>
                    </a:p>
                    <a:p>
                      <a:pPr algn="ctr">
                        <a:lnSpc>
                          <a:spcPct val="107000"/>
                        </a:lnSpc>
                        <a:spcBef>
                          <a:spcPts val="800"/>
                        </a:spcBef>
                        <a:defRPr sz="1800"/>
                      </a:pPr>
                      <a:endParaRPr lang="en-US" sz="800" dirty="0">
                        <a:solidFill>
                          <a:schemeClr val="tx1"/>
                        </a:solidFill>
                      </a:endParaRPr>
                    </a:p>
                    <a:p>
                      <a:pPr algn="ctr">
                        <a:lnSpc>
                          <a:spcPct val="107000"/>
                        </a:lnSpc>
                        <a:spcBef>
                          <a:spcPts val="800"/>
                        </a:spcBef>
                        <a:defRPr sz="1800"/>
                      </a:pPr>
                      <a:r>
                        <a:rPr lang="en-US" sz="1400" dirty="0">
                          <a:solidFill>
                            <a:schemeClr val="tx1"/>
                          </a:solidFill>
                        </a:rPr>
                        <a:t>   </a:t>
                      </a:r>
                      <a:r>
                        <a:rPr kumimoji="0" sz="1400" kern="1200" dirty="0">
                          <a:solidFill>
                            <a:schemeClr val="tx1"/>
                          </a:solidFill>
                        </a:rPr>
                        <a:t>4:3</a:t>
                      </a:r>
                      <a:endParaRPr kumimoji="0" sz="1400" kern="1200" dirty="0">
                        <a:solidFill>
                          <a:schemeClr val="tx1"/>
                        </a:solidFill>
                        <a:latin typeface="+mn-lt"/>
                        <a:ea typeface="+mn-ea"/>
                        <a:cs typeface="+mn-cs"/>
                      </a:endParaRPr>
                    </a:p>
                  </a:txBody>
                  <a:tcPr marL="0" marR="0" marT="0" marB="0" horzOverflow="overflow"/>
                </a:tc>
                <a:extLst>
                  <a:ext uri="{0D108BD9-81ED-4DB2-BD59-A6C34878D82A}">
                    <a16:rowId xmlns:a16="http://schemas.microsoft.com/office/drawing/2014/main" val="10001"/>
                  </a:ext>
                </a:extLst>
              </a:tr>
              <a:tr h="1618200">
                <a:tc>
                  <a:txBody>
                    <a:bodyPr/>
                    <a:lstStyle/>
                    <a:p>
                      <a:pPr algn="ctr">
                        <a:lnSpc>
                          <a:spcPct val="107000"/>
                        </a:lnSpc>
                        <a:spcBef>
                          <a:spcPts val="800"/>
                        </a:spcBef>
                        <a:defRPr sz="1800" b="0">
                          <a:solidFill>
                            <a:srgbClr val="000000"/>
                          </a:solidFill>
                        </a:defRPr>
                      </a:pPr>
                      <a:endParaRPr lang="en-US" sz="1200" b="1" dirty="0">
                        <a:solidFill>
                          <a:schemeClr val="tx1"/>
                        </a:solidFill>
                      </a:endParaRPr>
                    </a:p>
                    <a:p>
                      <a:pPr algn="ctr">
                        <a:lnSpc>
                          <a:spcPct val="107000"/>
                        </a:lnSpc>
                        <a:spcBef>
                          <a:spcPts val="800"/>
                        </a:spcBef>
                        <a:defRPr sz="1800" b="0">
                          <a:solidFill>
                            <a:srgbClr val="000000"/>
                          </a:solidFill>
                        </a:defRPr>
                      </a:pPr>
                      <a:endParaRPr lang="en-US" sz="1200" b="1" dirty="0">
                        <a:solidFill>
                          <a:schemeClr val="tx1"/>
                        </a:solidFill>
                      </a:endParaRPr>
                    </a:p>
                    <a:p>
                      <a:pPr algn="ctr">
                        <a:lnSpc>
                          <a:spcPct val="107000"/>
                        </a:lnSpc>
                        <a:spcBef>
                          <a:spcPts val="800"/>
                        </a:spcBef>
                        <a:defRPr sz="1800" b="0">
                          <a:solidFill>
                            <a:srgbClr val="000000"/>
                          </a:solidFill>
                        </a:defRPr>
                      </a:pPr>
                      <a:r>
                        <a:rPr sz="1400" b="1" dirty="0">
                          <a:solidFill>
                            <a:schemeClr val="tx1"/>
                          </a:solidFill>
                        </a:rPr>
                        <a:t>Team -2</a:t>
                      </a:r>
                    </a:p>
                  </a:txBody>
                  <a:tcPr marL="0" marR="0" marT="0" marB="0" horzOverflow="overflow"/>
                </a:tc>
                <a:tc>
                  <a:txBody>
                    <a:bodyPr/>
                    <a:lstStyle/>
                    <a:p>
                      <a:pPr algn="ctr">
                        <a:lnSpc>
                          <a:spcPct val="107000"/>
                        </a:lnSpc>
                        <a:spcBef>
                          <a:spcPts val="800"/>
                        </a:spcBef>
                        <a:defRPr sz="1800"/>
                      </a:pPr>
                      <a:r>
                        <a:rPr kumimoji="0" sz="1400" kern="1200" dirty="0">
                          <a:solidFill>
                            <a:schemeClr val="tx1"/>
                          </a:solidFill>
                        </a:rPr>
                        <a:t>1.Literature Survey (4 papers)
2. </a:t>
                      </a:r>
                      <a:r>
                        <a:rPr kumimoji="0" sz="1400" kern="1200" dirty="0" err="1">
                          <a:solidFill>
                            <a:schemeClr val="tx1"/>
                          </a:solidFill>
                        </a:rPr>
                        <a:t>Usecase</a:t>
                      </a:r>
                      <a:r>
                        <a:rPr kumimoji="0" sz="1400" kern="1200" dirty="0">
                          <a:solidFill>
                            <a:schemeClr val="tx1"/>
                          </a:solidFill>
                        </a:rPr>
                        <a:t> Diagram
3. Requirements gathering and analysis
4. Architecture Diagram
5. Gantt chart </a:t>
                      </a:r>
                      <a:endParaRPr sz="800" dirty="0">
                        <a:solidFill>
                          <a:schemeClr val="tx1"/>
                        </a:solidFill>
                      </a:endParaRPr>
                    </a:p>
                  </a:txBody>
                  <a:tcPr marL="0" marR="0" marT="0" marB="0" horzOverflow="overflow"/>
                </a:tc>
                <a:tc>
                  <a:txBody>
                    <a:bodyPr/>
                    <a:lstStyle/>
                    <a:p>
                      <a:pPr algn="ctr">
                        <a:lnSpc>
                          <a:spcPct val="107000"/>
                        </a:lnSpc>
                        <a:spcBef>
                          <a:spcPts val="800"/>
                        </a:spcBef>
                        <a:defRPr sz="1800"/>
                      </a:pPr>
                      <a:r>
                        <a:rPr kumimoji="0" sz="1400" kern="1200" dirty="0">
                          <a:solidFill>
                            <a:schemeClr val="tx1"/>
                          </a:solidFill>
                        </a:rPr>
                        <a:t>1.Literature Survey (4 papers)
2. </a:t>
                      </a:r>
                      <a:r>
                        <a:rPr kumimoji="0" sz="1400" kern="1200" dirty="0" err="1">
                          <a:solidFill>
                            <a:schemeClr val="tx1"/>
                          </a:solidFill>
                        </a:rPr>
                        <a:t>Usecase</a:t>
                      </a:r>
                      <a:r>
                        <a:rPr kumimoji="0" sz="1400" kern="1200" dirty="0">
                          <a:solidFill>
                            <a:schemeClr val="tx1"/>
                          </a:solidFill>
                        </a:rPr>
                        <a:t> Diagram
3. Requirements gathering and analysis
4. Architecture Diagram</a:t>
                      </a:r>
                      <a:endParaRPr kumimoji="0" sz="1400" kern="1200" dirty="0">
                        <a:solidFill>
                          <a:schemeClr val="tx1"/>
                        </a:solidFill>
                        <a:latin typeface="+mn-lt"/>
                        <a:ea typeface="+mn-ea"/>
                        <a:cs typeface="+mn-cs"/>
                      </a:endParaRPr>
                    </a:p>
                  </a:txBody>
                  <a:tcPr marL="0" marR="0" marT="0" marB="0" horzOverflow="overflow"/>
                </a:tc>
                <a:tc>
                  <a:txBody>
                    <a:bodyPr/>
                    <a:lstStyle/>
                    <a:p>
                      <a:pPr algn="ctr">
                        <a:lnSpc>
                          <a:spcPct val="107000"/>
                        </a:lnSpc>
                        <a:spcBef>
                          <a:spcPts val="800"/>
                        </a:spcBef>
                        <a:defRPr sz="1800"/>
                      </a:pPr>
                      <a:endParaRPr lang="en-US" sz="1200" dirty="0">
                        <a:solidFill>
                          <a:schemeClr val="tx1"/>
                        </a:solidFill>
                      </a:endParaRPr>
                    </a:p>
                    <a:p>
                      <a:pPr algn="ctr">
                        <a:lnSpc>
                          <a:spcPct val="107000"/>
                        </a:lnSpc>
                        <a:spcBef>
                          <a:spcPts val="800"/>
                        </a:spcBef>
                        <a:defRPr sz="1800"/>
                      </a:pPr>
                      <a:endParaRPr lang="en-US" sz="1200" dirty="0">
                        <a:solidFill>
                          <a:schemeClr val="tx1"/>
                        </a:solidFill>
                      </a:endParaRPr>
                    </a:p>
                    <a:p>
                      <a:pPr algn="ctr">
                        <a:lnSpc>
                          <a:spcPct val="107000"/>
                        </a:lnSpc>
                        <a:spcBef>
                          <a:spcPts val="800"/>
                        </a:spcBef>
                        <a:defRPr sz="1800"/>
                      </a:pPr>
                      <a:r>
                        <a:rPr sz="1400" dirty="0">
                          <a:solidFill>
                            <a:schemeClr val="tx1"/>
                          </a:solidFill>
                        </a:rPr>
                        <a:t>5:4</a:t>
                      </a:r>
                    </a:p>
                  </a:txBody>
                  <a:tcPr marL="0" marR="0" marT="0" marB="0" horzOverflow="overflow"/>
                </a:tc>
                <a:extLst>
                  <a:ext uri="{0D108BD9-81ED-4DB2-BD59-A6C34878D82A}">
                    <a16:rowId xmlns:a16="http://schemas.microsoft.com/office/drawing/2014/main" val="10002"/>
                  </a:ext>
                </a:extLst>
              </a:tr>
              <a:tr h="1199875">
                <a:tc>
                  <a:txBody>
                    <a:bodyPr/>
                    <a:lstStyle/>
                    <a:p>
                      <a:pPr algn="ctr">
                        <a:lnSpc>
                          <a:spcPct val="107000"/>
                        </a:lnSpc>
                        <a:spcBef>
                          <a:spcPts val="800"/>
                        </a:spcBef>
                        <a:defRPr sz="1800" b="0">
                          <a:solidFill>
                            <a:srgbClr val="000000"/>
                          </a:solidFill>
                        </a:defRPr>
                      </a:pPr>
                      <a:endParaRPr lang="en-US" sz="1200" b="1" dirty="0">
                        <a:solidFill>
                          <a:schemeClr val="tx1"/>
                        </a:solidFill>
                      </a:endParaRPr>
                    </a:p>
                    <a:p>
                      <a:pPr algn="ctr">
                        <a:lnSpc>
                          <a:spcPct val="107000"/>
                        </a:lnSpc>
                        <a:spcBef>
                          <a:spcPts val="800"/>
                        </a:spcBef>
                        <a:defRPr sz="1800" b="0">
                          <a:solidFill>
                            <a:srgbClr val="000000"/>
                          </a:solidFill>
                        </a:defRPr>
                      </a:pPr>
                      <a:r>
                        <a:rPr lang="en-US" sz="1400" b="1" dirty="0">
                          <a:solidFill>
                            <a:schemeClr val="tx1"/>
                          </a:solidFill>
                        </a:rPr>
                        <a:t>Testers</a:t>
                      </a:r>
                    </a:p>
                  </a:txBody>
                  <a:tcPr marL="0" marR="0" marT="0" marB="0" horzOverflow="overflow"/>
                </a:tc>
                <a:tc>
                  <a:txBody>
                    <a:bodyPr/>
                    <a:lstStyle/>
                    <a:p>
                      <a:pPr algn="ctr">
                        <a:lnSpc>
                          <a:spcPct val="107000"/>
                        </a:lnSpc>
                        <a:spcBef>
                          <a:spcPts val="800"/>
                        </a:spcBef>
                        <a:defRPr sz="1800"/>
                      </a:pPr>
                      <a:r>
                        <a:rPr kumimoji="0" sz="1400" kern="1200" dirty="0">
                          <a:solidFill>
                            <a:schemeClr val="tx1"/>
                          </a:solidFill>
                        </a:rPr>
                        <a:t>1.Literature Survey (2 papers)
2. Analysis on Literature Survey
3. Testing the compatibility between module description and the requirements gathered </a:t>
                      </a:r>
                      <a:endParaRPr kumimoji="0" sz="1400" kern="1200" dirty="0">
                        <a:solidFill>
                          <a:schemeClr val="tx1"/>
                        </a:solidFill>
                        <a:latin typeface="+mn-lt"/>
                        <a:ea typeface="+mn-ea"/>
                        <a:cs typeface="+mn-cs"/>
                      </a:endParaRPr>
                    </a:p>
                  </a:txBody>
                  <a:tcPr marL="0" marR="0" marT="0" marB="0" horzOverflow="overflow"/>
                </a:tc>
                <a:tc>
                  <a:txBody>
                    <a:bodyPr/>
                    <a:lstStyle/>
                    <a:p>
                      <a:pPr algn="ctr">
                        <a:lnSpc>
                          <a:spcPct val="107000"/>
                        </a:lnSpc>
                        <a:spcBef>
                          <a:spcPts val="800"/>
                        </a:spcBef>
                        <a:defRPr sz="1000"/>
                      </a:pPr>
                      <a:r>
                        <a:rPr kumimoji="0" sz="1400" kern="1200" dirty="0">
                          <a:solidFill>
                            <a:schemeClr val="tx1"/>
                          </a:solidFill>
                        </a:rPr>
                        <a:t>1. Literature Survey (2 papers)</a:t>
                      </a:r>
                    </a:p>
                    <a:p>
                      <a:pPr algn="ctr">
                        <a:lnSpc>
                          <a:spcPct val="107000"/>
                        </a:lnSpc>
                        <a:spcBef>
                          <a:spcPts val="800"/>
                        </a:spcBef>
                        <a:defRPr sz="1000"/>
                      </a:pPr>
                      <a:r>
                        <a:rPr kumimoji="0" sz="1400" kern="1200" dirty="0">
                          <a:solidFill>
                            <a:schemeClr val="tx1"/>
                          </a:solidFill>
                        </a:rPr>
                        <a:t>2. Analysis on Literature Survey</a:t>
                      </a:r>
                    </a:p>
                    <a:p>
                      <a:pPr algn="ctr">
                        <a:lnSpc>
                          <a:spcPct val="107000"/>
                        </a:lnSpc>
                        <a:spcBef>
                          <a:spcPts val="800"/>
                        </a:spcBef>
                        <a:defRPr sz="1000"/>
                      </a:pPr>
                      <a:r>
                        <a:rPr kumimoji="0" sz="1400" kern="1200" dirty="0">
                          <a:solidFill>
                            <a:schemeClr val="tx1"/>
                          </a:solidFill>
                        </a:rPr>
                        <a:t>3. Testing the compatibility between module description and the requirements gathered </a:t>
                      </a:r>
                      <a:endParaRPr kumimoji="0" lang="en-US" sz="1400" kern="1200" dirty="0">
                        <a:solidFill>
                          <a:schemeClr val="tx1"/>
                        </a:solidFill>
                      </a:endParaRPr>
                    </a:p>
                    <a:p>
                      <a:pPr algn="ctr">
                        <a:lnSpc>
                          <a:spcPct val="107000"/>
                        </a:lnSpc>
                        <a:spcBef>
                          <a:spcPts val="800"/>
                        </a:spcBef>
                        <a:defRPr sz="1000"/>
                      </a:pPr>
                      <a:endParaRPr kumimoji="0" sz="1400" kern="1200" dirty="0">
                        <a:solidFill>
                          <a:schemeClr val="tx1"/>
                        </a:solidFill>
                        <a:latin typeface="+mn-lt"/>
                        <a:ea typeface="+mn-ea"/>
                        <a:cs typeface="+mn-cs"/>
                      </a:endParaRPr>
                    </a:p>
                  </a:txBody>
                  <a:tcPr marL="0" marR="0" marT="0" marB="0" horzOverflow="overflow"/>
                </a:tc>
                <a:tc>
                  <a:txBody>
                    <a:bodyPr/>
                    <a:lstStyle/>
                    <a:p>
                      <a:pPr algn="ctr">
                        <a:lnSpc>
                          <a:spcPct val="107000"/>
                        </a:lnSpc>
                        <a:spcBef>
                          <a:spcPts val="800"/>
                        </a:spcBef>
                        <a:defRPr sz="1800"/>
                      </a:pPr>
                      <a:endParaRPr lang="en-US" sz="1200" dirty="0">
                        <a:solidFill>
                          <a:schemeClr val="tx1"/>
                        </a:solidFill>
                      </a:endParaRPr>
                    </a:p>
                    <a:p>
                      <a:pPr algn="ctr">
                        <a:lnSpc>
                          <a:spcPct val="107000"/>
                        </a:lnSpc>
                        <a:spcBef>
                          <a:spcPts val="800"/>
                        </a:spcBef>
                        <a:defRPr sz="1800"/>
                      </a:pPr>
                      <a:r>
                        <a:rPr sz="1400" dirty="0">
                          <a:solidFill>
                            <a:schemeClr val="tx1"/>
                          </a:solidFill>
                        </a:rPr>
                        <a:t>3:3</a:t>
                      </a:r>
                    </a:p>
                  </a:txBody>
                  <a:tcPr marL="0" marR="0" marT="0" marB="0" horzOverflow="overflow"/>
                </a:tc>
                <a:extLst>
                  <a:ext uri="{0D108BD9-81ED-4DB2-BD59-A6C34878D82A}">
                    <a16:rowId xmlns:a16="http://schemas.microsoft.com/office/drawing/2014/main" val="10003"/>
                  </a:ext>
                </a:extLst>
              </a:tr>
            </a:tbl>
          </a:graphicData>
        </a:graphic>
      </p:graphicFrame>
      <p:sp>
        <p:nvSpPr>
          <p:cNvPr id="104" name="Month- March"/>
          <p:cNvSpPr txBox="1"/>
          <p:nvPr/>
        </p:nvSpPr>
        <p:spPr>
          <a:xfrm>
            <a:off x="726835" y="620688"/>
            <a:ext cx="2000867" cy="36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marL="228600" indent="-228600" algn="just">
              <a:lnSpc>
                <a:spcPct val="81000"/>
              </a:lnSpc>
              <a:spcBef>
                <a:spcPts val="1000"/>
              </a:spcBef>
              <a:buSzPct val="100000"/>
              <a:buFont typeface="Arial"/>
              <a:buChar char="•"/>
              <a:defRPr sz="2800"/>
            </a:lvl1pPr>
          </a:lstStyle>
          <a:p>
            <a:r>
              <a:rPr sz="2100" b="1" dirty="0"/>
              <a:t>Month- March</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 name="Table 2"/>
          <p:cNvGraphicFramePr/>
          <p:nvPr>
            <p:extLst>
              <p:ext uri="{D42A27DB-BD31-4B8C-83A1-F6EECF244321}">
                <p14:modId xmlns:p14="http://schemas.microsoft.com/office/powerpoint/2010/main" val="2254042428"/>
              </p:ext>
            </p:extLst>
          </p:nvPr>
        </p:nvGraphicFramePr>
        <p:xfrm>
          <a:off x="395536" y="771086"/>
          <a:ext cx="8424936" cy="5809934"/>
        </p:xfrm>
        <a:graphic>
          <a:graphicData uri="http://schemas.openxmlformats.org/drawingml/2006/table">
            <a:tbl>
              <a:tblPr firstRow="1" firstCol="1" bandRow="1">
                <a:tableStyleId>{3C2FFA5D-87B4-456A-9821-1D502468CF0F}</a:tableStyleId>
              </a:tblPr>
              <a:tblGrid>
                <a:gridCol w="1440160">
                  <a:extLst>
                    <a:ext uri="{9D8B030D-6E8A-4147-A177-3AD203B41FA5}">
                      <a16:colId xmlns:a16="http://schemas.microsoft.com/office/drawing/2014/main" val="20000"/>
                    </a:ext>
                  </a:extLst>
                </a:gridCol>
                <a:gridCol w="2772308">
                  <a:extLst>
                    <a:ext uri="{9D8B030D-6E8A-4147-A177-3AD203B41FA5}">
                      <a16:colId xmlns:a16="http://schemas.microsoft.com/office/drawing/2014/main" val="20001"/>
                    </a:ext>
                  </a:extLst>
                </a:gridCol>
                <a:gridCol w="2556284">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221271">
                <a:tc>
                  <a:txBody>
                    <a:bodyPr/>
                    <a:lstStyle/>
                    <a:p>
                      <a:pPr marL="0" algn="ctr" defTabSz="685800" rtl="0" eaLnBrk="1" latinLnBrk="0" hangingPunct="1">
                        <a:lnSpc>
                          <a:spcPct val="107000"/>
                        </a:lnSpc>
                        <a:spcBef>
                          <a:spcPts val="800"/>
                        </a:spcBef>
                        <a:defRPr sz="1800" b="0">
                          <a:solidFill>
                            <a:srgbClr val="000000"/>
                          </a:solidFill>
                        </a:defRPr>
                      </a:pPr>
                      <a:r>
                        <a:rPr kumimoji="0" sz="1400" b="1" kern="1200" dirty="0">
                          <a:solidFill>
                            <a:schemeClr val="tx1"/>
                          </a:solidFill>
                        </a:rPr>
                        <a:t>Month-April</a:t>
                      </a:r>
                      <a:endParaRPr kumimoji="0" sz="1400" b="1" kern="1200" dirty="0">
                        <a:solidFill>
                          <a:schemeClr val="tx1"/>
                        </a:solidFill>
                        <a:latin typeface="+mn-lt"/>
                        <a:ea typeface="+mn-ea"/>
                        <a:cs typeface="+mn-cs"/>
                      </a:endParaRPr>
                    </a:p>
                  </a:txBody>
                  <a:tcPr marL="0" marR="0" marT="0" marB="0" horzOverflow="overflow"/>
                </a:tc>
                <a:tc>
                  <a:txBody>
                    <a:bodyPr/>
                    <a:lstStyle/>
                    <a:p>
                      <a:pPr algn="ctr" defTabSz="685800">
                        <a:lnSpc>
                          <a:spcPct val="107000"/>
                        </a:lnSpc>
                        <a:spcBef>
                          <a:spcPts val="800"/>
                        </a:spcBef>
                        <a:defRPr sz="1800" b="0"/>
                      </a:pPr>
                      <a:r>
                        <a:rPr kumimoji="0" sz="1400" b="1" kern="1200" dirty="0">
                          <a:solidFill>
                            <a:schemeClr val="tx1"/>
                          </a:solidFill>
                        </a:rPr>
                        <a:t>Planned Activities</a:t>
                      </a:r>
                      <a:endParaRPr kumimoji="0" sz="1400" b="1" kern="1200" dirty="0">
                        <a:solidFill>
                          <a:schemeClr val="tx1"/>
                        </a:solidFill>
                        <a:latin typeface="+mn-lt"/>
                        <a:ea typeface="+mn-ea"/>
                        <a:cs typeface="+mn-cs"/>
                      </a:endParaRPr>
                    </a:p>
                  </a:txBody>
                  <a:tcPr marL="0" marR="0" marT="0" marB="0" horzOverflow="overflow"/>
                </a:tc>
                <a:tc>
                  <a:txBody>
                    <a:bodyPr/>
                    <a:lstStyle/>
                    <a:p>
                      <a:pPr marL="0" algn="ctr" defTabSz="685800" rtl="0" eaLnBrk="1" latinLnBrk="0" hangingPunct="1">
                        <a:lnSpc>
                          <a:spcPct val="107000"/>
                        </a:lnSpc>
                        <a:spcBef>
                          <a:spcPts val="800"/>
                        </a:spcBef>
                        <a:defRPr sz="1800" b="0"/>
                      </a:pPr>
                      <a:r>
                        <a:rPr kumimoji="0" sz="1400" b="1" kern="1200" dirty="0">
                          <a:solidFill>
                            <a:schemeClr val="tx1"/>
                          </a:solidFill>
                        </a:rPr>
                        <a:t>Done Activities</a:t>
                      </a:r>
                      <a:endParaRPr kumimoji="0" sz="1400" b="1" kern="1200" dirty="0">
                        <a:solidFill>
                          <a:schemeClr val="tx1"/>
                        </a:solidFill>
                        <a:latin typeface="+mn-lt"/>
                        <a:ea typeface="+mn-ea"/>
                        <a:cs typeface="+mn-cs"/>
                      </a:endParaRPr>
                    </a:p>
                  </a:txBody>
                  <a:tcPr marL="0" marR="0" marT="0" marB="0" horzOverflow="overflow"/>
                </a:tc>
                <a:tc>
                  <a:txBody>
                    <a:bodyPr/>
                    <a:lstStyle/>
                    <a:p>
                      <a:pPr algn="ctr" defTabSz="685800">
                        <a:lnSpc>
                          <a:spcPct val="107000"/>
                        </a:lnSpc>
                        <a:spcBef>
                          <a:spcPts val="800"/>
                        </a:spcBef>
                        <a:defRPr sz="1800" b="0"/>
                      </a:pPr>
                      <a:r>
                        <a:rPr kumimoji="0" sz="1400" b="1" kern="1200" dirty="0">
                          <a:solidFill>
                            <a:schemeClr val="tx1"/>
                          </a:solidFill>
                        </a:rPr>
                        <a:t>Planned to done Ratio</a:t>
                      </a:r>
                      <a:endParaRPr kumimoji="0" sz="1400" b="1" kern="1200" dirty="0">
                        <a:solidFill>
                          <a:schemeClr val="tx1"/>
                        </a:solidFill>
                        <a:latin typeface="+mn-lt"/>
                        <a:ea typeface="+mn-ea"/>
                        <a:cs typeface="+mn-cs"/>
                      </a:endParaRPr>
                    </a:p>
                  </a:txBody>
                  <a:tcPr marL="0" marR="0" marT="0" marB="0" horzOverflow="overflow"/>
                </a:tc>
                <a:extLst>
                  <a:ext uri="{0D108BD9-81ED-4DB2-BD59-A6C34878D82A}">
                    <a16:rowId xmlns:a16="http://schemas.microsoft.com/office/drawing/2014/main" val="10000"/>
                  </a:ext>
                </a:extLst>
              </a:tr>
              <a:tr h="1270728">
                <a:tc>
                  <a:txBody>
                    <a:bodyPr/>
                    <a:lstStyle/>
                    <a:p>
                      <a:pPr algn="ctr" defTabSz="685800">
                        <a:lnSpc>
                          <a:spcPct val="107000"/>
                        </a:lnSpc>
                        <a:spcBef>
                          <a:spcPts val="800"/>
                        </a:spcBef>
                        <a:defRPr sz="1800" b="0"/>
                      </a:pPr>
                      <a:endParaRPr lang="en-US" sz="1400" b="1" dirty="0">
                        <a:solidFill>
                          <a:schemeClr val="tx1"/>
                        </a:solidFill>
                      </a:endParaRPr>
                    </a:p>
                    <a:p>
                      <a:pPr algn="ctr" defTabSz="685800">
                        <a:lnSpc>
                          <a:spcPct val="107000"/>
                        </a:lnSpc>
                        <a:spcBef>
                          <a:spcPts val="800"/>
                        </a:spcBef>
                        <a:defRPr sz="1800" b="0"/>
                      </a:pPr>
                      <a:endParaRPr lang="en-US" sz="1400" b="1" dirty="0">
                        <a:solidFill>
                          <a:schemeClr val="tx1"/>
                        </a:solidFill>
                      </a:endParaRPr>
                    </a:p>
                    <a:p>
                      <a:pPr algn="ctr" defTabSz="685800">
                        <a:lnSpc>
                          <a:spcPct val="107000"/>
                        </a:lnSpc>
                        <a:spcBef>
                          <a:spcPts val="800"/>
                        </a:spcBef>
                        <a:defRPr sz="1800" b="0"/>
                      </a:pPr>
                      <a:r>
                        <a:rPr sz="1400" b="1" dirty="0">
                          <a:solidFill>
                            <a:schemeClr val="tx1"/>
                          </a:solidFill>
                        </a:rPr>
                        <a:t>Team -1</a:t>
                      </a:r>
                    </a:p>
                  </a:txBody>
                  <a:tcPr marL="0" marR="0" marT="0" marB="0" horzOverflow="overflow"/>
                </a:tc>
                <a:tc>
                  <a:txBody>
                    <a:bodyPr/>
                    <a:lstStyle/>
                    <a:p>
                      <a:pPr algn="ctr" defTabSz="685800">
                        <a:lnSpc>
                          <a:spcPct val="107000"/>
                        </a:lnSpc>
                        <a:spcBef>
                          <a:spcPts val="800"/>
                        </a:spcBef>
                        <a:defRPr sz="1800"/>
                      </a:pPr>
                      <a:r>
                        <a:rPr sz="1400" dirty="0"/>
                        <a:t>1. Development of Data Processing module
2. Development of submodules like data acquisition, preprocessing, transformation and reduction modules.
3. Algorithm analysis
4.Gather software metrics for developers</a:t>
                      </a:r>
                    </a:p>
                  </a:txBody>
                  <a:tcPr marL="0" marR="0" marT="0" marB="0" horzOverflow="overflow"/>
                </a:tc>
                <a:tc>
                  <a:txBody>
                    <a:bodyPr/>
                    <a:lstStyle/>
                    <a:p>
                      <a:pPr algn="ctr" defTabSz="685800">
                        <a:lnSpc>
                          <a:spcPct val="107000"/>
                        </a:lnSpc>
                        <a:spcBef>
                          <a:spcPts val="800"/>
                        </a:spcBef>
                        <a:defRPr sz="1800"/>
                      </a:pPr>
                      <a:r>
                        <a:rPr sz="1400" dirty="0"/>
                        <a:t>1. Development of  Data Processing module
2. Development of submodules like data acquisition, preprocessing, transformation and  reduction modules.
3. Algorithm analysis
4.Find metrics for developers</a:t>
                      </a:r>
                    </a:p>
                  </a:txBody>
                  <a:tcPr marL="0" marR="0" marT="0" marB="0" horzOverflow="overflow"/>
                </a:tc>
                <a:tc>
                  <a:txBody>
                    <a:bodyPr/>
                    <a:lstStyle/>
                    <a:p>
                      <a:pPr algn="ctr" defTabSz="685800">
                        <a:lnSpc>
                          <a:spcPct val="107000"/>
                        </a:lnSpc>
                        <a:spcBef>
                          <a:spcPts val="800"/>
                        </a:spcBef>
                        <a:defRPr sz="1800"/>
                      </a:pPr>
                      <a:endParaRPr lang="en-US" sz="1400" dirty="0"/>
                    </a:p>
                    <a:p>
                      <a:pPr algn="ctr" defTabSz="685800">
                        <a:lnSpc>
                          <a:spcPct val="107000"/>
                        </a:lnSpc>
                        <a:spcBef>
                          <a:spcPts val="800"/>
                        </a:spcBef>
                        <a:defRPr sz="1800"/>
                      </a:pPr>
                      <a:endParaRPr lang="en-US" sz="1400" dirty="0"/>
                    </a:p>
                    <a:p>
                      <a:pPr algn="ctr" defTabSz="685800">
                        <a:lnSpc>
                          <a:spcPct val="107000"/>
                        </a:lnSpc>
                        <a:spcBef>
                          <a:spcPts val="800"/>
                        </a:spcBef>
                        <a:defRPr sz="1800"/>
                      </a:pPr>
                      <a:r>
                        <a:rPr sz="1400" dirty="0"/>
                        <a:t>4:4</a:t>
                      </a:r>
                    </a:p>
                  </a:txBody>
                  <a:tcPr marL="0" marR="0" marT="0" marB="0" horzOverflow="overflow"/>
                </a:tc>
                <a:extLst>
                  <a:ext uri="{0D108BD9-81ED-4DB2-BD59-A6C34878D82A}">
                    <a16:rowId xmlns:a16="http://schemas.microsoft.com/office/drawing/2014/main" val="10001"/>
                  </a:ext>
                </a:extLst>
              </a:tr>
              <a:tr h="1449449">
                <a:tc>
                  <a:txBody>
                    <a:bodyPr/>
                    <a:lstStyle/>
                    <a:p>
                      <a:pPr algn="ctr" defTabSz="685800">
                        <a:lnSpc>
                          <a:spcPct val="107000"/>
                        </a:lnSpc>
                        <a:spcBef>
                          <a:spcPts val="800"/>
                        </a:spcBef>
                        <a:defRPr sz="1800" b="0"/>
                      </a:pPr>
                      <a:endParaRPr lang="en-US" sz="1400" b="1" dirty="0">
                        <a:solidFill>
                          <a:schemeClr val="tx1"/>
                        </a:solidFill>
                      </a:endParaRPr>
                    </a:p>
                    <a:p>
                      <a:pPr algn="ctr" defTabSz="685800">
                        <a:lnSpc>
                          <a:spcPct val="107000"/>
                        </a:lnSpc>
                        <a:spcBef>
                          <a:spcPts val="800"/>
                        </a:spcBef>
                        <a:defRPr sz="1800" b="0"/>
                      </a:pPr>
                      <a:endParaRPr lang="en-US" sz="1400" b="1" dirty="0">
                        <a:solidFill>
                          <a:schemeClr val="tx1"/>
                        </a:solidFill>
                      </a:endParaRPr>
                    </a:p>
                    <a:p>
                      <a:pPr algn="ctr" defTabSz="685800">
                        <a:lnSpc>
                          <a:spcPct val="107000"/>
                        </a:lnSpc>
                        <a:spcBef>
                          <a:spcPts val="800"/>
                        </a:spcBef>
                        <a:defRPr sz="1800" b="0"/>
                      </a:pPr>
                      <a:r>
                        <a:rPr sz="1400" b="1" dirty="0">
                          <a:solidFill>
                            <a:schemeClr val="tx1"/>
                          </a:solidFill>
                        </a:rPr>
                        <a:t>Team -2</a:t>
                      </a:r>
                    </a:p>
                  </a:txBody>
                  <a:tcPr marL="0" marR="0" marT="0" marB="0" horzOverflow="overflow"/>
                </a:tc>
                <a:tc>
                  <a:txBody>
                    <a:bodyPr/>
                    <a:lstStyle/>
                    <a:p>
                      <a:pPr algn="ctr" defTabSz="685800">
                        <a:lnSpc>
                          <a:spcPct val="107000"/>
                        </a:lnSpc>
                        <a:spcBef>
                          <a:spcPts val="800"/>
                        </a:spcBef>
                        <a:defRPr sz="1800"/>
                      </a:pPr>
                      <a:r>
                        <a:rPr sz="1400" dirty="0"/>
                        <a:t>1. Development of  web portal to monitor and manage complaints from stakeholders
2. Collecting dataset  and coordinating with team-1
3. Algorithm analysis
4. Finding  metrics for managers 
5.Gather software metrics for testers</a:t>
                      </a:r>
                    </a:p>
                  </a:txBody>
                  <a:tcPr marL="0" marR="0" marT="0" marB="0" horzOverflow="overflow"/>
                </a:tc>
                <a:tc>
                  <a:txBody>
                    <a:bodyPr/>
                    <a:lstStyle/>
                    <a:p>
                      <a:pPr marL="133684" indent="-133684" algn="ctr" defTabSz="685800">
                        <a:lnSpc>
                          <a:spcPct val="107000"/>
                        </a:lnSpc>
                        <a:spcBef>
                          <a:spcPts val="800"/>
                        </a:spcBef>
                        <a:buSzPct val="100000"/>
                        <a:buAutoNum type="arabicPeriod"/>
                        <a:defRPr sz="1000"/>
                      </a:pPr>
                      <a:r>
                        <a:rPr sz="1400" dirty="0"/>
                        <a:t>Development of  web portal to monitor and manage complaints from stakeholders</a:t>
                      </a:r>
                    </a:p>
                    <a:p>
                      <a:pPr algn="ctr" defTabSz="685800">
                        <a:lnSpc>
                          <a:spcPct val="107000"/>
                        </a:lnSpc>
                        <a:spcBef>
                          <a:spcPts val="800"/>
                        </a:spcBef>
                        <a:defRPr sz="1000"/>
                      </a:pPr>
                      <a:r>
                        <a:rPr sz="1400" dirty="0"/>
                        <a:t>2. Algorithm analysis</a:t>
                      </a:r>
                    </a:p>
                    <a:p>
                      <a:pPr algn="ctr" defTabSz="685800">
                        <a:lnSpc>
                          <a:spcPct val="107000"/>
                        </a:lnSpc>
                        <a:spcBef>
                          <a:spcPts val="800"/>
                        </a:spcBef>
                        <a:defRPr sz="1000"/>
                      </a:pPr>
                      <a:r>
                        <a:rPr sz="1400" dirty="0"/>
                        <a:t>3. Finding  metrics for managers </a:t>
                      </a:r>
                    </a:p>
                    <a:p>
                      <a:pPr algn="ctr" defTabSz="685800">
                        <a:lnSpc>
                          <a:spcPct val="107000"/>
                        </a:lnSpc>
                        <a:spcBef>
                          <a:spcPts val="800"/>
                        </a:spcBef>
                        <a:defRPr sz="1000"/>
                      </a:pPr>
                      <a:r>
                        <a:rPr sz="1400" dirty="0"/>
                        <a:t>4..Gather software metrics for testers</a:t>
                      </a:r>
                    </a:p>
                  </a:txBody>
                  <a:tcPr marL="0" marR="0" marT="0" marB="0" horzOverflow="overflow"/>
                </a:tc>
                <a:tc>
                  <a:txBody>
                    <a:bodyPr/>
                    <a:lstStyle/>
                    <a:p>
                      <a:pPr algn="ctr" defTabSz="685800">
                        <a:lnSpc>
                          <a:spcPct val="107000"/>
                        </a:lnSpc>
                        <a:spcBef>
                          <a:spcPts val="800"/>
                        </a:spcBef>
                        <a:defRPr sz="1800"/>
                      </a:pPr>
                      <a:endParaRPr lang="en-US" sz="1400" dirty="0"/>
                    </a:p>
                    <a:p>
                      <a:pPr algn="ctr" defTabSz="685800">
                        <a:lnSpc>
                          <a:spcPct val="107000"/>
                        </a:lnSpc>
                        <a:spcBef>
                          <a:spcPts val="800"/>
                        </a:spcBef>
                        <a:defRPr sz="1800"/>
                      </a:pPr>
                      <a:endParaRPr lang="en-US" sz="1400" dirty="0"/>
                    </a:p>
                    <a:p>
                      <a:pPr algn="ctr" defTabSz="685800">
                        <a:lnSpc>
                          <a:spcPct val="107000"/>
                        </a:lnSpc>
                        <a:spcBef>
                          <a:spcPts val="800"/>
                        </a:spcBef>
                        <a:defRPr sz="1800"/>
                      </a:pPr>
                      <a:r>
                        <a:rPr sz="1400" dirty="0"/>
                        <a:t>5:4</a:t>
                      </a:r>
                    </a:p>
                  </a:txBody>
                  <a:tcPr marL="0" marR="0" marT="0" marB="0" horzOverflow="overflow"/>
                </a:tc>
                <a:extLst>
                  <a:ext uri="{0D108BD9-81ED-4DB2-BD59-A6C34878D82A}">
                    <a16:rowId xmlns:a16="http://schemas.microsoft.com/office/drawing/2014/main" val="10002"/>
                  </a:ext>
                </a:extLst>
              </a:tr>
              <a:tr h="717804">
                <a:tc>
                  <a:txBody>
                    <a:bodyPr/>
                    <a:lstStyle/>
                    <a:p>
                      <a:pPr algn="ctr" defTabSz="685800">
                        <a:lnSpc>
                          <a:spcPct val="107000"/>
                        </a:lnSpc>
                        <a:spcBef>
                          <a:spcPts val="800"/>
                        </a:spcBef>
                        <a:defRPr sz="1800" b="0"/>
                      </a:pPr>
                      <a:endParaRPr lang="en-US" sz="1400" b="1" dirty="0">
                        <a:solidFill>
                          <a:schemeClr val="tx1"/>
                        </a:solidFill>
                      </a:endParaRPr>
                    </a:p>
                    <a:p>
                      <a:pPr algn="ctr" defTabSz="685800">
                        <a:lnSpc>
                          <a:spcPct val="107000"/>
                        </a:lnSpc>
                        <a:spcBef>
                          <a:spcPts val="800"/>
                        </a:spcBef>
                        <a:defRPr sz="1800" b="0"/>
                      </a:pPr>
                      <a:r>
                        <a:rPr sz="1400" b="1" dirty="0">
                          <a:solidFill>
                            <a:schemeClr val="tx1"/>
                          </a:solidFill>
                        </a:rPr>
                        <a:t>Testers</a:t>
                      </a:r>
                    </a:p>
                  </a:txBody>
                  <a:tcPr marL="0" marR="0" marT="0" marB="0" horzOverflow="overflow"/>
                </a:tc>
                <a:tc>
                  <a:txBody>
                    <a:bodyPr/>
                    <a:lstStyle/>
                    <a:p>
                      <a:pPr algn="ctr" defTabSz="685800">
                        <a:lnSpc>
                          <a:spcPct val="107000"/>
                        </a:lnSpc>
                        <a:spcBef>
                          <a:spcPts val="800"/>
                        </a:spcBef>
                        <a:defRPr sz="1800"/>
                      </a:pPr>
                      <a:r>
                        <a:rPr sz="1400"/>
                        <a:t>1.Find errors in developed modules
2. Report errors
3. Gather software metrics for testers
4. Shortlisting the metrics suitable for this project.</a:t>
                      </a:r>
                    </a:p>
                  </a:txBody>
                  <a:tcPr marL="0" marR="0" marT="0" marB="0" horzOverflow="overflow"/>
                </a:tc>
                <a:tc>
                  <a:txBody>
                    <a:bodyPr/>
                    <a:lstStyle/>
                    <a:p>
                      <a:pPr algn="ctr" defTabSz="685800">
                        <a:lnSpc>
                          <a:spcPct val="107000"/>
                        </a:lnSpc>
                        <a:spcBef>
                          <a:spcPts val="800"/>
                        </a:spcBef>
                        <a:defRPr sz="1800"/>
                      </a:pPr>
                      <a:r>
                        <a:rPr sz="1400" dirty="0"/>
                        <a:t>1.Find errors in developed modules
2. Report errors
 </a:t>
                      </a:r>
                    </a:p>
                  </a:txBody>
                  <a:tcPr marL="0" marR="0" marT="0" marB="0" horzOverflow="overflow"/>
                </a:tc>
                <a:tc>
                  <a:txBody>
                    <a:bodyPr/>
                    <a:lstStyle/>
                    <a:p>
                      <a:pPr algn="ctr" defTabSz="685800">
                        <a:lnSpc>
                          <a:spcPct val="107000"/>
                        </a:lnSpc>
                        <a:spcBef>
                          <a:spcPts val="800"/>
                        </a:spcBef>
                        <a:defRPr sz="1800"/>
                      </a:pPr>
                      <a:r>
                        <a:rPr sz="1400" dirty="0"/>
                        <a:t>4:2</a:t>
                      </a:r>
                    </a:p>
                  </a:txBody>
                  <a:tcPr marL="0" marR="0" marT="0" marB="0" horzOverflow="overflow"/>
                </a:tc>
                <a:extLst>
                  <a:ext uri="{0D108BD9-81ED-4DB2-BD59-A6C34878D82A}">
                    <a16:rowId xmlns:a16="http://schemas.microsoft.com/office/drawing/2014/main" val="10003"/>
                  </a:ext>
                </a:extLst>
              </a:tr>
            </a:tbl>
          </a:graphicData>
        </a:graphic>
      </p:graphicFrame>
      <p:sp>
        <p:nvSpPr>
          <p:cNvPr id="107" name="Month- April"/>
          <p:cNvSpPr txBox="1"/>
          <p:nvPr/>
        </p:nvSpPr>
        <p:spPr>
          <a:xfrm>
            <a:off x="628202" y="404664"/>
            <a:ext cx="1839989" cy="36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marL="228600" indent="-228600" algn="just">
              <a:lnSpc>
                <a:spcPct val="81000"/>
              </a:lnSpc>
              <a:spcBef>
                <a:spcPts val="1000"/>
              </a:spcBef>
              <a:buSzPct val="100000"/>
              <a:buFont typeface="Arial"/>
              <a:buChar char="•"/>
              <a:defRPr sz="2800"/>
            </a:lvl1pPr>
          </a:lstStyle>
          <a:p>
            <a:r>
              <a:rPr sz="2100" b="1" dirty="0"/>
              <a:t>Month- April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 name="Table"/>
          <p:cNvGraphicFramePr/>
          <p:nvPr>
            <p:extLst>
              <p:ext uri="{D42A27DB-BD31-4B8C-83A1-F6EECF244321}">
                <p14:modId xmlns:p14="http://schemas.microsoft.com/office/powerpoint/2010/main" val="4043010342"/>
              </p:ext>
            </p:extLst>
          </p:nvPr>
        </p:nvGraphicFramePr>
        <p:xfrm>
          <a:off x="215517" y="846069"/>
          <a:ext cx="8712965" cy="5723528"/>
        </p:xfrm>
        <a:graphic>
          <a:graphicData uri="http://schemas.openxmlformats.org/drawingml/2006/table">
            <a:tbl>
              <a:tblPr firstCol="1" bandRow="1">
                <a:tableStyleId>{3C2FFA5D-87B4-456A-9821-1D502468CF0F}</a:tableStyleId>
              </a:tblPr>
              <a:tblGrid>
                <a:gridCol w="1441848">
                  <a:extLst>
                    <a:ext uri="{9D8B030D-6E8A-4147-A177-3AD203B41FA5}">
                      <a16:colId xmlns:a16="http://schemas.microsoft.com/office/drawing/2014/main" val="20000"/>
                    </a:ext>
                  </a:extLst>
                </a:gridCol>
                <a:gridCol w="3040212">
                  <a:extLst>
                    <a:ext uri="{9D8B030D-6E8A-4147-A177-3AD203B41FA5}">
                      <a16:colId xmlns:a16="http://schemas.microsoft.com/office/drawing/2014/main" val="20001"/>
                    </a:ext>
                  </a:extLst>
                </a:gridCol>
                <a:gridCol w="2593122">
                  <a:extLst>
                    <a:ext uri="{9D8B030D-6E8A-4147-A177-3AD203B41FA5}">
                      <a16:colId xmlns:a16="http://schemas.microsoft.com/office/drawing/2014/main" val="20002"/>
                    </a:ext>
                  </a:extLst>
                </a:gridCol>
                <a:gridCol w="1637783">
                  <a:extLst>
                    <a:ext uri="{9D8B030D-6E8A-4147-A177-3AD203B41FA5}">
                      <a16:colId xmlns:a16="http://schemas.microsoft.com/office/drawing/2014/main" val="20003"/>
                    </a:ext>
                  </a:extLst>
                </a:gridCol>
              </a:tblGrid>
              <a:tr h="254158">
                <a:tc>
                  <a:txBody>
                    <a:bodyPr/>
                    <a:lstStyle/>
                    <a:p>
                      <a:pPr marL="0" algn="ctr" defTabSz="685800" rtl="0" eaLnBrk="1" latinLnBrk="0" hangingPunct="1">
                        <a:lnSpc>
                          <a:spcPct val="107000"/>
                        </a:lnSpc>
                        <a:spcBef>
                          <a:spcPts val="800"/>
                        </a:spcBef>
                        <a:defRPr sz="1800" b="0">
                          <a:solidFill>
                            <a:srgbClr val="000000"/>
                          </a:solidFill>
                        </a:defRPr>
                      </a:pPr>
                      <a:r>
                        <a:rPr kumimoji="0" sz="1400" b="1" kern="1200" dirty="0">
                          <a:solidFill>
                            <a:schemeClr val="tx1"/>
                          </a:solidFill>
                        </a:rPr>
                        <a:t>Month-April</a:t>
                      </a:r>
                      <a:endParaRPr kumimoji="0" sz="1400" b="1" kern="1200" dirty="0">
                        <a:solidFill>
                          <a:schemeClr val="tx1"/>
                        </a:solidFill>
                        <a:latin typeface="+mn-lt"/>
                        <a:ea typeface="+mn-ea"/>
                        <a:cs typeface="+mn-cs"/>
                      </a:endParaRPr>
                    </a:p>
                  </a:txBody>
                  <a:tcPr marL="0" marR="0" marT="0" marB="0" horzOverflow="overflow"/>
                </a:tc>
                <a:tc>
                  <a:txBody>
                    <a:bodyPr/>
                    <a:lstStyle/>
                    <a:p>
                      <a:pPr algn="ctr" defTabSz="685800">
                        <a:lnSpc>
                          <a:spcPct val="107000"/>
                        </a:lnSpc>
                        <a:spcBef>
                          <a:spcPts val="800"/>
                        </a:spcBef>
                        <a:defRPr sz="1800" b="0"/>
                      </a:pPr>
                      <a:r>
                        <a:rPr kumimoji="0" sz="1400" b="1" kern="1200" dirty="0">
                          <a:solidFill>
                            <a:schemeClr val="tx1"/>
                          </a:solidFill>
                        </a:rPr>
                        <a:t>Planned Activities</a:t>
                      </a:r>
                      <a:endParaRPr kumimoji="0" sz="1400" b="1" kern="1200" dirty="0">
                        <a:solidFill>
                          <a:schemeClr val="tx1"/>
                        </a:solidFill>
                        <a:latin typeface="+mn-lt"/>
                        <a:ea typeface="+mn-ea"/>
                        <a:cs typeface="+mn-cs"/>
                      </a:endParaRPr>
                    </a:p>
                  </a:txBody>
                  <a:tcPr marL="0" marR="0" marT="0" marB="0" horzOverflow="overflow"/>
                </a:tc>
                <a:tc>
                  <a:txBody>
                    <a:bodyPr/>
                    <a:lstStyle/>
                    <a:p>
                      <a:pPr marL="0" algn="ctr" defTabSz="685800" rtl="0" eaLnBrk="1" latinLnBrk="0" hangingPunct="1">
                        <a:lnSpc>
                          <a:spcPct val="107000"/>
                        </a:lnSpc>
                        <a:spcBef>
                          <a:spcPts val="800"/>
                        </a:spcBef>
                        <a:defRPr sz="1800" b="0"/>
                      </a:pPr>
                      <a:r>
                        <a:rPr kumimoji="0" sz="1400" b="1" kern="1200" dirty="0">
                          <a:solidFill>
                            <a:schemeClr val="tx1"/>
                          </a:solidFill>
                        </a:rPr>
                        <a:t>Done Activities</a:t>
                      </a:r>
                      <a:endParaRPr kumimoji="0" sz="1400" b="1" kern="1200" dirty="0">
                        <a:solidFill>
                          <a:schemeClr val="tx1"/>
                        </a:solidFill>
                        <a:latin typeface="+mn-lt"/>
                        <a:ea typeface="+mn-ea"/>
                        <a:cs typeface="+mn-cs"/>
                      </a:endParaRPr>
                    </a:p>
                  </a:txBody>
                  <a:tcPr marL="0" marR="0" marT="0" marB="0" horzOverflow="overflow"/>
                </a:tc>
                <a:tc>
                  <a:txBody>
                    <a:bodyPr/>
                    <a:lstStyle/>
                    <a:p>
                      <a:pPr algn="ctr" defTabSz="685800">
                        <a:lnSpc>
                          <a:spcPct val="107000"/>
                        </a:lnSpc>
                        <a:spcBef>
                          <a:spcPts val="800"/>
                        </a:spcBef>
                        <a:defRPr sz="1800" b="0"/>
                      </a:pPr>
                      <a:r>
                        <a:rPr kumimoji="0" sz="1400" b="1" kern="1200" dirty="0">
                          <a:solidFill>
                            <a:schemeClr val="tx1"/>
                          </a:solidFill>
                        </a:rPr>
                        <a:t>Planned to done Ratio</a:t>
                      </a:r>
                      <a:endParaRPr kumimoji="0" sz="1400" b="1" kern="1200" dirty="0">
                        <a:solidFill>
                          <a:schemeClr val="tx1"/>
                        </a:solidFill>
                        <a:latin typeface="+mn-lt"/>
                        <a:ea typeface="+mn-ea"/>
                        <a:cs typeface="+mn-cs"/>
                      </a:endParaRPr>
                    </a:p>
                  </a:txBody>
                  <a:tcPr marL="0" marR="0" marT="0" marB="0" horzOverflow="overflow"/>
                </a:tc>
                <a:extLst>
                  <a:ext uri="{0D108BD9-81ED-4DB2-BD59-A6C34878D82A}">
                    <a16:rowId xmlns:a16="http://schemas.microsoft.com/office/drawing/2014/main" val="928877417"/>
                  </a:ext>
                </a:extLst>
              </a:tr>
              <a:tr h="1457325">
                <a:tc>
                  <a:txBody>
                    <a:bodyPr/>
                    <a:lstStyle/>
                    <a:p>
                      <a:pPr algn="ctr">
                        <a:lnSpc>
                          <a:spcPct val="107000"/>
                        </a:lnSpc>
                        <a:spcBef>
                          <a:spcPts val="800"/>
                        </a:spcBef>
                        <a:defRPr sz="1800" b="0">
                          <a:solidFill>
                            <a:srgbClr val="000000"/>
                          </a:solidFill>
                        </a:defRPr>
                      </a:pPr>
                      <a:endParaRPr lang="en-US" sz="1400" b="1" dirty="0">
                        <a:solidFill>
                          <a:schemeClr val="tx1"/>
                        </a:solidFill>
                      </a:endParaRPr>
                    </a:p>
                    <a:p>
                      <a:pPr algn="ctr">
                        <a:lnSpc>
                          <a:spcPct val="107000"/>
                        </a:lnSpc>
                        <a:spcBef>
                          <a:spcPts val="800"/>
                        </a:spcBef>
                        <a:defRPr sz="1800" b="0">
                          <a:solidFill>
                            <a:srgbClr val="000000"/>
                          </a:solidFill>
                        </a:defRPr>
                      </a:pPr>
                      <a:endParaRPr lang="en-US" sz="1400" b="1" dirty="0">
                        <a:solidFill>
                          <a:schemeClr val="tx1"/>
                        </a:solidFill>
                      </a:endParaRPr>
                    </a:p>
                    <a:p>
                      <a:pPr algn="ctr">
                        <a:lnSpc>
                          <a:spcPct val="107000"/>
                        </a:lnSpc>
                        <a:spcBef>
                          <a:spcPts val="800"/>
                        </a:spcBef>
                        <a:defRPr sz="1800" b="0">
                          <a:solidFill>
                            <a:srgbClr val="000000"/>
                          </a:solidFill>
                        </a:defRPr>
                      </a:pPr>
                      <a:r>
                        <a:rPr sz="1400" b="1" dirty="0">
                          <a:solidFill>
                            <a:schemeClr val="tx1"/>
                          </a:solidFill>
                        </a:rPr>
                        <a:t>Team -1</a:t>
                      </a:r>
                    </a:p>
                  </a:txBody>
                  <a:tcPr marL="0" marR="0" marT="0" marB="0" horzOverflow="overflow"/>
                </a:tc>
                <a:tc>
                  <a:txBody>
                    <a:bodyPr/>
                    <a:lstStyle/>
                    <a:p>
                      <a:pPr algn="ctr">
                        <a:lnSpc>
                          <a:spcPct val="107000"/>
                        </a:lnSpc>
                        <a:spcBef>
                          <a:spcPts val="800"/>
                        </a:spcBef>
                        <a:defRPr sz="1800"/>
                      </a:pPr>
                      <a:r>
                        <a:rPr sz="1400" dirty="0">
                          <a:solidFill>
                            <a:schemeClr val="tx1"/>
                          </a:solidFill>
                        </a:rPr>
                        <a:t>1. Development of report , analysis and control  modules.
2. Evaluate Metrics of Manager
3. Calculate Halstead Metrics for the project
4. Release surveys to know about customer satisfaction
5.. Documentation
</a:t>
                      </a:r>
                    </a:p>
                  </a:txBody>
                  <a:tcPr marL="0" marR="0" marT="0" marB="0" horzOverflow="overflow"/>
                </a:tc>
                <a:tc>
                  <a:txBody>
                    <a:bodyPr/>
                    <a:lstStyle/>
                    <a:p>
                      <a:pPr algn="ctr">
                        <a:lnSpc>
                          <a:spcPct val="107000"/>
                        </a:lnSpc>
                        <a:spcBef>
                          <a:spcPts val="800"/>
                        </a:spcBef>
                        <a:defRPr sz="1800"/>
                      </a:pPr>
                      <a:r>
                        <a:rPr sz="1400" dirty="0">
                          <a:solidFill>
                            <a:schemeClr val="tx1"/>
                          </a:solidFill>
                        </a:rPr>
                        <a:t>1. Development of report, analysis and control modules.
2. Evaluated Metrics of Manager
3. Calculated Halstead Metrics for the project
 </a:t>
                      </a:r>
                    </a:p>
                  </a:txBody>
                  <a:tcPr marL="0" marR="0" marT="0" marB="0" horzOverflow="overflow"/>
                </a:tc>
                <a:tc>
                  <a:txBody>
                    <a:bodyPr/>
                    <a:lstStyle/>
                    <a:p>
                      <a:pPr algn="ctr">
                        <a:lnSpc>
                          <a:spcPct val="107000"/>
                        </a:lnSpc>
                        <a:spcBef>
                          <a:spcPts val="800"/>
                        </a:spcBef>
                        <a:defRPr sz="1800"/>
                      </a:pPr>
                      <a:endParaRPr lang="en-US" sz="1400" dirty="0">
                        <a:solidFill>
                          <a:schemeClr val="tx1"/>
                        </a:solidFill>
                      </a:endParaRPr>
                    </a:p>
                    <a:p>
                      <a:pPr algn="ctr">
                        <a:lnSpc>
                          <a:spcPct val="107000"/>
                        </a:lnSpc>
                        <a:spcBef>
                          <a:spcPts val="800"/>
                        </a:spcBef>
                        <a:defRPr sz="1800"/>
                      </a:pPr>
                      <a:endParaRPr lang="en-US" sz="1400" dirty="0">
                        <a:solidFill>
                          <a:schemeClr val="tx1"/>
                        </a:solidFill>
                      </a:endParaRPr>
                    </a:p>
                    <a:p>
                      <a:pPr algn="ctr">
                        <a:lnSpc>
                          <a:spcPct val="107000"/>
                        </a:lnSpc>
                        <a:spcBef>
                          <a:spcPts val="800"/>
                        </a:spcBef>
                        <a:defRPr sz="1800"/>
                      </a:pPr>
                      <a:r>
                        <a:rPr sz="1400" dirty="0">
                          <a:solidFill>
                            <a:schemeClr val="tx1"/>
                          </a:solidFill>
                        </a:rPr>
                        <a:t>5:3</a:t>
                      </a:r>
                    </a:p>
                  </a:txBody>
                  <a:tcPr marL="0" marR="0" marT="0" marB="0" horzOverflow="overflow"/>
                </a:tc>
                <a:extLst>
                  <a:ext uri="{0D108BD9-81ED-4DB2-BD59-A6C34878D82A}">
                    <a16:rowId xmlns:a16="http://schemas.microsoft.com/office/drawing/2014/main" val="10000"/>
                  </a:ext>
                </a:extLst>
              </a:tr>
              <a:tr h="1591866">
                <a:tc>
                  <a:txBody>
                    <a:bodyPr/>
                    <a:lstStyle/>
                    <a:p>
                      <a:pPr algn="ctr">
                        <a:lnSpc>
                          <a:spcPct val="107000"/>
                        </a:lnSpc>
                        <a:spcBef>
                          <a:spcPts val="800"/>
                        </a:spcBef>
                        <a:defRPr sz="1800" b="0">
                          <a:solidFill>
                            <a:srgbClr val="000000"/>
                          </a:solidFill>
                        </a:defRPr>
                      </a:pPr>
                      <a:endParaRPr lang="en-US" sz="1400" b="1" dirty="0">
                        <a:solidFill>
                          <a:schemeClr val="tx1"/>
                        </a:solidFill>
                      </a:endParaRPr>
                    </a:p>
                    <a:p>
                      <a:pPr algn="ctr">
                        <a:lnSpc>
                          <a:spcPct val="107000"/>
                        </a:lnSpc>
                        <a:spcBef>
                          <a:spcPts val="800"/>
                        </a:spcBef>
                        <a:defRPr sz="1800" b="0">
                          <a:solidFill>
                            <a:srgbClr val="000000"/>
                          </a:solidFill>
                        </a:defRPr>
                      </a:pPr>
                      <a:endParaRPr lang="en-US" sz="1400" b="1" dirty="0">
                        <a:solidFill>
                          <a:schemeClr val="tx1"/>
                        </a:solidFill>
                      </a:endParaRPr>
                    </a:p>
                    <a:p>
                      <a:pPr algn="ctr">
                        <a:lnSpc>
                          <a:spcPct val="107000"/>
                        </a:lnSpc>
                        <a:spcBef>
                          <a:spcPts val="800"/>
                        </a:spcBef>
                        <a:defRPr sz="1800" b="0">
                          <a:solidFill>
                            <a:srgbClr val="000000"/>
                          </a:solidFill>
                        </a:defRPr>
                      </a:pPr>
                      <a:r>
                        <a:rPr sz="1400" b="1" dirty="0">
                          <a:solidFill>
                            <a:schemeClr val="tx1"/>
                          </a:solidFill>
                        </a:rPr>
                        <a:t>Team -2</a:t>
                      </a:r>
                    </a:p>
                  </a:txBody>
                  <a:tcPr marL="0" marR="0" marT="0" marB="0" horzOverflow="overflow"/>
                </a:tc>
                <a:tc>
                  <a:txBody>
                    <a:bodyPr/>
                    <a:lstStyle/>
                    <a:p>
                      <a:pPr algn="ctr">
                        <a:lnSpc>
                          <a:spcPct val="107000"/>
                        </a:lnSpc>
                        <a:spcBef>
                          <a:spcPts val="800"/>
                        </a:spcBef>
                        <a:defRPr sz="1800"/>
                      </a:pPr>
                      <a:r>
                        <a:rPr sz="1400" dirty="0">
                          <a:solidFill>
                            <a:schemeClr val="tx1"/>
                          </a:solidFill>
                        </a:rPr>
                        <a:t>1. Make final changes to the web portal and run it on localhost`
2.Calculate  performance testing of the website
3.Release surveys to know about customer satisfaction
4. Documentation</a:t>
                      </a:r>
                    </a:p>
                  </a:txBody>
                  <a:tcPr marL="0" marR="0" marT="0" marB="0" horzOverflow="overflow"/>
                </a:tc>
                <a:tc>
                  <a:txBody>
                    <a:bodyPr/>
                    <a:lstStyle/>
                    <a:p>
                      <a:pPr algn="ctr">
                        <a:lnSpc>
                          <a:spcPct val="107000"/>
                        </a:lnSpc>
                        <a:spcBef>
                          <a:spcPts val="800"/>
                        </a:spcBef>
                        <a:defRPr sz="1800"/>
                      </a:pPr>
                      <a:r>
                        <a:rPr sz="1400" dirty="0">
                          <a:solidFill>
                            <a:schemeClr val="tx1"/>
                          </a:solidFill>
                        </a:rPr>
                        <a:t>1. Development of edge detection module.
2. Calculate performance testing of the website 
3. Release surveys to know about customer satisfaction.
4.Documentation</a:t>
                      </a:r>
                    </a:p>
                  </a:txBody>
                  <a:tcPr marL="0" marR="0" marT="0" marB="0" horzOverflow="overflow"/>
                </a:tc>
                <a:tc>
                  <a:txBody>
                    <a:bodyPr/>
                    <a:lstStyle/>
                    <a:p>
                      <a:pPr algn="ctr">
                        <a:lnSpc>
                          <a:spcPct val="107000"/>
                        </a:lnSpc>
                        <a:spcBef>
                          <a:spcPts val="800"/>
                        </a:spcBef>
                        <a:defRPr sz="1800"/>
                      </a:pPr>
                      <a:endParaRPr lang="en-US" sz="1400" dirty="0">
                        <a:solidFill>
                          <a:schemeClr val="tx1"/>
                        </a:solidFill>
                      </a:endParaRPr>
                    </a:p>
                    <a:p>
                      <a:pPr algn="ctr">
                        <a:lnSpc>
                          <a:spcPct val="107000"/>
                        </a:lnSpc>
                        <a:spcBef>
                          <a:spcPts val="800"/>
                        </a:spcBef>
                        <a:defRPr sz="1800"/>
                      </a:pPr>
                      <a:endParaRPr lang="en-US" sz="1400" dirty="0">
                        <a:solidFill>
                          <a:schemeClr val="tx1"/>
                        </a:solidFill>
                      </a:endParaRPr>
                    </a:p>
                    <a:p>
                      <a:pPr algn="ctr">
                        <a:lnSpc>
                          <a:spcPct val="107000"/>
                        </a:lnSpc>
                        <a:spcBef>
                          <a:spcPts val="800"/>
                        </a:spcBef>
                        <a:defRPr sz="1800"/>
                      </a:pPr>
                      <a:r>
                        <a:rPr sz="1400" dirty="0">
                          <a:solidFill>
                            <a:schemeClr val="tx1"/>
                          </a:solidFill>
                        </a:rPr>
                        <a:t>4:4</a:t>
                      </a:r>
                    </a:p>
                  </a:txBody>
                  <a:tcPr marL="0" marR="0" marT="0" marB="0" horzOverflow="overflow"/>
                </a:tc>
                <a:extLst>
                  <a:ext uri="{0D108BD9-81ED-4DB2-BD59-A6C34878D82A}">
                    <a16:rowId xmlns:a16="http://schemas.microsoft.com/office/drawing/2014/main" val="10001"/>
                  </a:ext>
                </a:extLst>
              </a:tr>
              <a:tr h="1029925">
                <a:tc>
                  <a:txBody>
                    <a:bodyPr/>
                    <a:lstStyle/>
                    <a:p>
                      <a:pPr algn="ctr">
                        <a:lnSpc>
                          <a:spcPct val="107000"/>
                        </a:lnSpc>
                        <a:spcBef>
                          <a:spcPts val="800"/>
                        </a:spcBef>
                        <a:defRPr sz="1800" b="0">
                          <a:solidFill>
                            <a:srgbClr val="000000"/>
                          </a:solidFill>
                        </a:defRPr>
                      </a:pPr>
                      <a:endParaRPr lang="en-US" sz="1400" b="1" dirty="0">
                        <a:solidFill>
                          <a:schemeClr val="tx1"/>
                        </a:solidFill>
                      </a:endParaRPr>
                    </a:p>
                    <a:p>
                      <a:pPr algn="ctr">
                        <a:lnSpc>
                          <a:spcPct val="107000"/>
                        </a:lnSpc>
                        <a:spcBef>
                          <a:spcPts val="800"/>
                        </a:spcBef>
                        <a:defRPr sz="1800" b="0">
                          <a:solidFill>
                            <a:srgbClr val="000000"/>
                          </a:solidFill>
                        </a:defRPr>
                      </a:pPr>
                      <a:r>
                        <a:rPr sz="1400" b="1" dirty="0">
                          <a:solidFill>
                            <a:schemeClr val="tx1"/>
                          </a:solidFill>
                        </a:rPr>
                        <a:t>Testers</a:t>
                      </a:r>
                    </a:p>
                  </a:txBody>
                  <a:tcPr marL="0" marR="0" marT="0" marB="0" horzOverflow="overflow"/>
                </a:tc>
                <a:tc>
                  <a:txBody>
                    <a:bodyPr/>
                    <a:lstStyle/>
                    <a:p>
                      <a:pPr algn="ctr">
                        <a:lnSpc>
                          <a:spcPct val="107000"/>
                        </a:lnSpc>
                        <a:spcBef>
                          <a:spcPts val="800"/>
                        </a:spcBef>
                        <a:defRPr sz="1800"/>
                      </a:pPr>
                      <a:r>
                        <a:rPr sz="1400" dirty="0">
                          <a:solidFill>
                            <a:schemeClr val="tx1"/>
                          </a:solidFill>
                        </a:rPr>
                        <a:t>1. Gather software metrics for testers
2. Evaluate Metrics of developers
3. Test the Source code. </a:t>
                      </a:r>
                    </a:p>
                  </a:txBody>
                  <a:tcPr marL="0" marR="0" marT="0" marB="0" horzOverflow="overflow"/>
                </a:tc>
                <a:tc>
                  <a:txBody>
                    <a:bodyPr/>
                    <a:lstStyle/>
                    <a:p>
                      <a:pPr algn="ctr">
                        <a:lnSpc>
                          <a:spcPct val="107000"/>
                        </a:lnSpc>
                        <a:spcBef>
                          <a:spcPts val="800"/>
                        </a:spcBef>
                        <a:defRPr sz="1800"/>
                      </a:pPr>
                      <a:r>
                        <a:rPr sz="1400" dirty="0">
                          <a:solidFill>
                            <a:schemeClr val="tx1"/>
                          </a:solidFill>
                        </a:rPr>
                        <a:t>1. Gather software metrics for testers
2. Test the Source code.</a:t>
                      </a:r>
                    </a:p>
                  </a:txBody>
                  <a:tcPr marL="0" marR="0" marT="0" marB="0" horzOverflow="overflow"/>
                </a:tc>
                <a:tc>
                  <a:txBody>
                    <a:bodyPr/>
                    <a:lstStyle/>
                    <a:p>
                      <a:pPr algn="ctr">
                        <a:lnSpc>
                          <a:spcPct val="107000"/>
                        </a:lnSpc>
                        <a:spcBef>
                          <a:spcPts val="800"/>
                        </a:spcBef>
                        <a:defRPr sz="1800"/>
                      </a:pPr>
                      <a:endParaRPr lang="en-US" sz="1400" dirty="0">
                        <a:solidFill>
                          <a:schemeClr val="tx1"/>
                        </a:solidFill>
                      </a:endParaRPr>
                    </a:p>
                    <a:p>
                      <a:pPr algn="ctr">
                        <a:lnSpc>
                          <a:spcPct val="107000"/>
                        </a:lnSpc>
                        <a:spcBef>
                          <a:spcPts val="800"/>
                        </a:spcBef>
                        <a:defRPr sz="1800"/>
                      </a:pPr>
                      <a:r>
                        <a:rPr sz="1400" dirty="0">
                          <a:solidFill>
                            <a:schemeClr val="tx1"/>
                          </a:solidFill>
                        </a:rPr>
                        <a:t>3:2</a:t>
                      </a:r>
                    </a:p>
                  </a:txBody>
                  <a:tcPr marL="0" marR="0" marT="0" marB="0" horzOverflow="overflow"/>
                </a:tc>
                <a:extLst>
                  <a:ext uri="{0D108BD9-81ED-4DB2-BD59-A6C34878D82A}">
                    <a16:rowId xmlns:a16="http://schemas.microsoft.com/office/drawing/2014/main" val="10002"/>
                  </a:ext>
                </a:extLst>
              </a:tr>
            </a:tbl>
          </a:graphicData>
        </a:graphic>
      </p:graphicFrame>
      <p:sp>
        <p:nvSpPr>
          <p:cNvPr id="110" name="Month- May"/>
          <p:cNvSpPr txBox="1"/>
          <p:nvPr/>
        </p:nvSpPr>
        <p:spPr>
          <a:xfrm>
            <a:off x="815621" y="476672"/>
            <a:ext cx="1738103" cy="369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marL="228600" indent="-228600" algn="just">
              <a:lnSpc>
                <a:spcPct val="81000"/>
              </a:lnSpc>
              <a:spcBef>
                <a:spcPts val="1000"/>
              </a:spcBef>
              <a:buSzPct val="100000"/>
              <a:buFont typeface="Arial"/>
              <a:buChar char="•"/>
              <a:defRPr sz="2800"/>
            </a:lvl1pPr>
          </a:lstStyle>
          <a:p>
            <a:r>
              <a:rPr sz="2100" b="1" dirty="0"/>
              <a:t>Month- May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7713C54-589C-4636-BE6B-85D1C59ABFA7}"/>
              </a:ext>
            </a:extLst>
          </p:cNvPr>
          <p:cNvSpPr txBox="1">
            <a:spLocks/>
          </p:cNvSpPr>
          <p:nvPr/>
        </p:nvSpPr>
        <p:spPr>
          <a:xfrm>
            <a:off x="558285" y="1124744"/>
            <a:ext cx="8027427" cy="4295963"/>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just">
              <a:buSzTx/>
              <a:buFontTx/>
              <a:buNone/>
              <a:defRPr sz="2200"/>
            </a:pPr>
            <a:r>
              <a:rPr lang="en-US" sz="2400" dirty="0"/>
              <a:t>b) </a:t>
            </a:r>
            <a:r>
              <a:rPr lang="en-US" sz="2400" u="sng" dirty="0"/>
              <a:t>Effort of Team members</a:t>
            </a:r>
            <a:r>
              <a:rPr lang="en-US" sz="2400" dirty="0"/>
              <a:t>: </a:t>
            </a:r>
            <a:r>
              <a:rPr lang="en-US" sz="2400" dirty="0">
                <a:sym typeface="Times New Roman"/>
              </a:rPr>
              <a:t>This metrics helps us to assess the effort of each team member. This will help us to determine the overall productivity of the project and team members.</a:t>
            </a:r>
          </a:p>
          <a:p>
            <a:pPr marL="0" indent="0" algn="just">
              <a:buSzTx/>
              <a:buFontTx/>
              <a:buNone/>
              <a:defRPr sz="2200"/>
            </a:pPr>
            <a:endParaRPr lang="en-US" sz="2200" dirty="0">
              <a:latin typeface="Times New Roman"/>
              <a:ea typeface="Times New Roman"/>
              <a:cs typeface="Times New Roman"/>
              <a:sym typeface="Times New Roman"/>
            </a:endParaRPr>
          </a:p>
        </p:txBody>
      </p:sp>
      <p:pic>
        <p:nvPicPr>
          <p:cNvPr id="3" name="1*wrfnDY3ycB7MLZ8NmRZMwg.png" descr="1*wrfnDY3ycB7MLZ8NmRZMwg.png">
            <a:extLst>
              <a:ext uri="{FF2B5EF4-FFF2-40B4-BE49-F238E27FC236}">
                <a16:creationId xmlns:a16="http://schemas.microsoft.com/office/drawing/2014/main" id="{8F851496-C47F-49D6-B167-12FD51601FFA}"/>
              </a:ext>
            </a:extLst>
          </p:cNvPr>
          <p:cNvPicPr>
            <a:picLocks noChangeAspect="1"/>
          </p:cNvPicPr>
          <p:nvPr/>
        </p:nvPicPr>
        <p:blipFill>
          <a:blip r:embed="rId2"/>
          <a:stretch>
            <a:fillRect/>
          </a:stretch>
        </p:blipFill>
        <p:spPr>
          <a:xfrm>
            <a:off x="2173923" y="2780928"/>
            <a:ext cx="4796153" cy="3186775"/>
          </a:xfrm>
          <a:prstGeom prst="rect">
            <a:avLst/>
          </a:prstGeom>
          <a:ln w="12700">
            <a:miter lim="400000"/>
          </a:ln>
        </p:spPr>
      </p:pic>
    </p:spTree>
    <p:extLst>
      <p:ext uri="{BB962C8B-B14F-4D97-AF65-F5344CB8AC3E}">
        <p14:creationId xmlns:p14="http://schemas.microsoft.com/office/powerpoint/2010/main" val="1487483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4DA5A29B-4393-4C79-8ACD-0924B8D8A3E3}"/>
              </a:ext>
            </a:extLst>
          </p:cNvPr>
          <p:cNvGraphicFramePr/>
          <p:nvPr>
            <p:extLst>
              <p:ext uri="{D42A27DB-BD31-4B8C-83A1-F6EECF244321}">
                <p14:modId xmlns:p14="http://schemas.microsoft.com/office/powerpoint/2010/main" val="455849869"/>
              </p:ext>
            </p:extLst>
          </p:nvPr>
        </p:nvGraphicFramePr>
        <p:xfrm>
          <a:off x="467543" y="569116"/>
          <a:ext cx="8208913" cy="5719768"/>
        </p:xfrm>
        <a:graphic>
          <a:graphicData uri="http://schemas.openxmlformats.org/drawingml/2006/table">
            <a:tbl>
              <a:tblPr>
                <a:tableStyleId>{35758FB7-9AC5-4552-8A53-C91805E547FA}</a:tableStyleId>
              </a:tblPr>
              <a:tblGrid>
                <a:gridCol w="2808313">
                  <a:extLst>
                    <a:ext uri="{9D8B030D-6E8A-4147-A177-3AD203B41FA5}">
                      <a16:colId xmlns:a16="http://schemas.microsoft.com/office/drawing/2014/main" val="20000"/>
                    </a:ext>
                  </a:extLst>
                </a:gridCol>
                <a:gridCol w="1512167">
                  <a:extLst>
                    <a:ext uri="{9D8B030D-6E8A-4147-A177-3AD203B41FA5}">
                      <a16:colId xmlns:a16="http://schemas.microsoft.com/office/drawing/2014/main" val="20001"/>
                    </a:ext>
                  </a:extLst>
                </a:gridCol>
                <a:gridCol w="2016225">
                  <a:extLst>
                    <a:ext uri="{9D8B030D-6E8A-4147-A177-3AD203B41FA5}">
                      <a16:colId xmlns:a16="http://schemas.microsoft.com/office/drawing/2014/main" val="20002"/>
                    </a:ext>
                  </a:extLst>
                </a:gridCol>
                <a:gridCol w="1872208">
                  <a:extLst>
                    <a:ext uri="{9D8B030D-6E8A-4147-A177-3AD203B41FA5}">
                      <a16:colId xmlns:a16="http://schemas.microsoft.com/office/drawing/2014/main" val="20003"/>
                    </a:ext>
                  </a:extLst>
                </a:gridCol>
              </a:tblGrid>
              <a:tr h="627582">
                <a:tc>
                  <a:txBody>
                    <a:bodyPr/>
                    <a:lstStyle/>
                    <a:p>
                      <a:pPr algn="l" defTabSz="685800">
                        <a:defRPr sz="1800"/>
                      </a:pPr>
                      <a:r>
                        <a:rPr sz="1600" b="1" dirty="0">
                          <a:sym typeface="Times New Roman"/>
                        </a:rPr>
                        <a:t>Team Members</a:t>
                      </a:r>
                      <a:endParaRPr sz="1600" b="1" dirty="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1">
                          <a:sym typeface="Times New Roman"/>
                        </a:rPr>
                        <a:t>Number of Activities assigned</a:t>
                      </a:r>
                      <a:endParaRPr sz="1600" b="1">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1" dirty="0">
                          <a:sym typeface="Times New Roman"/>
                        </a:rPr>
                        <a:t>Number of Activities Performed  </a:t>
                      </a:r>
                      <a:endParaRPr sz="1600" b="1" dirty="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1">
                          <a:sym typeface="Times New Roman"/>
                        </a:rPr>
                        <a:t>Number of weeks 
worked</a:t>
                      </a:r>
                      <a:endParaRPr sz="1600" b="1">
                        <a:latin typeface="Times New Roman"/>
                        <a:ea typeface="Times New Roman"/>
                        <a:cs typeface="Times New Roman"/>
                        <a:sym typeface="Times New Roman"/>
                      </a:endParaRPr>
                    </a:p>
                  </a:txBody>
                  <a:tcPr marL="45720" marR="45720" horzOverflow="overflow"/>
                </a:tc>
                <a:extLst>
                  <a:ext uri="{0D108BD9-81ED-4DB2-BD59-A6C34878D82A}">
                    <a16:rowId xmlns:a16="http://schemas.microsoft.com/office/drawing/2014/main" val="10000"/>
                  </a:ext>
                </a:extLst>
              </a:tr>
              <a:tr h="462763">
                <a:tc>
                  <a:txBody>
                    <a:bodyPr/>
                    <a:lstStyle/>
                    <a:p>
                      <a:pPr algn="l" defTabSz="685800">
                        <a:defRPr sz="1800"/>
                      </a:pPr>
                      <a:r>
                        <a:rPr sz="1600" b="1">
                          <a:sym typeface="Times New Roman"/>
                        </a:rPr>
                        <a:t>Anuhya Balija (Project manager)</a:t>
                      </a:r>
                      <a:endParaRPr sz="1600" b="1">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10</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dirty="0">
                          <a:sym typeface="Times New Roman"/>
                        </a:rPr>
                        <a:t>10</a:t>
                      </a:r>
                      <a:endParaRPr sz="1600" b="0" dirty="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dirty="0">
                          <a:sym typeface="Times New Roman"/>
                        </a:rPr>
                        <a:t>8 weeks</a:t>
                      </a:r>
                      <a:endParaRPr sz="1600" b="0" dirty="0">
                        <a:latin typeface="Times New Roman"/>
                        <a:ea typeface="Times New Roman"/>
                        <a:cs typeface="Times New Roman"/>
                        <a:sym typeface="Times New Roman"/>
                      </a:endParaRPr>
                    </a:p>
                  </a:txBody>
                  <a:tcPr marL="45720" marR="45720" horzOverflow="overflow"/>
                </a:tc>
                <a:extLst>
                  <a:ext uri="{0D108BD9-81ED-4DB2-BD59-A6C34878D82A}">
                    <a16:rowId xmlns:a16="http://schemas.microsoft.com/office/drawing/2014/main" val="10001"/>
                  </a:ext>
                </a:extLst>
              </a:tr>
              <a:tr h="499227">
                <a:tc>
                  <a:txBody>
                    <a:bodyPr/>
                    <a:lstStyle/>
                    <a:p>
                      <a:pPr algn="l" defTabSz="685800">
                        <a:defRPr sz="1800"/>
                      </a:pPr>
                      <a:r>
                        <a:rPr sz="1600" b="1">
                          <a:sym typeface="Times New Roman"/>
                        </a:rPr>
                        <a:t>Veena (Senior Analyst)</a:t>
                      </a:r>
                      <a:endParaRPr sz="1600" b="1">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8</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8</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8 weeks</a:t>
                      </a:r>
                      <a:endParaRPr sz="1600" b="0">
                        <a:latin typeface="Times New Roman"/>
                        <a:ea typeface="Times New Roman"/>
                        <a:cs typeface="Times New Roman"/>
                        <a:sym typeface="Times New Roman"/>
                      </a:endParaRPr>
                    </a:p>
                  </a:txBody>
                  <a:tcPr marL="45720" marR="45720" horzOverflow="overflow"/>
                </a:tc>
                <a:extLst>
                  <a:ext uri="{0D108BD9-81ED-4DB2-BD59-A6C34878D82A}">
                    <a16:rowId xmlns:a16="http://schemas.microsoft.com/office/drawing/2014/main" val="10002"/>
                  </a:ext>
                </a:extLst>
              </a:tr>
              <a:tr h="462763">
                <a:tc>
                  <a:txBody>
                    <a:bodyPr/>
                    <a:lstStyle/>
                    <a:p>
                      <a:pPr algn="l" defTabSz="685800">
                        <a:defRPr sz="1800"/>
                      </a:pPr>
                      <a:r>
                        <a:rPr sz="1600" b="1">
                          <a:sym typeface="Times New Roman"/>
                        </a:rPr>
                        <a:t>Ashok (Team Manager)</a:t>
                      </a:r>
                      <a:endParaRPr sz="1600" b="1">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10</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10</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8 weeks</a:t>
                      </a:r>
                      <a:endParaRPr sz="1600" b="0">
                        <a:latin typeface="Times New Roman"/>
                        <a:ea typeface="Times New Roman"/>
                        <a:cs typeface="Times New Roman"/>
                        <a:sym typeface="Times New Roman"/>
                      </a:endParaRPr>
                    </a:p>
                  </a:txBody>
                  <a:tcPr marL="45720" marR="45720" horzOverflow="overflow"/>
                </a:tc>
                <a:extLst>
                  <a:ext uri="{0D108BD9-81ED-4DB2-BD59-A6C34878D82A}">
                    <a16:rowId xmlns:a16="http://schemas.microsoft.com/office/drawing/2014/main" val="10003"/>
                  </a:ext>
                </a:extLst>
              </a:tr>
              <a:tr h="462763">
                <a:tc>
                  <a:txBody>
                    <a:bodyPr/>
                    <a:lstStyle/>
                    <a:p>
                      <a:pPr algn="l" defTabSz="685800">
                        <a:defRPr sz="1800"/>
                      </a:pPr>
                      <a:r>
                        <a:rPr sz="1600" b="1" dirty="0" err="1">
                          <a:sym typeface="Times New Roman"/>
                        </a:rPr>
                        <a:t>Sarayu</a:t>
                      </a:r>
                      <a:r>
                        <a:rPr sz="1600" b="1" dirty="0">
                          <a:sym typeface="Times New Roman"/>
                        </a:rPr>
                        <a:t> (Team Manager)</a:t>
                      </a:r>
                      <a:endParaRPr sz="1600" b="1" dirty="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10</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dirty="0">
                          <a:sym typeface="Times New Roman"/>
                        </a:rPr>
                        <a:t>10</a:t>
                      </a:r>
                      <a:endParaRPr sz="1600" b="0" dirty="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8 weeks</a:t>
                      </a:r>
                      <a:endParaRPr sz="1600" b="0">
                        <a:latin typeface="Times New Roman"/>
                        <a:ea typeface="Times New Roman"/>
                        <a:cs typeface="Times New Roman"/>
                        <a:sym typeface="Times New Roman"/>
                      </a:endParaRPr>
                    </a:p>
                  </a:txBody>
                  <a:tcPr marL="45720" marR="45720" horzOverflow="overflow"/>
                </a:tc>
                <a:extLst>
                  <a:ext uri="{0D108BD9-81ED-4DB2-BD59-A6C34878D82A}">
                    <a16:rowId xmlns:a16="http://schemas.microsoft.com/office/drawing/2014/main" val="10004"/>
                  </a:ext>
                </a:extLst>
              </a:tr>
              <a:tr h="462763">
                <a:tc>
                  <a:txBody>
                    <a:bodyPr/>
                    <a:lstStyle/>
                    <a:p>
                      <a:pPr algn="l" defTabSz="685800">
                        <a:defRPr sz="1800"/>
                      </a:pPr>
                      <a:r>
                        <a:rPr sz="1600" b="1">
                          <a:sym typeface="Times New Roman"/>
                        </a:rPr>
                        <a:t>Surya (Developer)</a:t>
                      </a:r>
                      <a:endParaRPr sz="1600" b="1">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dirty="0">
                          <a:sym typeface="Times New Roman"/>
                        </a:rPr>
                        <a:t>7</a:t>
                      </a:r>
                      <a:endParaRPr sz="1600" b="0" dirty="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7</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8 weeks</a:t>
                      </a:r>
                      <a:endParaRPr sz="1600" b="0">
                        <a:latin typeface="Times New Roman"/>
                        <a:ea typeface="Times New Roman"/>
                        <a:cs typeface="Times New Roman"/>
                        <a:sym typeface="Times New Roman"/>
                      </a:endParaRPr>
                    </a:p>
                  </a:txBody>
                  <a:tcPr marL="45720" marR="45720" horzOverflow="overflow"/>
                </a:tc>
                <a:extLst>
                  <a:ext uri="{0D108BD9-81ED-4DB2-BD59-A6C34878D82A}">
                    <a16:rowId xmlns:a16="http://schemas.microsoft.com/office/drawing/2014/main" val="10005"/>
                  </a:ext>
                </a:extLst>
              </a:tr>
              <a:tr h="462763">
                <a:tc>
                  <a:txBody>
                    <a:bodyPr/>
                    <a:lstStyle/>
                    <a:p>
                      <a:pPr algn="l" defTabSz="685800">
                        <a:defRPr sz="1800"/>
                      </a:pPr>
                      <a:r>
                        <a:rPr sz="1600" b="1">
                          <a:sym typeface="Times New Roman"/>
                        </a:rPr>
                        <a:t>Chandana Sreya (Developer)</a:t>
                      </a:r>
                      <a:endParaRPr sz="1600" b="1">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7</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7</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8 weeks</a:t>
                      </a:r>
                      <a:endParaRPr sz="1600" b="0">
                        <a:latin typeface="Times New Roman"/>
                        <a:ea typeface="Times New Roman"/>
                        <a:cs typeface="Times New Roman"/>
                        <a:sym typeface="Times New Roman"/>
                      </a:endParaRPr>
                    </a:p>
                  </a:txBody>
                  <a:tcPr marL="45720" marR="45720" horzOverflow="overflow"/>
                </a:tc>
                <a:extLst>
                  <a:ext uri="{0D108BD9-81ED-4DB2-BD59-A6C34878D82A}">
                    <a16:rowId xmlns:a16="http://schemas.microsoft.com/office/drawing/2014/main" val="10006"/>
                  </a:ext>
                </a:extLst>
              </a:tr>
              <a:tr h="462763">
                <a:tc>
                  <a:txBody>
                    <a:bodyPr/>
                    <a:lstStyle/>
                    <a:p>
                      <a:pPr algn="l" defTabSz="685800">
                        <a:defRPr sz="1800"/>
                      </a:pPr>
                      <a:r>
                        <a:rPr sz="1600" b="1">
                          <a:sym typeface="Times New Roman"/>
                        </a:rPr>
                        <a:t>Rohin (Developer )</a:t>
                      </a:r>
                      <a:endParaRPr sz="1600" b="1">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dirty="0">
                          <a:sym typeface="Times New Roman"/>
                        </a:rPr>
                        <a:t>6</a:t>
                      </a:r>
                      <a:endParaRPr sz="1600" b="0" dirty="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6</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8 weeks</a:t>
                      </a:r>
                      <a:endParaRPr sz="1600" b="0">
                        <a:latin typeface="Times New Roman"/>
                        <a:ea typeface="Times New Roman"/>
                        <a:cs typeface="Times New Roman"/>
                        <a:sym typeface="Times New Roman"/>
                      </a:endParaRPr>
                    </a:p>
                  </a:txBody>
                  <a:tcPr marL="45720" marR="45720" horzOverflow="overflow"/>
                </a:tc>
                <a:extLst>
                  <a:ext uri="{0D108BD9-81ED-4DB2-BD59-A6C34878D82A}">
                    <a16:rowId xmlns:a16="http://schemas.microsoft.com/office/drawing/2014/main" val="10007"/>
                  </a:ext>
                </a:extLst>
              </a:tr>
              <a:tr h="462763">
                <a:tc>
                  <a:txBody>
                    <a:bodyPr/>
                    <a:lstStyle/>
                    <a:p>
                      <a:pPr algn="l" defTabSz="685800">
                        <a:defRPr sz="1800"/>
                      </a:pPr>
                      <a:r>
                        <a:rPr sz="1600" b="1">
                          <a:sym typeface="Times New Roman"/>
                        </a:rPr>
                        <a:t>Hruthika (Developer)</a:t>
                      </a:r>
                      <a:endParaRPr sz="1600" b="1">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6</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6</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8 weeks</a:t>
                      </a:r>
                      <a:endParaRPr sz="1600" b="0">
                        <a:latin typeface="Times New Roman"/>
                        <a:ea typeface="Times New Roman"/>
                        <a:cs typeface="Times New Roman"/>
                        <a:sym typeface="Times New Roman"/>
                      </a:endParaRPr>
                    </a:p>
                  </a:txBody>
                  <a:tcPr marL="45720" marR="45720" horzOverflow="overflow"/>
                </a:tc>
                <a:extLst>
                  <a:ext uri="{0D108BD9-81ED-4DB2-BD59-A6C34878D82A}">
                    <a16:rowId xmlns:a16="http://schemas.microsoft.com/office/drawing/2014/main" val="10008"/>
                  </a:ext>
                </a:extLst>
              </a:tr>
              <a:tr h="478666">
                <a:tc>
                  <a:txBody>
                    <a:bodyPr/>
                    <a:lstStyle/>
                    <a:p>
                      <a:pPr algn="l" defTabSz="685800">
                        <a:defRPr sz="1800"/>
                      </a:pPr>
                      <a:r>
                        <a:rPr sz="1600" b="1">
                          <a:sym typeface="Times New Roman"/>
                        </a:rPr>
                        <a:t>Manisha(Tester)
</a:t>
                      </a:r>
                      <a:endParaRPr sz="1600" b="1">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5</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5</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6 weeks</a:t>
                      </a:r>
                      <a:endParaRPr sz="1600" b="0">
                        <a:latin typeface="Times New Roman"/>
                        <a:ea typeface="Times New Roman"/>
                        <a:cs typeface="Times New Roman"/>
                        <a:sym typeface="Times New Roman"/>
                      </a:endParaRPr>
                    </a:p>
                  </a:txBody>
                  <a:tcPr marL="45720" marR="45720" horzOverflow="overflow"/>
                </a:tc>
                <a:extLst>
                  <a:ext uri="{0D108BD9-81ED-4DB2-BD59-A6C34878D82A}">
                    <a16:rowId xmlns:a16="http://schemas.microsoft.com/office/drawing/2014/main" val="10009"/>
                  </a:ext>
                </a:extLst>
              </a:tr>
              <a:tr h="462763">
                <a:tc>
                  <a:txBody>
                    <a:bodyPr/>
                    <a:lstStyle/>
                    <a:p>
                      <a:pPr algn="l" defTabSz="685800">
                        <a:defRPr sz="1800"/>
                      </a:pPr>
                      <a:r>
                        <a:rPr sz="1600" b="1" dirty="0" err="1">
                          <a:sym typeface="Times New Roman"/>
                        </a:rPr>
                        <a:t>Tharuni</a:t>
                      </a:r>
                      <a:r>
                        <a:rPr sz="1600" b="1" dirty="0">
                          <a:sym typeface="Times New Roman"/>
                        </a:rPr>
                        <a:t> (Tester)</a:t>
                      </a:r>
                      <a:endParaRPr sz="1600" b="1" dirty="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5</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a:sym typeface="Times New Roman"/>
                        </a:rPr>
                        <a:t>5</a:t>
                      </a:r>
                      <a:endParaRPr sz="1600" b="0">
                        <a:latin typeface="Times New Roman"/>
                        <a:ea typeface="Times New Roman"/>
                        <a:cs typeface="Times New Roman"/>
                        <a:sym typeface="Times New Roman"/>
                      </a:endParaRPr>
                    </a:p>
                  </a:txBody>
                  <a:tcPr marL="45720" marR="45720" horzOverflow="overflow"/>
                </a:tc>
                <a:tc>
                  <a:txBody>
                    <a:bodyPr/>
                    <a:lstStyle/>
                    <a:p>
                      <a:pPr algn="l" defTabSz="685800">
                        <a:defRPr sz="1800"/>
                      </a:pPr>
                      <a:r>
                        <a:rPr sz="1600" b="0" dirty="0">
                          <a:sym typeface="Times New Roman"/>
                        </a:rPr>
                        <a:t>6 weeks</a:t>
                      </a:r>
                      <a:endParaRPr sz="1600" b="0" dirty="0">
                        <a:latin typeface="Times New Roman"/>
                        <a:ea typeface="Times New Roman"/>
                        <a:cs typeface="Times New Roman"/>
                        <a:sym typeface="Times New Roman"/>
                      </a:endParaRPr>
                    </a:p>
                  </a:txBody>
                  <a:tcPr marL="45720" marR="45720" horzOverflow="overflow"/>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5482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shot 2021-06-06 at 1.49.35 PM.png" descr="Screenshot 2021-06-06 at 1.49.35 PM.png">
            <a:extLst>
              <a:ext uri="{FF2B5EF4-FFF2-40B4-BE49-F238E27FC236}">
                <a16:creationId xmlns:a16="http://schemas.microsoft.com/office/drawing/2014/main" id="{933FAF69-2BE8-4887-926C-F23A9E974F94}"/>
              </a:ext>
            </a:extLst>
          </p:cNvPr>
          <p:cNvPicPr>
            <a:picLocks noChangeAspect="1"/>
          </p:cNvPicPr>
          <p:nvPr/>
        </p:nvPicPr>
        <p:blipFill rotWithShape="1">
          <a:blip r:embed="rId2"/>
          <a:srcRect t="6061" r="2210" b="9530"/>
          <a:stretch/>
        </p:blipFill>
        <p:spPr>
          <a:xfrm>
            <a:off x="374403" y="1196752"/>
            <a:ext cx="8395194" cy="5256584"/>
          </a:xfrm>
          <a:prstGeom prst="rect">
            <a:avLst/>
          </a:prstGeom>
          <a:ln w="12700">
            <a:miter lim="400000"/>
          </a:ln>
        </p:spPr>
      </p:pic>
      <p:sp>
        <p:nvSpPr>
          <p:cNvPr id="4" name="TextBox 3">
            <a:extLst>
              <a:ext uri="{FF2B5EF4-FFF2-40B4-BE49-F238E27FC236}">
                <a16:creationId xmlns:a16="http://schemas.microsoft.com/office/drawing/2014/main" id="{3B141813-D550-402A-BBBD-0AE5B521E61F}"/>
              </a:ext>
            </a:extLst>
          </p:cNvPr>
          <p:cNvSpPr txBox="1"/>
          <p:nvPr/>
        </p:nvSpPr>
        <p:spPr>
          <a:xfrm>
            <a:off x="374403" y="476672"/>
            <a:ext cx="4572000" cy="461665"/>
          </a:xfrm>
          <a:prstGeom prst="rect">
            <a:avLst/>
          </a:prstGeom>
          <a:noFill/>
        </p:spPr>
        <p:txBody>
          <a:bodyPr wrap="square">
            <a:spAutoFit/>
          </a:bodyPr>
          <a:lstStyle/>
          <a:p>
            <a:pPr marL="342900" indent="-342900" algn="just">
              <a:buFont typeface="Arial" panose="020B0604020202020204" pitchFamily="34" charset="0"/>
              <a:buChar char="•"/>
              <a:defRPr b="1"/>
            </a:pPr>
            <a:r>
              <a:rPr lang="en-US" sz="2400" b="1" dirty="0"/>
              <a:t>Goal Quality Metrics</a:t>
            </a:r>
            <a:r>
              <a:rPr lang="en-US" dirty="0"/>
              <a:t> </a:t>
            </a:r>
          </a:p>
        </p:txBody>
      </p:sp>
    </p:spTree>
    <p:extLst>
      <p:ext uri="{BB962C8B-B14F-4D97-AF65-F5344CB8AC3E}">
        <p14:creationId xmlns:p14="http://schemas.microsoft.com/office/powerpoint/2010/main" val="630328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4AA63B-2E27-4C38-889D-4070FF45ECF2}"/>
              </a:ext>
            </a:extLst>
          </p:cNvPr>
          <p:cNvSpPr txBox="1">
            <a:spLocks/>
          </p:cNvSpPr>
          <p:nvPr/>
        </p:nvSpPr>
        <p:spPr>
          <a:xfrm>
            <a:off x="341581" y="260648"/>
            <a:ext cx="8280920" cy="1934859"/>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buClr>
                <a:schemeClr val="tx1"/>
              </a:buClr>
              <a:buFont typeface="Arial" panose="020B0604020202020204" pitchFamily="34" charset="0"/>
              <a:buChar char="•"/>
              <a:defRPr b="1"/>
            </a:pPr>
            <a:r>
              <a:rPr lang="en-US" b="1" dirty="0"/>
              <a:t>Cycle Time</a:t>
            </a:r>
          </a:p>
          <a:p>
            <a:pPr marL="0" indent="0" algn="just">
              <a:buSzTx/>
              <a:buFontTx/>
              <a:buNone/>
              <a:defRPr sz="2200"/>
            </a:pPr>
            <a:r>
              <a:rPr lang="en-US" sz="2200" dirty="0"/>
              <a:t>Cycle time is the duration of a process from start to end. This can be used as a metric to manage processes. Alternatively, it can be used to plan and improve orientations such as productivity. Based on the Gantt chart the starting and end date can be calculated</a:t>
            </a:r>
          </a:p>
        </p:txBody>
      </p:sp>
      <p:graphicFrame>
        <p:nvGraphicFramePr>
          <p:cNvPr id="3" name="Table">
            <a:extLst>
              <a:ext uri="{FF2B5EF4-FFF2-40B4-BE49-F238E27FC236}">
                <a16:creationId xmlns:a16="http://schemas.microsoft.com/office/drawing/2014/main" id="{6591039C-E998-4364-8CE1-724C05A5659E}"/>
              </a:ext>
            </a:extLst>
          </p:cNvPr>
          <p:cNvGraphicFramePr/>
          <p:nvPr>
            <p:extLst>
              <p:ext uri="{D42A27DB-BD31-4B8C-83A1-F6EECF244321}">
                <p14:modId xmlns:p14="http://schemas.microsoft.com/office/powerpoint/2010/main" val="66298579"/>
              </p:ext>
            </p:extLst>
          </p:nvPr>
        </p:nvGraphicFramePr>
        <p:xfrm>
          <a:off x="341581" y="2195507"/>
          <a:ext cx="8085372" cy="4390712"/>
        </p:xfrm>
        <a:graphic>
          <a:graphicData uri="http://schemas.openxmlformats.org/drawingml/2006/table">
            <a:tbl>
              <a:tblPr firstRow="1" firstCol="1" bandRow="1">
                <a:tableStyleId>{69012ECD-51FC-41F1-AA8D-1B2483CD663E}</a:tableStyleId>
              </a:tblPr>
              <a:tblGrid>
                <a:gridCol w="3945092">
                  <a:extLst>
                    <a:ext uri="{9D8B030D-6E8A-4147-A177-3AD203B41FA5}">
                      <a16:colId xmlns:a16="http://schemas.microsoft.com/office/drawing/2014/main" val="20000"/>
                    </a:ext>
                  </a:extLst>
                </a:gridCol>
                <a:gridCol w="2544891">
                  <a:extLst>
                    <a:ext uri="{9D8B030D-6E8A-4147-A177-3AD203B41FA5}">
                      <a16:colId xmlns:a16="http://schemas.microsoft.com/office/drawing/2014/main" val="20001"/>
                    </a:ext>
                  </a:extLst>
                </a:gridCol>
                <a:gridCol w="1595389">
                  <a:extLst>
                    <a:ext uri="{9D8B030D-6E8A-4147-A177-3AD203B41FA5}">
                      <a16:colId xmlns:a16="http://schemas.microsoft.com/office/drawing/2014/main" val="20002"/>
                    </a:ext>
                  </a:extLst>
                </a:gridCol>
              </a:tblGrid>
              <a:tr h="267047">
                <a:tc>
                  <a:txBody>
                    <a:bodyPr/>
                    <a:lstStyle/>
                    <a:p>
                      <a:pPr algn="ctr">
                        <a:defRPr sz="1800"/>
                      </a:pPr>
                      <a:r>
                        <a:rPr lang="en-US" b="1" dirty="0">
                          <a:solidFill>
                            <a:schemeClr val="tx1"/>
                          </a:solidFill>
                        </a:rPr>
                        <a:t>Activity</a:t>
                      </a:r>
                      <a:endParaRPr b="1" dirty="0">
                        <a:solidFill>
                          <a:schemeClr val="tx1"/>
                        </a:solidFill>
                      </a:endParaRPr>
                    </a:p>
                  </a:txBody>
                  <a:tcPr marL="0" marR="0" marT="0" marB="0" horzOverflow="overflow"/>
                </a:tc>
                <a:tc>
                  <a:txBody>
                    <a:bodyPr/>
                    <a:lstStyle/>
                    <a:p>
                      <a:pPr algn="ctr">
                        <a:defRPr sz="1800" b="0">
                          <a:solidFill>
                            <a:srgbClr val="000000"/>
                          </a:solidFill>
                        </a:defRPr>
                      </a:pPr>
                      <a:r>
                        <a:rPr b="1">
                          <a:solidFill>
                            <a:schemeClr val="tx1"/>
                          </a:solidFill>
                        </a:rPr>
                        <a:t>Start Date</a:t>
                      </a:r>
                    </a:p>
                  </a:txBody>
                  <a:tcPr marL="0" marR="0" marT="0" marB="0" horzOverflow="overflow"/>
                </a:tc>
                <a:tc>
                  <a:txBody>
                    <a:bodyPr/>
                    <a:lstStyle/>
                    <a:p>
                      <a:pPr algn="ctr">
                        <a:defRPr sz="1800" b="0">
                          <a:solidFill>
                            <a:srgbClr val="000000"/>
                          </a:solidFill>
                        </a:defRPr>
                      </a:pPr>
                      <a:r>
                        <a:rPr b="1" dirty="0">
                          <a:solidFill>
                            <a:schemeClr val="tx1"/>
                          </a:solidFill>
                        </a:rPr>
                        <a:t>End date</a:t>
                      </a:r>
                    </a:p>
                  </a:txBody>
                  <a:tcPr marL="0" marR="0" marT="0" marB="0" horzOverflow="overflow"/>
                </a:tc>
                <a:extLst>
                  <a:ext uri="{0D108BD9-81ED-4DB2-BD59-A6C34878D82A}">
                    <a16:rowId xmlns:a16="http://schemas.microsoft.com/office/drawing/2014/main" val="10000"/>
                  </a:ext>
                </a:extLst>
              </a:tr>
              <a:tr h="267047">
                <a:tc>
                  <a:txBody>
                    <a:bodyPr/>
                    <a:lstStyle/>
                    <a:p>
                      <a:pPr algn="l">
                        <a:defRPr sz="1800" b="0">
                          <a:solidFill>
                            <a:srgbClr val="000000"/>
                          </a:solidFill>
                        </a:defRPr>
                      </a:pPr>
                      <a:r>
                        <a:rPr b="1">
                          <a:solidFill>
                            <a:schemeClr val="tx1"/>
                          </a:solidFill>
                        </a:rPr>
                        <a:t>Planning</a:t>
                      </a:r>
                    </a:p>
                  </a:txBody>
                  <a:tcPr marL="0" marR="0" marT="0" marB="0" horzOverflow="overflow"/>
                </a:tc>
                <a:tc>
                  <a:txBody>
                    <a:bodyPr/>
                    <a:lstStyle/>
                    <a:p>
                      <a:pPr algn="l">
                        <a:defRPr sz="1800"/>
                      </a:pPr>
                      <a:r>
                        <a:rPr>
                          <a:solidFill>
                            <a:schemeClr val="tx1"/>
                          </a:solidFill>
                        </a:rPr>
                        <a:t>11/02/2021</a:t>
                      </a:r>
                    </a:p>
                  </a:txBody>
                  <a:tcPr marL="0" marR="0" marT="0" marB="0" horzOverflow="overflow"/>
                </a:tc>
                <a:tc>
                  <a:txBody>
                    <a:bodyPr/>
                    <a:lstStyle/>
                    <a:p>
                      <a:pPr algn="l">
                        <a:defRPr sz="1800"/>
                      </a:pPr>
                      <a:r>
                        <a:rPr>
                          <a:solidFill>
                            <a:schemeClr val="tx1"/>
                          </a:solidFill>
                        </a:rPr>
                        <a:t>13/02/2021</a:t>
                      </a:r>
                    </a:p>
                  </a:txBody>
                  <a:tcPr marL="0" marR="0" marT="0" marB="0" horzOverflow="overflow"/>
                </a:tc>
                <a:extLst>
                  <a:ext uri="{0D108BD9-81ED-4DB2-BD59-A6C34878D82A}">
                    <a16:rowId xmlns:a16="http://schemas.microsoft.com/office/drawing/2014/main" val="10001"/>
                  </a:ext>
                </a:extLst>
              </a:tr>
              <a:tr h="254347">
                <a:tc>
                  <a:txBody>
                    <a:bodyPr/>
                    <a:lstStyle/>
                    <a:p>
                      <a:pPr algn="l">
                        <a:defRPr sz="1800" b="0">
                          <a:solidFill>
                            <a:srgbClr val="000000"/>
                          </a:solidFill>
                        </a:defRPr>
                      </a:pPr>
                      <a:r>
                        <a:rPr b="1">
                          <a:solidFill>
                            <a:schemeClr val="tx1"/>
                          </a:solidFill>
                        </a:rPr>
                        <a:t>Project Scope</a:t>
                      </a:r>
                    </a:p>
                  </a:txBody>
                  <a:tcPr marL="0" marR="0" marT="0" marB="0" horzOverflow="overflow"/>
                </a:tc>
                <a:tc>
                  <a:txBody>
                    <a:bodyPr/>
                    <a:lstStyle/>
                    <a:p>
                      <a:pPr algn="l">
                        <a:defRPr sz="1800"/>
                      </a:pPr>
                      <a:r>
                        <a:rPr>
                          <a:solidFill>
                            <a:schemeClr val="tx1"/>
                          </a:solidFill>
                        </a:rPr>
                        <a:t>14/02/2021</a:t>
                      </a:r>
                    </a:p>
                  </a:txBody>
                  <a:tcPr marL="0" marR="0" marT="0" marB="0" horzOverflow="overflow"/>
                </a:tc>
                <a:tc>
                  <a:txBody>
                    <a:bodyPr/>
                    <a:lstStyle/>
                    <a:p>
                      <a:pPr algn="l">
                        <a:defRPr sz="1800"/>
                      </a:pPr>
                      <a:r>
                        <a:rPr>
                          <a:solidFill>
                            <a:schemeClr val="tx1"/>
                          </a:solidFill>
                        </a:rPr>
                        <a:t>14/02/2021</a:t>
                      </a:r>
                    </a:p>
                  </a:txBody>
                  <a:tcPr marL="0" marR="0" marT="0" marB="0" horzOverflow="overflow"/>
                </a:tc>
                <a:extLst>
                  <a:ext uri="{0D108BD9-81ED-4DB2-BD59-A6C34878D82A}">
                    <a16:rowId xmlns:a16="http://schemas.microsoft.com/office/drawing/2014/main" val="10002"/>
                  </a:ext>
                </a:extLst>
              </a:tr>
              <a:tr h="254347">
                <a:tc>
                  <a:txBody>
                    <a:bodyPr/>
                    <a:lstStyle/>
                    <a:p>
                      <a:pPr algn="l">
                        <a:defRPr sz="1800" b="0">
                          <a:solidFill>
                            <a:srgbClr val="000000"/>
                          </a:solidFill>
                        </a:defRPr>
                      </a:pPr>
                      <a:r>
                        <a:rPr b="1" dirty="0">
                          <a:solidFill>
                            <a:schemeClr val="tx1"/>
                          </a:solidFill>
                        </a:rPr>
                        <a:t>Work distribution</a:t>
                      </a:r>
                    </a:p>
                  </a:txBody>
                  <a:tcPr marL="0" marR="0" marT="0" marB="0" horzOverflow="overflow"/>
                </a:tc>
                <a:tc>
                  <a:txBody>
                    <a:bodyPr/>
                    <a:lstStyle/>
                    <a:p>
                      <a:pPr algn="l">
                        <a:defRPr sz="1800"/>
                      </a:pPr>
                      <a:r>
                        <a:rPr dirty="0">
                          <a:solidFill>
                            <a:schemeClr val="tx1"/>
                          </a:solidFill>
                        </a:rPr>
                        <a:t>15/02/2021</a:t>
                      </a:r>
                    </a:p>
                  </a:txBody>
                  <a:tcPr marL="0" marR="0" marT="0" marB="0" horzOverflow="overflow"/>
                </a:tc>
                <a:tc>
                  <a:txBody>
                    <a:bodyPr/>
                    <a:lstStyle/>
                    <a:p>
                      <a:pPr algn="l">
                        <a:defRPr sz="1800"/>
                      </a:pPr>
                      <a:r>
                        <a:rPr>
                          <a:solidFill>
                            <a:schemeClr val="tx1"/>
                          </a:solidFill>
                        </a:rPr>
                        <a:t>15/02/2021</a:t>
                      </a:r>
                    </a:p>
                  </a:txBody>
                  <a:tcPr marL="0" marR="0" marT="0" marB="0" horzOverflow="overflow"/>
                </a:tc>
                <a:extLst>
                  <a:ext uri="{0D108BD9-81ED-4DB2-BD59-A6C34878D82A}">
                    <a16:rowId xmlns:a16="http://schemas.microsoft.com/office/drawing/2014/main" val="10003"/>
                  </a:ext>
                </a:extLst>
              </a:tr>
              <a:tr h="254347">
                <a:tc>
                  <a:txBody>
                    <a:bodyPr/>
                    <a:lstStyle/>
                    <a:p>
                      <a:pPr algn="l">
                        <a:defRPr sz="1800" b="0">
                          <a:solidFill>
                            <a:srgbClr val="000000"/>
                          </a:solidFill>
                        </a:defRPr>
                      </a:pPr>
                      <a:r>
                        <a:rPr b="1">
                          <a:solidFill>
                            <a:schemeClr val="tx1"/>
                          </a:solidFill>
                        </a:rPr>
                        <a:t>Feasibility study </a:t>
                      </a:r>
                    </a:p>
                  </a:txBody>
                  <a:tcPr marL="0" marR="0" marT="0" marB="0" horzOverflow="overflow"/>
                </a:tc>
                <a:tc>
                  <a:txBody>
                    <a:bodyPr/>
                    <a:lstStyle/>
                    <a:p>
                      <a:pPr algn="l">
                        <a:defRPr sz="1800"/>
                      </a:pPr>
                      <a:r>
                        <a:rPr>
                          <a:solidFill>
                            <a:schemeClr val="tx1"/>
                          </a:solidFill>
                        </a:rPr>
                        <a:t>22/02/2021</a:t>
                      </a:r>
                    </a:p>
                  </a:txBody>
                  <a:tcPr marL="0" marR="0" marT="0" marB="0" horzOverflow="overflow"/>
                </a:tc>
                <a:tc>
                  <a:txBody>
                    <a:bodyPr/>
                    <a:lstStyle/>
                    <a:p>
                      <a:pPr algn="l">
                        <a:defRPr sz="1800"/>
                      </a:pPr>
                      <a:r>
                        <a:rPr>
                          <a:solidFill>
                            <a:schemeClr val="tx1"/>
                          </a:solidFill>
                        </a:rPr>
                        <a:t>23/02/2021</a:t>
                      </a:r>
                    </a:p>
                  </a:txBody>
                  <a:tcPr marL="0" marR="0" marT="0" marB="0" horzOverflow="overflow"/>
                </a:tc>
                <a:extLst>
                  <a:ext uri="{0D108BD9-81ED-4DB2-BD59-A6C34878D82A}">
                    <a16:rowId xmlns:a16="http://schemas.microsoft.com/office/drawing/2014/main" val="10004"/>
                  </a:ext>
                </a:extLst>
              </a:tr>
              <a:tr h="254347">
                <a:tc>
                  <a:txBody>
                    <a:bodyPr/>
                    <a:lstStyle/>
                    <a:p>
                      <a:pPr algn="l">
                        <a:defRPr sz="1800" b="0">
                          <a:solidFill>
                            <a:srgbClr val="000000"/>
                          </a:solidFill>
                        </a:defRPr>
                      </a:pPr>
                      <a:r>
                        <a:rPr b="1">
                          <a:solidFill>
                            <a:schemeClr val="tx1"/>
                          </a:solidFill>
                        </a:rPr>
                        <a:t>Requirements Elicitation</a:t>
                      </a:r>
                    </a:p>
                  </a:txBody>
                  <a:tcPr marL="0" marR="0" marT="0" marB="0" horzOverflow="overflow"/>
                </a:tc>
                <a:tc>
                  <a:txBody>
                    <a:bodyPr/>
                    <a:lstStyle/>
                    <a:p>
                      <a:pPr algn="l">
                        <a:defRPr sz="1800"/>
                      </a:pPr>
                      <a:r>
                        <a:rPr>
                          <a:solidFill>
                            <a:schemeClr val="tx1"/>
                          </a:solidFill>
                        </a:rPr>
                        <a:t>24/02/2021</a:t>
                      </a:r>
                    </a:p>
                  </a:txBody>
                  <a:tcPr marL="0" marR="0" marT="0" marB="0" horzOverflow="overflow"/>
                </a:tc>
                <a:tc>
                  <a:txBody>
                    <a:bodyPr/>
                    <a:lstStyle/>
                    <a:p>
                      <a:pPr algn="l">
                        <a:defRPr sz="1800"/>
                      </a:pPr>
                      <a:r>
                        <a:rPr>
                          <a:solidFill>
                            <a:schemeClr val="tx1"/>
                          </a:solidFill>
                        </a:rPr>
                        <a:t>26/02/2021</a:t>
                      </a:r>
                    </a:p>
                  </a:txBody>
                  <a:tcPr marL="0" marR="0" marT="0" marB="0" horzOverflow="overflow"/>
                </a:tc>
                <a:extLst>
                  <a:ext uri="{0D108BD9-81ED-4DB2-BD59-A6C34878D82A}">
                    <a16:rowId xmlns:a16="http://schemas.microsoft.com/office/drawing/2014/main" val="10005"/>
                  </a:ext>
                </a:extLst>
              </a:tr>
              <a:tr h="254347">
                <a:tc>
                  <a:txBody>
                    <a:bodyPr/>
                    <a:lstStyle/>
                    <a:p>
                      <a:pPr algn="l">
                        <a:defRPr sz="1800" b="0">
                          <a:solidFill>
                            <a:srgbClr val="000000"/>
                          </a:solidFill>
                        </a:defRPr>
                      </a:pPr>
                      <a:r>
                        <a:rPr b="1">
                          <a:solidFill>
                            <a:schemeClr val="tx1"/>
                          </a:solidFill>
                        </a:rPr>
                        <a:t>System Architecture</a:t>
                      </a:r>
                    </a:p>
                  </a:txBody>
                  <a:tcPr marL="0" marR="0" marT="0" marB="0" horzOverflow="overflow"/>
                </a:tc>
                <a:tc>
                  <a:txBody>
                    <a:bodyPr/>
                    <a:lstStyle/>
                    <a:p>
                      <a:pPr algn="l">
                        <a:defRPr sz="1800"/>
                      </a:pPr>
                      <a:r>
                        <a:rPr>
                          <a:solidFill>
                            <a:schemeClr val="tx1"/>
                          </a:solidFill>
                        </a:rPr>
                        <a:t>28/02/2021</a:t>
                      </a:r>
                    </a:p>
                  </a:txBody>
                  <a:tcPr marL="0" marR="0" marT="0" marB="0" horzOverflow="overflow"/>
                </a:tc>
                <a:tc>
                  <a:txBody>
                    <a:bodyPr/>
                    <a:lstStyle/>
                    <a:p>
                      <a:pPr algn="l">
                        <a:defRPr sz="1800"/>
                      </a:pPr>
                      <a:r>
                        <a:rPr lang="en-US" dirty="0">
                          <a:solidFill>
                            <a:schemeClr val="tx1"/>
                          </a:solidFill>
                        </a:rPr>
                        <a:t>0</a:t>
                      </a:r>
                      <a:r>
                        <a:rPr dirty="0">
                          <a:solidFill>
                            <a:schemeClr val="tx1"/>
                          </a:solidFill>
                        </a:rPr>
                        <a:t>1/03/2021</a:t>
                      </a:r>
                    </a:p>
                  </a:txBody>
                  <a:tcPr marL="0" marR="0" marT="0" marB="0" horzOverflow="overflow"/>
                </a:tc>
                <a:extLst>
                  <a:ext uri="{0D108BD9-81ED-4DB2-BD59-A6C34878D82A}">
                    <a16:rowId xmlns:a16="http://schemas.microsoft.com/office/drawing/2014/main" val="10006"/>
                  </a:ext>
                </a:extLst>
              </a:tr>
              <a:tr h="275912">
                <a:tc>
                  <a:txBody>
                    <a:bodyPr/>
                    <a:lstStyle/>
                    <a:p>
                      <a:pPr algn="l">
                        <a:defRPr sz="1800" b="0">
                          <a:solidFill>
                            <a:srgbClr val="000000"/>
                          </a:solidFill>
                        </a:defRPr>
                      </a:pPr>
                      <a:r>
                        <a:rPr b="1">
                          <a:solidFill>
                            <a:schemeClr val="tx1"/>
                          </a:solidFill>
                        </a:rPr>
                        <a:t>Module Design and Description</a:t>
                      </a:r>
                    </a:p>
                  </a:txBody>
                  <a:tcPr marL="0" marR="0" marT="0" marB="0" horzOverflow="overflow"/>
                </a:tc>
                <a:tc>
                  <a:txBody>
                    <a:bodyPr/>
                    <a:lstStyle/>
                    <a:p>
                      <a:pPr algn="l">
                        <a:defRPr sz="1800"/>
                      </a:pPr>
                      <a:r>
                        <a:rPr lang="en-US" dirty="0">
                          <a:solidFill>
                            <a:schemeClr val="tx1"/>
                          </a:solidFill>
                        </a:rPr>
                        <a:t>0</a:t>
                      </a:r>
                      <a:r>
                        <a:rPr dirty="0">
                          <a:solidFill>
                            <a:schemeClr val="tx1"/>
                          </a:solidFill>
                        </a:rPr>
                        <a:t>1/03/2021</a:t>
                      </a:r>
                    </a:p>
                  </a:txBody>
                  <a:tcPr marL="0" marR="0" marT="0" marB="0" horzOverflow="overflow"/>
                </a:tc>
                <a:tc>
                  <a:txBody>
                    <a:bodyPr/>
                    <a:lstStyle/>
                    <a:p>
                      <a:pPr algn="l">
                        <a:defRPr sz="1800"/>
                      </a:pPr>
                      <a:r>
                        <a:rPr>
                          <a:solidFill>
                            <a:schemeClr val="tx1"/>
                          </a:solidFill>
                        </a:rPr>
                        <a:t>11/03/2021</a:t>
                      </a:r>
                    </a:p>
                  </a:txBody>
                  <a:tcPr marL="0" marR="0" marT="0" marB="0" horzOverflow="overflow"/>
                </a:tc>
                <a:extLst>
                  <a:ext uri="{0D108BD9-81ED-4DB2-BD59-A6C34878D82A}">
                    <a16:rowId xmlns:a16="http://schemas.microsoft.com/office/drawing/2014/main" val="10007"/>
                  </a:ext>
                </a:extLst>
              </a:tr>
              <a:tr h="254347">
                <a:tc>
                  <a:txBody>
                    <a:bodyPr/>
                    <a:lstStyle/>
                    <a:p>
                      <a:pPr algn="l">
                        <a:defRPr sz="1800" b="0">
                          <a:solidFill>
                            <a:srgbClr val="000000"/>
                          </a:solidFill>
                        </a:defRPr>
                      </a:pPr>
                      <a:r>
                        <a:rPr b="1" dirty="0">
                          <a:solidFill>
                            <a:schemeClr val="tx1"/>
                          </a:solidFill>
                        </a:rPr>
                        <a:t>Interface Front end</a:t>
                      </a:r>
                    </a:p>
                  </a:txBody>
                  <a:tcPr marL="0" marR="0" marT="0" marB="0" horzOverflow="overflow"/>
                </a:tc>
                <a:tc>
                  <a:txBody>
                    <a:bodyPr/>
                    <a:lstStyle/>
                    <a:p>
                      <a:pPr algn="l">
                        <a:defRPr sz="1800"/>
                      </a:pPr>
                      <a:r>
                        <a:rPr>
                          <a:solidFill>
                            <a:schemeClr val="tx1"/>
                          </a:solidFill>
                        </a:rPr>
                        <a:t>12/03/2021</a:t>
                      </a:r>
                    </a:p>
                  </a:txBody>
                  <a:tcPr marL="0" marR="0" marT="0" marB="0" horzOverflow="overflow"/>
                </a:tc>
                <a:tc>
                  <a:txBody>
                    <a:bodyPr/>
                    <a:lstStyle/>
                    <a:p>
                      <a:pPr algn="l">
                        <a:defRPr sz="1800"/>
                      </a:pPr>
                      <a:r>
                        <a:rPr>
                          <a:solidFill>
                            <a:schemeClr val="tx1"/>
                          </a:solidFill>
                        </a:rPr>
                        <a:t>18/03/2021</a:t>
                      </a:r>
                    </a:p>
                  </a:txBody>
                  <a:tcPr marL="0" marR="0" marT="0" marB="0" horzOverflow="overflow"/>
                </a:tc>
                <a:extLst>
                  <a:ext uri="{0D108BD9-81ED-4DB2-BD59-A6C34878D82A}">
                    <a16:rowId xmlns:a16="http://schemas.microsoft.com/office/drawing/2014/main" val="10008"/>
                  </a:ext>
                </a:extLst>
              </a:tr>
              <a:tr h="254347">
                <a:tc>
                  <a:txBody>
                    <a:bodyPr/>
                    <a:lstStyle/>
                    <a:p>
                      <a:pPr algn="l">
                        <a:defRPr sz="1800" b="0">
                          <a:solidFill>
                            <a:srgbClr val="000000"/>
                          </a:solidFill>
                        </a:defRPr>
                      </a:pPr>
                      <a:r>
                        <a:rPr b="1">
                          <a:solidFill>
                            <a:schemeClr val="tx1"/>
                          </a:solidFill>
                        </a:rPr>
                        <a:t>Backend</a:t>
                      </a:r>
                    </a:p>
                  </a:txBody>
                  <a:tcPr marL="0" marR="0" marT="0" marB="0" horzOverflow="overflow"/>
                </a:tc>
                <a:tc>
                  <a:txBody>
                    <a:bodyPr/>
                    <a:lstStyle/>
                    <a:p>
                      <a:pPr algn="l">
                        <a:defRPr sz="1800"/>
                      </a:pPr>
                      <a:r>
                        <a:rPr>
                          <a:solidFill>
                            <a:schemeClr val="tx1"/>
                          </a:solidFill>
                        </a:rPr>
                        <a:t>22/03/2021</a:t>
                      </a:r>
                    </a:p>
                  </a:txBody>
                  <a:tcPr marL="0" marR="0" marT="0" marB="0" horzOverflow="overflow"/>
                </a:tc>
                <a:tc>
                  <a:txBody>
                    <a:bodyPr/>
                    <a:lstStyle/>
                    <a:p>
                      <a:pPr algn="l">
                        <a:defRPr sz="1800"/>
                      </a:pPr>
                      <a:r>
                        <a:rPr>
                          <a:solidFill>
                            <a:schemeClr val="tx1"/>
                          </a:solidFill>
                        </a:rPr>
                        <a:t>28/03/2021</a:t>
                      </a:r>
                    </a:p>
                  </a:txBody>
                  <a:tcPr marL="0" marR="0" marT="0" marB="0" horzOverflow="overflow"/>
                </a:tc>
                <a:extLst>
                  <a:ext uri="{0D108BD9-81ED-4DB2-BD59-A6C34878D82A}">
                    <a16:rowId xmlns:a16="http://schemas.microsoft.com/office/drawing/2014/main" val="10009"/>
                  </a:ext>
                </a:extLst>
              </a:tr>
              <a:tr h="254347">
                <a:tc>
                  <a:txBody>
                    <a:bodyPr/>
                    <a:lstStyle/>
                    <a:p>
                      <a:pPr algn="l">
                        <a:defRPr sz="1800" b="0">
                          <a:solidFill>
                            <a:srgbClr val="000000"/>
                          </a:solidFill>
                        </a:defRPr>
                      </a:pPr>
                      <a:r>
                        <a:rPr b="1">
                          <a:solidFill>
                            <a:schemeClr val="tx1"/>
                          </a:solidFill>
                        </a:rPr>
                        <a:t>Data Acquisition</a:t>
                      </a:r>
                    </a:p>
                  </a:txBody>
                  <a:tcPr marL="0" marR="0" marT="0" marB="0" horzOverflow="overflow"/>
                </a:tc>
                <a:tc>
                  <a:txBody>
                    <a:bodyPr/>
                    <a:lstStyle/>
                    <a:p>
                      <a:pPr algn="l">
                        <a:defRPr sz="1800"/>
                      </a:pPr>
                      <a:r>
                        <a:rPr>
                          <a:solidFill>
                            <a:schemeClr val="tx1"/>
                          </a:solidFill>
                        </a:rPr>
                        <a:t>29/03/2021</a:t>
                      </a:r>
                    </a:p>
                  </a:txBody>
                  <a:tcPr marL="0" marR="0" marT="0" marB="0" horzOverflow="overflow"/>
                </a:tc>
                <a:tc>
                  <a:txBody>
                    <a:bodyPr/>
                    <a:lstStyle/>
                    <a:p>
                      <a:pPr algn="l">
                        <a:defRPr sz="1800"/>
                      </a:pPr>
                      <a:r>
                        <a:rPr>
                          <a:solidFill>
                            <a:schemeClr val="tx1"/>
                          </a:solidFill>
                        </a:rPr>
                        <a:t>31/03/2021</a:t>
                      </a:r>
                    </a:p>
                  </a:txBody>
                  <a:tcPr marL="0" marR="0" marT="0" marB="0" horzOverflow="overflow"/>
                </a:tc>
                <a:extLst>
                  <a:ext uri="{0D108BD9-81ED-4DB2-BD59-A6C34878D82A}">
                    <a16:rowId xmlns:a16="http://schemas.microsoft.com/office/drawing/2014/main" val="10010"/>
                  </a:ext>
                </a:extLst>
              </a:tr>
              <a:tr h="254347">
                <a:tc>
                  <a:txBody>
                    <a:bodyPr/>
                    <a:lstStyle/>
                    <a:p>
                      <a:pPr algn="l">
                        <a:defRPr sz="1800" b="0">
                          <a:solidFill>
                            <a:srgbClr val="000000"/>
                          </a:solidFill>
                        </a:defRPr>
                      </a:pPr>
                      <a:r>
                        <a:rPr b="1">
                          <a:solidFill>
                            <a:schemeClr val="tx1"/>
                          </a:solidFill>
                        </a:rPr>
                        <a:t>Coding</a:t>
                      </a:r>
                    </a:p>
                  </a:txBody>
                  <a:tcPr marL="0" marR="0" marT="0" marB="0" horzOverflow="overflow"/>
                </a:tc>
                <a:tc>
                  <a:txBody>
                    <a:bodyPr/>
                    <a:lstStyle/>
                    <a:p>
                      <a:pPr algn="l">
                        <a:defRPr sz="1800"/>
                      </a:pPr>
                      <a:r>
                        <a:rPr lang="en-US" dirty="0">
                          <a:solidFill>
                            <a:schemeClr val="tx1"/>
                          </a:solidFill>
                        </a:rPr>
                        <a:t>0</a:t>
                      </a:r>
                      <a:r>
                        <a:rPr dirty="0">
                          <a:solidFill>
                            <a:schemeClr val="tx1"/>
                          </a:solidFill>
                        </a:rPr>
                        <a:t>1/04/2021</a:t>
                      </a:r>
                    </a:p>
                  </a:txBody>
                  <a:tcPr marL="0" marR="0" marT="0" marB="0" horzOverflow="overflow"/>
                </a:tc>
                <a:tc>
                  <a:txBody>
                    <a:bodyPr/>
                    <a:lstStyle/>
                    <a:p>
                      <a:pPr algn="l">
                        <a:defRPr sz="1800"/>
                      </a:pPr>
                      <a:r>
                        <a:rPr>
                          <a:solidFill>
                            <a:schemeClr val="tx1"/>
                          </a:solidFill>
                        </a:rPr>
                        <a:t>20/04/2021</a:t>
                      </a:r>
                    </a:p>
                  </a:txBody>
                  <a:tcPr marL="0" marR="0" marT="0" marB="0" horzOverflow="overflow"/>
                </a:tc>
                <a:extLst>
                  <a:ext uri="{0D108BD9-81ED-4DB2-BD59-A6C34878D82A}">
                    <a16:rowId xmlns:a16="http://schemas.microsoft.com/office/drawing/2014/main" val="10011"/>
                  </a:ext>
                </a:extLst>
              </a:tr>
              <a:tr h="254347">
                <a:tc>
                  <a:txBody>
                    <a:bodyPr/>
                    <a:lstStyle/>
                    <a:p>
                      <a:pPr algn="l">
                        <a:defRPr sz="1800" b="0">
                          <a:solidFill>
                            <a:srgbClr val="000000"/>
                          </a:solidFill>
                        </a:defRPr>
                      </a:pPr>
                      <a:r>
                        <a:rPr b="1">
                          <a:solidFill>
                            <a:schemeClr val="tx1"/>
                          </a:solidFill>
                        </a:rPr>
                        <a:t>Metrics identification</a:t>
                      </a:r>
                    </a:p>
                  </a:txBody>
                  <a:tcPr marL="0" marR="0" marT="0" marB="0" horzOverflow="overflow"/>
                </a:tc>
                <a:tc>
                  <a:txBody>
                    <a:bodyPr/>
                    <a:lstStyle/>
                    <a:p>
                      <a:pPr algn="l">
                        <a:defRPr sz="1800"/>
                      </a:pPr>
                      <a:r>
                        <a:rPr>
                          <a:solidFill>
                            <a:schemeClr val="tx1"/>
                          </a:solidFill>
                        </a:rPr>
                        <a:t>22/04/2021</a:t>
                      </a:r>
                    </a:p>
                  </a:txBody>
                  <a:tcPr marL="0" marR="0" marT="0" marB="0" horzOverflow="overflow"/>
                </a:tc>
                <a:tc>
                  <a:txBody>
                    <a:bodyPr/>
                    <a:lstStyle/>
                    <a:p>
                      <a:pPr algn="l">
                        <a:defRPr sz="1800"/>
                      </a:pPr>
                      <a:r>
                        <a:rPr>
                          <a:solidFill>
                            <a:schemeClr val="tx1"/>
                          </a:solidFill>
                        </a:rPr>
                        <a:t>25/04/2021</a:t>
                      </a:r>
                    </a:p>
                  </a:txBody>
                  <a:tcPr marL="0" marR="0" marT="0" marB="0" horzOverflow="overflow"/>
                </a:tc>
                <a:extLst>
                  <a:ext uri="{0D108BD9-81ED-4DB2-BD59-A6C34878D82A}">
                    <a16:rowId xmlns:a16="http://schemas.microsoft.com/office/drawing/2014/main" val="10012"/>
                  </a:ext>
                </a:extLst>
              </a:tr>
              <a:tr h="254347">
                <a:tc>
                  <a:txBody>
                    <a:bodyPr/>
                    <a:lstStyle/>
                    <a:p>
                      <a:pPr algn="l">
                        <a:defRPr sz="1800" b="0">
                          <a:solidFill>
                            <a:srgbClr val="000000"/>
                          </a:solidFill>
                        </a:defRPr>
                      </a:pPr>
                      <a:r>
                        <a:rPr b="1">
                          <a:solidFill>
                            <a:schemeClr val="tx1"/>
                          </a:solidFill>
                        </a:rPr>
                        <a:t>Metrics Analysis</a:t>
                      </a:r>
                    </a:p>
                  </a:txBody>
                  <a:tcPr marL="0" marR="0" marT="0" marB="0" horzOverflow="overflow"/>
                </a:tc>
                <a:tc>
                  <a:txBody>
                    <a:bodyPr/>
                    <a:lstStyle/>
                    <a:p>
                      <a:pPr algn="l">
                        <a:defRPr sz="1800"/>
                      </a:pPr>
                      <a:r>
                        <a:rPr>
                          <a:solidFill>
                            <a:schemeClr val="tx1"/>
                          </a:solidFill>
                        </a:rPr>
                        <a:t>27/04/2021</a:t>
                      </a:r>
                    </a:p>
                  </a:txBody>
                  <a:tcPr marL="0" marR="0" marT="0" marB="0" horzOverflow="overflow"/>
                </a:tc>
                <a:tc>
                  <a:txBody>
                    <a:bodyPr/>
                    <a:lstStyle/>
                    <a:p>
                      <a:pPr algn="l">
                        <a:defRPr sz="1800"/>
                      </a:pPr>
                      <a:r>
                        <a:rPr>
                          <a:solidFill>
                            <a:schemeClr val="tx1"/>
                          </a:solidFill>
                        </a:rPr>
                        <a:t>14/05/2021</a:t>
                      </a:r>
                    </a:p>
                  </a:txBody>
                  <a:tcPr marL="0" marR="0" marT="0" marB="0" horzOverflow="overflow"/>
                </a:tc>
                <a:extLst>
                  <a:ext uri="{0D108BD9-81ED-4DB2-BD59-A6C34878D82A}">
                    <a16:rowId xmlns:a16="http://schemas.microsoft.com/office/drawing/2014/main" val="10013"/>
                  </a:ext>
                </a:extLst>
              </a:tr>
              <a:tr h="254347">
                <a:tc>
                  <a:txBody>
                    <a:bodyPr/>
                    <a:lstStyle/>
                    <a:p>
                      <a:pPr algn="l">
                        <a:defRPr sz="1800" b="0">
                          <a:solidFill>
                            <a:srgbClr val="000000"/>
                          </a:solidFill>
                        </a:defRPr>
                      </a:pPr>
                      <a:r>
                        <a:rPr b="1">
                          <a:solidFill>
                            <a:schemeClr val="tx1"/>
                          </a:solidFill>
                        </a:rPr>
                        <a:t>Performance Testing</a:t>
                      </a:r>
                    </a:p>
                  </a:txBody>
                  <a:tcPr marL="0" marR="0" marT="0" marB="0" horzOverflow="overflow"/>
                </a:tc>
                <a:tc>
                  <a:txBody>
                    <a:bodyPr/>
                    <a:lstStyle/>
                    <a:p>
                      <a:pPr algn="l">
                        <a:defRPr sz="1800"/>
                      </a:pPr>
                      <a:r>
                        <a:rPr>
                          <a:solidFill>
                            <a:schemeClr val="tx1"/>
                          </a:solidFill>
                        </a:rPr>
                        <a:t>16/05/2021</a:t>
                      </a:r>
                    </a:p>
                  </a:txBody>
                  <a:tcPr marL="0" marR="0" marT="0" marB="0" horzOverflow="overflow"/>
                </a:tc>
                <a:tc>
                  <a:txBody>
                    <a:bodyPr/>
                    <a:lstStyle/>
                    <a:p>
                      <a:pPr algn="l">
                        <a:defRPr sz="1800"/>
                      </a:pPr>
                      <a:r>
                        <a:rPr>
                          <a:solidFill>
                            <a:schemeClr val="tx1"/>
                          </a:solidFill>
                        </a:rPr>
                        <a:t>17/05/2021</a:t>
                      </a:r>
                    </a:p>
                  </a:txBody>
                  <a:tcPr marL="0" marR="0" marT="0" marB="0" horzOverflow="overflow"/>
                </a:tc>
                <a:extLst>
                  <a:ext uri="{0D108BD9-81ED-4DB2-BD59-A6C34878D82A}">
                    <a16:rowId xmlns:a16="http://schemas.microsoft.com/office/drawing/2014/main" val="10014"/>
                  </a:ext>
                </a:extLst>
              </a:tr>
              <a:tr h="254347">
                <a:tc>
                  <a:txBody>
                    <a:bodyPr/>
                    <a:lstStyle/>
                    <a:p>
                      <a:pPr algn="l">
                        <a:defRPr sz="1800" b="0">
                          <a:solidFill>
                            <a:srgbClr val="000000"/>
                          </a:solidFill>
                        </a:defRPr>
                      </a:pPr>
                      <a:r>
                        <a:rPr b="1" dirty="0">
                          <a:solidFill>
                            <a:schemeClr val="tx1"/>
                          </a:solidFill>
                        </a:rPr>
                        <a:t>Documentation</a:t>
                      </a:r>
                    </a:p>
                  </a:txBody>
                  <a:tcPr marL="0" marR="0" marT="0" marB="0" horzOverflow="overflow"/>
                </a:tc>
                <a:tc>
                  <a:txBody>
                    <a:bodyPr/>
                    <a:lstStyle/>
                    <a:p>
                      <a:pPr algn="l">
                        <a:defRPr sz="1800"/>
                      </a:pPr>
                      <a:r>
                        <a:rPr>
                          <a:solidFill>
                            <a:schemeClr val="tx1"/>
                          </a:solidFill>
                        </a:rPr>
                        <a:t>19/05/2021</a:t>
                      </a:r>
                    </a:p>
                  </a:txBody>
                  <a:tcPr marL="0" marR="0" marT="0" marB="0" horzOverflow="overflow"/>
                </a:tc>
                <a:tc>
                  <a:txBody>
                    <a:bodyPr/>
                    <a:lstStyle/>
                    <a:p>
                      <a:pPr algn="l">
                        <a:defRPr sz="1800"/>
                      </a:pPr>
                      <a:r>
                        <a:rPr lang="en-US" dirty="0">
                          <a:solidFill>
                            <a:schemeClr val="tx1"/>
                          </a:solidFill>
                        </a:rPr>
                        <a:t>0</a:t>
                      </a:r>
                      <a:r>
                        <a:rPr dirty="0">
                          <a:solidFill>
                            <a:schemeClr val="tx1"/>
                          </a:solidFill>
                        </a:rPr>
                        <a:t>2/06/2021</a:t>
                      </a:r>
                    </a:p>
                  </a:txBody>
                  <a:tcPr marL="0" marR="0" marT="0" marB="0" horzOverflow="overflow"/>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548309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70FCCAA-AC23-497C-8C0B-3363079FD0A1}"/>
              </a:ext>
            </a:extLst>
          </p:cNvPr>
          <p:cNvSpPr txBox="1">
            <a:spLocks/>
          </p:cNvSpPr>
          <p:nvPr/>
        </p:nvSpPr>
        <p:spPr>
          <a:xfrm>
            <a:off x="341581" y="260648"/>
            <a:ext cx="8280920" cy="2485872"/>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buClr>
                <a:schemeClr val="tx1"/>
              </a:buClr>
              <a:buFont typeface="Arial" panose="020B0604020202020204" pitchFamily="34" charset="0"/>
              <a:buChar char="•"/>
              <a:defRPr b="1"/>
            </a:pPr>
            <a:r>
              <a:rPr lang="en-US" b="1" dirty="0"/>
              <a:t>Cycle Time</a:t>
            </a:r>
          </a:p>
          <a:p>
            <a:pPr lvl="1" algn="just" defTabSz="905255">
              <a:spcBef>
                <a:spcPts val="900"/>
              </a:spcBef>
              <a:buClr>
                <a:schemeClr val="tx1"/>
              </a:buClr>
              <a:buFont typeface="Wingdings" panose="05000000000000000000" pitchFamily="2" charset="2"/>
              <a:buChar char="Ø"/>
              <a:defRPr sz="2178"/>
            </a:pPr>
            <a:r>
              <a:rPr lang="en-US" dirty="0"/>
              <a:t>Cycle time=End Date-Start Date</a:t>
            </a:r>
          </a:p>
          <a:p>
            <a:pPr marL="594360" lvl="2" indent="0" algn="just" defTabSz="905255">
              <a:spcBef>
                <a:spcPts val="900"/>
              </a:spcBef>
              <a:buClr>
                <a:schemeClr val="tx1"/>
              </a:buClr>
              <a:buNone/>
              <a:defRPr sz="2178"/>
            </a:pPr>
            <a:r>
              <a:rPr lang="en-US" dirty="0"/>
              <a:t>For same day task completion </a:t>
            </a:r>
          </a:p>
          <a:p>
            <a:pPr lvl="1" algn="just" defTabSz="905255">
              <a:spcBef>
                <a:spcPts val="900"/>
              </a:spcBef>
              <a:buClr>
                <a:schemeClr val="tx1"/>
              </a:buClr>
              <a:buFont typeface="Wingdings" panose="05000000000000000000" pitchFamily="2" charset="2"/>
              <a:buChar char="Ø"/>
              <a:defRPr sz="2178"/>
            </a:pPr>
            <a:r>
              <a:rPr lang="en-US" dirty="0"/>
              <a:t>Cycle time=End Date -Start Date +1</a:t>
            </a:r>
          </a:p>
        </p:txBody>
      </p:sp>
      <p:graphicFrame>
        <p:nvGraphicFramePr>
          <p:cNvPr id="3" name="Table">
            <a:extLst>
              <a:ext uri="{FF2B5EF4-FFF2-40B4-BE49-F238E27FC236}">
                <a16:creationId xmlns:a16="http://schemas.microsoft.com/office/drawing/2014/main" id="{8650867B-687C-44E1-8580-E247EB426298}"/>
              </a:ext>
            </a:extLst>
          </p:cNvPr>
          <p:cNvGraphicFramePr/>
          <p:nvPr>
            <p:extLst>
              <p:ext uri="{D42A27DB-BD31-4B8C-83A1-F6EECF244321}">
                <p14:modId xmlns:p14="http://schemas.microsoft.com/office/powerpoint/2010/main" val="3223792200"/>
              </p:ext>
            </p:extLst>
          </p:nvPr>
        </p:nvGraphicFramePr>
        <p:xfrm>
          <a:off x="431540" y="2204864"/>
          <a:ext cx="8280920" cy="4214057"/>
        </p:xfrm>
        <a:graphic>
          <a:graphicData uri="http://schemas.openxmlformats.org/drawingml/2006/table">
            <a:tbl>
              <a:tblPr firstRow="1" firstCol="1" bandRow="1">
                <a:tableStyleId>{69012ECD-51FC-41F1-AA8D-1B2483CD663E}</a:tableStyleId>
              </a:tblPr>
              <a:tblGrid>
                <a:gridCol w="3277864">
                  <a:extLst>
                    <a:ext uri="{9D8B030D-6E8A-4147-A177-3AD203B41FA5}">
                      <a16:colId xmlns:a16="http://schemas.microsoft.com/office/drawing/2014/main" val="20000"/>
                    </a:ext>
                  </a:extLst>
                </a:gridCol>
                <a:gridCol w="2242749">
                  <a:extLst>
                    <a:ext uri="{9D8B030D-6E8A-4147-A177-3AD203B41FA5}">
                      <a16:colId xmlns:a16="http://schemas.microsoft.com/office/drawing/2014/main" val="20001"/>
                    </a:ext>
                  </a:extLst>
                </a:gridCol>
                <a:gridCol w="1622826">
                  <a:extLst>
                    <a:ext uri="{9D8B030D-6E8A-4147-A177-3AD203B41FA5}">
                      <a16:colId xmlns:a16="http://schemas.microsoft.com/office/drawing/2014/main" val="20002"/>
                    </a:ext>
                  </a:extLst>
                </a:gridCol>
                <a:gridCol w="1137481">
                  <a:extLst>
                    <a:ext uri="{9D8B030D-6E8A-4147-A177-3AD203B41FA5}">
                      <a16:colId xmlns:a16="http://schemas.microsoft.com/office/drawing/2014/main" val="20003"/>
                    </a:ext>
                  </a:extLst>
                </a:gridCol>
              </a:tblGrid>
              <a:tr h="381956">
                <a:tc>
                  <a:txBody>
                    <a:bodyPr/>
                    <a:lstStyle/>
                    <a:p>
                      <a:pPr algn="ctr"/>
                      <a:r>
                        <a:rPr kumimoji="0" lang="en-US" sz="1600" b="1" kern="1200" dirty="0">
                          <a:solidFill>
                            <a:schemeClr val="tx1"/>
                          </a:solidFill>
                        </a:rPr>
                        <a:t>Activity</a:t>
                      </a:r>
                      <a:endParaRPr kumimoji="0" sz="1600" b="1" kern="1200" dirty="0">
                        <a:solidFill>
                          <a:schemeClr val="tx1"/>
                        </a:solidFill>
                        <a:latin typeface="+mn-lt"/>
                        <a:ea typeface="+mn-ea"/>
                        <a:cs typeface="+mn-cs"/>
                      </a:endParaRPr>
                    </a:p>
                  </a:txBody>
                  <a:tcPr marL="0" marR="0" marT="0" marB="0" horzOverflow="overflow"/>
                </a:tc>
                <a:tc>
                  <a:txBody>
                    <a:bodyPr/>
                    <a:lstStyle/>
                    <a:p>
                      <a:pPr algn="ctr">
                        <a:defRPr sz="1800" b="0">
                          <a:solidFill>
                            <a:srgbClr val="000000"/>
                          </a:solidFill>
                        </a:defRPr>
                      </a:pPr>
                      <a:r>
                        <a:rPr sz="1600" b="1" dirty="0">
                          <a:solidFill>
                            <a:schemeClr val="tx1"/>
                          </a:solidFill>
                        </a:rPr>
                        <a:t>Start Date</a:t>
                      </a:r>
                    </a:p>
                  </a:txBody>
                  <a:tcPr marL="0" marR="0" marT="0" marB="0" horzOverflow="overflow"/>
                </a:tc>
                <a:tc>
                  <a:txBody>
                    <a:bodyPr/>
                    <a:lstStyle/>
                    <a:p>
                      <a:pPr algn="ctr">
                        <a:defRPr sz="1800" b="0">
                          <a:solidFill>
                            <a:srgbClr val="000000"/>
                          </a:solidFill>
                        </a:defRPr>
                      </a:pPr>
                      <a:r>
                        <a:rPr sz="1600" b="1">
                          <a:solidFill>
                            <a:schemeClr val="tx1"/>
                          </a:solidFill>
                        </a:rPr>
                        <a:t>End date</a:t>
                      </a:r>
                    </a:p>
                  </a:txBody>
                  <a:tcPr marL="0" marR="0" marT="0" marB="0" horzOverflow="overflow"/>
                </a:tc>
                <a:tc>
                  <a:txBody>
                    <a:bodyPr/>
                    <a:lstStyle/>
                    <a:p>
                      <a:pPr algn="ctr">
                        <a:defRPr sz="1800" b="0">
                          <a:solidFill>
                            <a:srgbClr val="000000"/>
                          </a:solidFill>
                        </a:defRPr>
                      </a:pPr>
                      <a:r>
                        <a:rPr sz="1600" b="1">
                          <a:solidFill>
                            <a:schemeClr val="tx1"/>
                          </a:solidFill>
                        </a:rPr>
                        <a:t>Cycle Time</a:t>
                      </a:r>
                    </a:p>
                  </a:txBody>
                  <a:tcPr marL="0" marR="0" marT="0" marB="0" horzOverflow="overflow"/>
                </a:tc>
                <a:extLst>
                  <a:ext uri="{0D108BD9-81ED-4DB2-BD59-A6C34878D82A}">
                    <a16:rowId xmlns:a16="http://schemas.microsoft.com/office/drawing/2014/main" val="10000"/>
                  </a:ext>
                </a:extLst>
              </a:tr>
              <a:tr h="254637">
                <a:tc>
                  <a:txBody>
                    <a:bodyPr/>
                    <a:lstStyle/>
                    <a:p>
                      <a:pPr algn="l">
                        <a:defRPr sz="1800" b="0">
                          <a:solidFill>
                            <a:srgbClr val="000000"/>
                          </a:solidFill>
                        </a:defRPr>
                      </a:pPr>
                      <a:r>
                        <a:rPr sz="1600" b="1" dirty="0">
                          <a:solidFill>
                            <a:schemeClr val="tx1"/>
                          </a:solidFill>
                        </a:rPr>
                        <a:t>Planning</a:t>
                      </a:r>
                    </a:p>
                  </a:txBody>
                  <a:tcPr marL="0" marR="0" marT="0" marB="0" horzOverflow="overflow"/>
                </a:tc>
                <a:tc>
                  <a:txBody>
                    <a:bodyPr/>
                    <a:lstStyle/>
                    <a:p>
                      <a:pPr algn="l">
                        <a:defRPr sz="1800"/>
                      </a:pPr>
                      <a:r>
                        <a:rPr sz="1600">
                          <a:solidFill>
                            <a:schemeClr val="tx1"/>
                          </a:solidFill>
                        </a:rPr>
                        <a:t>11/02/2021</a:t>
                      </a:r>
                    </a:p>
                  </a:txBody>
                  <a:tcPr marL="0" marR="0" marT="0" marB="0" horzOverflow="overflow"/>
                </a:tc>
                <a:tc>
                  <a:txBody>
                    <a:bodyPr/>
                    <a:lstStyle/>
                    <a:p>
                      <a:pPr algn="l">
                        <a:defRPr sz="1800"/>
                      </a:pPr>
                      <a:r>
                        <a:rPr sz="1600">
                          <a:solidFill>
                            <a:schemeClr val="tx1"/>
                          </a:solidFill>
                        </a:rPr>
                        <a:t>13/02/2021</a:t>
                      </a:r>
                    </a:p>
                  </a:txBody>
                  <a:tcPr marL="0" marR="0" marT="0" marB="0" horzOverflow="overflow"/>
                </a:tc>
                <a:tc>
                  <a:txBody>
                    <a:bodyPr/>
                    <a:lstStyle/>
                    <a:p>
                      <a:pPr algn="l">
                        <a:defRPr sz="1800"/>
                      </a:pPr>
                      <a:r>
                        <a:rPr sz="1600">
                          <a:solidFill>
                            <a:schemeClr val="tx1"/>
                          </a:solidFill>
                        </a:rPr>
                        <a:t>2 days</a:t>
                      </a:r>
                    </a:p>
                  </a:txBody>
                  <a:tcPr marL="0" marR="0" marT="0" marB="0" horzOverflow="overflow"/>
                </a:tc>
                <a:extLst>
                  <a:ext uri="{0D108BD9-81ED-4DB2-BD59-A6C34878D82A}">
                    <a16:rowId xmlns:a16="http://schemas.microsoft.com/office/drawing/2014/main" val="10001"/>
                  </a:ext>
                </a:extLst>
              </a:tr>
              <a:tr h="254637">
                <a:tc>
                  <a:txBody>
                    <a:bodyPr/>
                    <a:lstStyle/>
                    <a:p>
                      <a:pPr algn="l">
                        <a:defRPr sz="1800" b="0">
                          <a:solidFill>
                            <a:srgbClr val="000000"/>
                          </a:solidFill>
                        </a:defRPr>
                      </a:pPr>
                      <a:r>
                        <a:rPr sz="1600" b="1">
                          <a:solidFill>
                            <a:schemeClr val="tx1"/>
                          </a:solidFill>
                        </a:rPr>
                        <a:t>Project Scope</a:t>
                      </a:r>
                    </a:p>
                  </a:txBody>
                  <a:tcPr marL="0" marR="0" marT="0" marB="0" horzOverflow="overflow"/>
                </a:tc>
                <a:tc>
                  <a:txBody>
                    <a:bodyPr/>
                    <a:lstStyle/>
                    <a:p>
                      <a:pPr algn="l">
                        <a:defRPr sz="1800"/>
                      </a:pPr>
                      <a:r>
                        <a:rPr sz="1600">
                          <a:solidFill>
                            <a:schemeClr val="tx1"/>
                          </a:solidFill>
                        </a:rPr>
                        <a:t>14/02/2021</a:t>
                      </a:r>
                    </a:p>
                  </a:txBody>
                  <a:tcPr marL="0" marR="0" marT="0" marB="0" horzOverflow="overflow"/>
                </a:tc>
                <a:tc>
                  <a:txBody>
                    <a:bodyPr/>
                    <a:lstStyle/>
                    <a:p>
                      <a:pPr algn="l">
                        <a:defRPr sz="1800"/>
                      </a:pPr>
                      <a:r>
                        <a:rPr sz="1600">
                          <a:solidFill>
                            <a:schemeClr val="tx1"/>
                          </a:solidFill>
                        </a:rPr>
                        <a:t>14/02/2021</a:t>
                      </a:r>
                    </a:p>
                  </a:txBody>
                  <a:tcPr marL="0" marR="0" marT="0" marB="0" horzOverflow="overflow"/>
                </a:tc>
                <a:tc>
                  <a:txBody>
                    <a:bodyPr/>
                    <a:lstStyle/>
                    <a:p>
                      <a:pPr algn="l">
                        <a:defRPr sz="1800"/>
                      </a:pPr>
                      <a:r>
                        <a:rPr sz="1600">
                          <a:solidFill>
                            <a:schemeClr val="tx1"/>
                          </a:solidFill>
                        </a:rPr>
                        <a:t>1 day</a:t>
                      </a:r>
                    </a:p>
                  </a:txBody>
                  <a:tcPr marL="0" marR="0" marT="0" marB="0" horzOverflow="overflow"/>
                </a:tc>
                <a:extLst>
                  <a:ext uri="{0D108BD9-81ED-4DB2-BD59-A6C34878D82A}">
                    <a16:rowId xmlns:a16="http://schemas.microsoft.com/office/drawing/2014/main" val="10002"/>
                  </a:ext>
                </a:extLst>
              </a:tr>
              <a:tr h="254637">
                <a:tc>
                  <a:txBody>
                    <a:bodyPr/>
                    <a:lstStyle/>
                    <a:p>
                      <a:pPr algn="l">
                        <a:defRPr sz="1800" b="0">
                          <a:solidFill>
                            <a:srgbClr val="000000"/>
                          </a:solidFill>
                        </a:defRPr>
                      </a:pPr>
                      <a:r>
                        <a:rPr sz="1600" b="1" dirty="0">
                          <a:solidFill>
                            <a:schemeClr val="tx1"/>
                          </a:solidFill>
                        </a:rPr>
                        <a:t>Work distribution</a:t>
                      </a:r>
                    </a:p>
                  </a:txBody>
                  <a:tcPr marL="0" marR="0" marT="0" marB="0" horzOverflow="overflow"/>
                </a:tc>
                <a:tc>
                  <a:txBody>
                    <a:bodyPr/>
                    <a:lstStyle/>
                    <a:p>
                      <a:pPr algn="l">
                        <a:defRPr sz="1800"/>
                      </a:pPr>
                      <a:r>
                        <a:rPr sz="1600">
                          <a:solidFill>
                            <a:schemeClr val="tx1"/>
                          </a:solidFill>
                        </a:rPr>
                        <a:t>15/02/2021</a:t>
                      </a:r>
                    </a:p>
                  </a:txBody>
                  <a:tcPr marL="0" marR="0" marT="0" marB="0" horzOverflow="overflow"/>
                </a:tc>
                <a:tc>
                  <a:txBody>
                    <a:bodyPr/>
                    <a:lstStyle/>
                    <a:p>
                      <a:pPr algn="l">
                        <a:defRPr sz="1800"/>
                      </a:pPr>
                      <a:r>
                        <a:rPr sz="1600">
                          <a:solidFill>
                            <a:schemeClr val="tx1"/>
                          </a:solidFill>
                        </a:rPr>
                        <a:t>15/02/2021</a:t>
                      </a:r>
                    </a:p>
                  </a:txBody>
                  <a:tcPr marL="0" marR="0" marT="0" marB="0" horzOverflow="overflow"/>
                </a:tc>
                <a:tc>
                  <a:txBody>
                    <a:bodyPr/>
                    <a:lstStyle/>
                    <a:p>
                      <a:pPr algn="l">
                        <a:defRPr sz="1800"/>
                      </a:pPr>
                      <a:r>
                        <a:rPr sz="1600">
                          <a:solidFill>
                            <a:schemeClr val="tx1"/>
                          </a:solidFill>
                        </a:rPr>
                        <a:t>1 day</a:t>
                      </a:r>
                    </a:p>
                  </a:txBody>
                  <a:tcPr marL="0" marR="0" marT="0" marB="0" horzOverflow="overflow"/>
                </a:tc>
                <a:extLst>
                  <a:ext uri="{0D108BD9-81ED-4DB2-BD59-A6C34878D82A}">
                    <a16:rowId xmlns:a16="http://schemas.microsoft.com/office/drawing/2014/main" val="10003"/>
                  </a:ext>
                </a:extLst>
              </a:tr>
              <a:tr h="254637">
                <a:tc>
                  <a:txBody>
                    <a:bodyPr/>
                    <a:lstStyle/>
                    <a:p>
                      <a:pPr algn="l">
                        <a:defRPr sz="1800" b="0">
                          <a:solidFill>
                            <a:srgbClr val="000000"/>
                          </a:solidFill>
                        </a:defRPr>
                      </a:pPr>
                      <a:r>
                        <a:rPr sz="1600" b="1" dirty="0">
                          <a:solidFill>
                            <a:schemeClr val="tx1"/>
                          </a:solidFill>
                        </a:rPr>
                        <a:t>Feasibility study </a:t>
                      </a:r>
                    </a:p>
                  </a:txBody>
                  <a:tcPr marL="0" marR="0" marT="0" marB="0" horzOverflow="overflow"/>
                </a:tc>
                <a:tc>
                  <a:txBody>
                    <a:bodyPr/>
                    <a:lstStyle/>
                    <a:p>
                      <a:pPr algn="l">
                        <a:defRPr sz="1800"/>
                      </a:pPr>
                      <a:r>
                        <a:rPr sz="1600">
                          <a:solidFill>
                            <a:schemeClr val="tx1"/>
                          </a:solidFill>
                        </a:rPr>
                        <a:t>22/02/2021</a:t>
                      </a:r>
                    </a:p>
                  </a:txBody>
                  <a:tcPr marL="0" marR="0" marT="0" marB="0" horzOverflow="overflow"/>
                </a:tc>
                <a:tc>
                  <a:txBody>
                    <a:bodyPr/>
                    <a:lstStyle/>
                    <a:p>
                      <a:pPr algn="l">
                        <a:defRPr sz="1800"/>
                      </a:pPr>
                      <a:r>
                        <a:rPr sz="1600">
                          <a:solidFill>
                            <a:schemeClr val="tx1"/>
                          </a:solidFill>
                        </a:rPr>
                        <a:t>23/02/2021</a:t>
                      </a:r>
                    </a:p>
                  </a:txBody>
                  <a:tcPr marL="0" marR="0" marT="0" marB="0" horzOverflow="overflow"/>
                </a:tc>
                <a:tc>
                  <a:txBody>
                    <a:bodyPr/>
                    <a:lstStyle/>
                    <a:p>
                      <a:pPr algn="l">
                        <a:defRPr sz="1800"/>
                      </a:pPr>
                      <a:r>
                        <a:rPr sz="1600">
                          <a:solidFill>
                            <a:schemeClr val="tx1"/>
                          </a:solidFill>
                        </a:rPr>
                        <a:t>1 day</a:t>
                      </a:r>
                    </a:p>
                  </a:txBody>
                  <a:tcPr marL="0" marR="0" marT="0" marB="0" horzOverflow="overflow"/>
                </a:tc>
                <a:extLst>
                  <a:ext uri="{0D108BD9-81ED-4DB2-BD59-A6C34878D82A}">
                    <a16:rowId xmlns:a16="http://schemas.microsoft.com/office/drawing/2014/main" val="10004"/>
                  </a:ext>
                </a:extLst>
              </a:tr>
              <a:tr h="254637">
                <a:tc>
                  <a:txBody>
                    <a:bodyPr/>
                    <a:lstStyle/>
                    <a:p>
                      <a:pPr algn="l">
                        <a:defRPr sz="1800" b="0">
                          <a:solidFill>
                            <a:srgbClr val="000000"/>
                          </a:solidFill>
                        </a:defRPr>
                      </a:pPr>
                      <a:r>
                        <a:rPr sz="1600" b="1">
                          <a:solidFill>
                            <a:schemeClr val="tx1"/>
                          </a:solidFill>
                        </a:rPr>
                        <a:t>Requirements Elicitation</a:t>
                      </a:r>
                    </a:p>
                  </a:txBody>
                  <a:tcPr marL="0" marR="0" marT="0" marB="0" horzOverflow="overflow"/>
                </a:tc>
                <a:tc>
                  <a:txBody>
                    <a:bodyPr/>
                    <a:lstStyle/>
                    <a:p>
                      <a:pPr algn="l">
                        <a:defRPr sz="1800"/>
                      </a:pPr>
                      <a:r>
                        <a:rPr sz="1600">
                          <a:solidFill>
                            <a:schemeClr val="tx1"/>
                          </a:solidFill>
                        </a:rPr>
                        <a:t>24/02/2021</a:t>
                      </a:r>
                    </a:p>
                  </a:txBody>
                  <a:tcPr marL="0" marR="0" marT="0" marB="0" horzOverflow="overflow"/>
                </a:tc>
                <a:tc>
                  <a:txBody>
                    <a:bodyPr/>
                    <a:lstStyle/>
                    <a:p>
                      <a:pPr algn="l">
                        <a:defRPr sz="1800"/>
                      </a:pPr>
                      <a:r>
                        <a:rPr sz="1600" dirty="0">
                          <a:solidFill>
                            <a:schemeClr val="tx1"/>
                          </a:solidFill>
                        </a:rPr>
                        <a:t>26/02/2021</a:t>
                      </a:r>
                    </a:p>
                  </a:txBody>
                  <a:tcPr marL="0" marR="0" marT="0" marB="0" horzOverflow="overflow"/>
                </a:tc>
                <a:tc>
                  <a:txBody>
                    <a:bodyPr/>
                    <a:lstStyle/>
                    <a:p>
                      <a:pPr algn="l">
                        <a:defRPr sz="1800"/>
                      </a:pPr>
                      <a:r>
                        <a:rPr sz="1600">
                          <a:solidFill>
                            <a:schemeClr val="tx1"/>
                          </a:solidFill>
                        </a:rPr>
                        <a:t>2 days</a:t>
                      </a:r>
                    </a:p>
                  </a:txBody>
                  <a:tcPr marL="0" marR="0" marT="0" marB="0" horzOverflow="overflow"/>
                </a:tc>
                <a:extLst>
                  <a:ext uri="{0D108BD9-81ED-4DB2-BD59-A6C34878D82A}">
                    <a16:rowId xmlns:a16="http://schemas.microsoft.com/office/drawing/2014/main" val="10005"/>
                  </a:ext>
                </a:extLst>
              </a:tr>
              <a:tr h="254637">
                <a:tc>
                  <a:txBody>
                    <a:bodyPr/>
                    <a:lstStyle/>
                    <a:p>
                      <a:pPr algn="l">
                        <a:defRPr sz="1800" b="0">
                          <a:solidFill>
                            <a:srgbClr val="000000"/>
                          </a:solidFill>
                        </a:defRPr>
                      </a:pPr>
                      <a:r>
                        <a:rPr sz="1600" b="1" dirty="0">
                          <a:solidFill>
                            <a:schemeClr val="tx1"/>
                          </a:solidFill>
                        </a:rPr>
                        <a:t>System Architecture</a:t>
                      </a:r>
                    </a:p>
                  </a:txBody>
                  <a:tcPr marL="0" marR="0" marT="0" marB="0" horzOverflow="overflow"/>
                </a:tc>
                <a:tc>
                  <a:txBody>
                    <a:bodyPr/>
                    <a:lstStyle/>
                    <a:p>
                      <a:pPr algn="l">
                        <a:defRPr sz="1800"/>
                      </a:pPr>
                      <a:r>
                        <a:rPr sz="1600">
                          <a:solidFill>
                            <a:schemeClr val="tx1"/>
                          </a:solidFill>
                        </a:rPr>
                        <a:t>28/02/2021</a:t>
                      </a:r>
                    </a:p>
                  </a:txBody>
                  <a:tcPr marL="0" marR="0" marT="0" marB="0" horzOverflow="overflow"/>
                </a:tc>
                <a:tc>
                  <a:txBody>
                    <a:bodyPr/>
                    <a:lstStyle/>
                    <a:p>
                      <a:pPr algn="l">
                        <a:defRPr sz="1800"/>
                      </a:pPr>
                      <a:r>
                        <a:rPr lang="en-US" sz="1600" dirty="0">
                          <a:solidFill>
                            <a:schemeClr val="tx1"/>
                          </a:solidFill>
                        </a:rPr>
                        <a:t>0</a:t>
                      </a:r>
                      <a:r>
                        <a:rPr sz="1600" dirty="0">
                          <a:solidFill>
                            <a:schemeClr val="tx1"/>
                          </a:solidFill>
                        </a:rPr>
                        <a:t>1/03/2021</a:t>
                      </a:r>
                    </a:p>
                  </a:txBody>
                  <a:tcPr marL="0" marR="0" marT="0" marB="0" horzOverflow="overflow"/>
                </a:tc>
                <a:tc>
                  <a:txBody>
                    <a:bodyPr/>
                    <a:lstStyle/>
                    <a:p>
                      <a:pPr algn="l">
                        <a:defRPr sz="1800"/>
                      </a:pPr>
                      <a:r>
                        <a:rPr sz="1600">
                          <a:solidFill>
                            <a:schemeClr val="tx1"/>
                          </a:solidFill>
                        </a:rPr>
                        <a:t>1 day</a:t>
                      </a:r>
                    </a:p>
                  </a:txBody>
                  <a:tcPr marL="0" marR="0" marT="0" marB="0" horzOverflow="overflow"/>
                </a:tc>
                <a:extLst>
                  <a:ext uri="{0D108BD9-81ED-4DB2-BD59-A6C34878D82A}">
                    <a16:rowId xmlns:a16="http://schemas.microsoft.com/office/drawing/2014/main" val="10006"/>
                  </a:ext>
                </a:extLst>
              </a:tr>
              <a:tr h="267183">
                <a:tc>
                  <a:txBody>
                    <a:bodyPr/>
                    <a:lstStyle/>
                    <a:p>
                      <a:pPr algn="l">
                        <a:defRPr sz="1800" b="0">
                          <a:solidFill>
                            <a:srgbClr val="000000"/>
                          </a:solidFill>
                        </a:defRPr>
                      </a:pPr>
                      <a:r>
                        <a:rPr sz="1600" b="1" dirty="0">
                          <a:solidFill>
                            <a:schemeClr val="tx1"/>
                          </a:solidFill>
                        </a:rPr>
                        <a:t>Module Design and Description</a:t>
                      </a:r>
                    </a:p>
                  </a:txBody>
                  <a:tcPr marL="0" marR="0" marT="0" marB="0" horzOverflow="overflow"/>
                </a:tc>
                <a:tc>
                  <a:txBody>
                    <a:bodyPr/>
                    <a:lstStyle/>
                    <a:p>
                      <a:pPr algn="l">
                        <a:defRPr sz="1800"/>
                      </a:pPr>
                      <a:r>
                        <a:rPr lang="en-US" sz="1600" dirty="0">
                          <a:solidFill>
                            <a:schemeClr val="tx1"/>
                          </a:solidFill>
                        </a:rPr>
                        <a:t>0</a:t>
                      </a:r>
                      <a:r>
                        <a:rPr sz="1600" dirty="0">
                          <a:solidFill>
                            <a:schemeClr val="tx1"/>
                          </a:solidFill>
                        </a:rPr>
                        <a:t>1/03/2021</a:t>
                      </a:r>
                    </a:p>
                  </a:txBody>
                  <a:tcPr marL="0" marR="0" marT="0" marB="0" horzOverflow="overflow"/>
                </a:tc>
                <a:tc>
                  <a:txBody>
                    <a:bodyPr/>
                    <a:lstStyle/>
                    <a:p>
                      <a:pPr algn="l">
                        <a:defRPr sz="1800"/>
                      </a:pPr>
                      <a:r>
                        <a:rPr sz="1600" dirty="0">
                          <a:solidFill>
                            <a:schemeClr val="tx1"/>
                          </a:solidFill>
                        </a:rPr>
                        <a:t>11/03/2021</a:t>
                      </a:r>
                    </a:p>
                  </a:txBody>
                  <a:tcPr marL="0" marR="0" marT="0" marB="0" horzOverflow="overflow"/>
                </a:tc>
                <a:tc>
                  <a:txBody>
                    <a:bodyPr/>
                    <a:lstStyle/>
                    <a:p>
                      <a:pPr algn="l">
                        <a:defRPr sz="1800"/>
                      </a:pPr>
                      <a:r>
                        <a:rPr sz="1600">
                          <a:solidFill>
                            <a:schemeClr val="tx1"/>
                          </a:solidFill>
                        </a:rPr>
                        <a:t>10 days</a:t>
                      </a:r>
                    </a:p>
                  </a:txBody>
                  <a:tcPr marL="0" marR="0" marT="0" marB="0" horzOverflow="overflow"/>
                </a:tc>
                <a:extLst>
                  <a:ext uri="{0D108BD9-81ED-4DB2-BD59-A6C34878D82A}">
                    <a16:rowId xmlns:a16="http://schemas.microsoft.com/office/drawing/2014/main" val="10007"/>
                  </a:ext>
                </a:extLst>
              </a:tr>
              <a:tr h="254637">
                <a:tc>
                  <a:txBody>
                    <a:bodyPr/>
                    <a:lstStyle/>
                    <a:p>
                      <a:pPr algn="l">
                        <a:defRPr sz="1800" b="0">
                          <a:solidFill>
                            <a:srgbClr val="000000"/>
                          </a:solidFill>
                        </a:defRPr>
                      </a:pPr>
                      <a:r>
                        <a:rPr sz="1600" b="1">
                          <a:solidFill>
                            <a:schemeClr val="tx1"/>
                          </a:solidFill>
                        </a:rPr>
                        <a:t>Interface Front end</a:t>
                      </a:r>
                    </a:p>
                  </a:txBody>
                  <a:tcPr marL="0" marR="0" marT="0" marB="0" horzOverflow="overflow"/>
                </a:tc>
                <a:tc>
                  <a:txBody>
                    <a:bodyPr/>
                    <a:lstStyle/>
                    <a:p>
                      <a:pPr algn="l">
                        <a:defRPr sz="1800"/>
                      </a:pPr>
                      <a:r>
                        <a:rPr sz="1600" dirty="0">
                          <a:solidFill>
                            <a:schemeClr val="tx1"/>
                          </a:solidFill>
                        </a:rPr>
                        <a:t>12/03/2021</a:t>
                      </a:r>
                    </a:p>
                  </a:txBody>
                  <a:tcPr marL="0" marR="0" marT="0" marB="0" horzOverflow="overflow"/>
                </a:tc>
                <a:tc>
                  <a:txBody>
                    <a:bodyPr/>
                    <a:lstStyle/>
                    <a:p>
                      <a:pPr algn="l">
                        <a:defRPr sz="1800"/>
                      </a:pPr>
                      <a:r>
                        <a:rPr sz="1600" dirty="0">
                          <a:solidFill>
                            <a:schemeClr val="tx1"/>
                          </a:solidFill>
                        </a:rPr>
                        <a:t>18/03/2021</a:t>
                      </a:r>
                    </a:p>
                  </a:txBody>
                  <a:tcPr marL="0" marR="0" marT="0" marB="0" horzOverflow="overflow"/>
                </a:tc>
                <a:tc>
                  <a:txBody>
                    <a:bodyPr/>
                    <a:lstStyle/>
                    <a:p>
                      <a:pPr algn="l">
                        <a:defRPr sz="1800"/>
                      </a:pPr>
                      <a:r>
                        <a:rPr sz="1600">
                          <a:solidFill>
                            <a:schemeClr val="tx1"/>
                          </a:solidFill>
                        </a:rPr>
                        <a:t>6 days</a:t>
                      </a:r>
                    </a:p>
                  </a:txBody>
                  <a:tcPr marL="0" marR="0" marT="0" marB="0" horzOverflow="overflow"/>
                </a:tc>
                <a:extLst>
                  <a:ext uri="{0D108BD9-81ED-4DB2-BD59-A6C34878D82A}">
                    <a16:rowId xmlns:a16="http://schemas.microsoft.com/office/drawing/2014/main" val="10008"/>
                  </a:ext>
                </a:extLst>
              </a:tr>
              <a:tr h="254637">
                <a:tc>
                  <a:txBody>
                    <a:bodyPr/>
                    <a:lstStyle/>
                    <a:p>
                      <a:pPr algn="l">
                        <a:defRPr sz="1800" b="0">
                          <a:solidFill>
                            <a:srgbClr val="000000"/>
                          </a:solidFill>
                        </a:defRPr>
                      </a:pPr>
                      <a:r>
                        <a:rPr sz="1600" b="1">
                          <a:solidFill>
                            <a:schemeClr val="tx1"/>
                          </a:solidFill>
                        </a:rPr>
                        <a:t>Backend</a:t>
                      </a:r>
                    </a:p>
                  </a:txBody>
                  <a:tcPr marL="0" marR="0" marT="0" marB="0" horzOverflow="overflow"/>
                </a:tc>
                <a:tc>
                  <a:txBody>
                    <a:bodyPr/>
                    <a:lstStyle/>
                    <a:p>
                      <a:pPr algn="l">
                        <a:defRPr sz="1800"/>
                      </a:pPr>
                      <a:r>
                        <a:rPr sz="1600" dirty="0">
                          <a:solidFill>
                            <a:schemeClr val="tx1"/>
                          </a:solidFill>
                        </a:rPr>
                        <a:t>22/03/2021</a:t>
                      </a:r>
                    </a:p>
                  </a:txBody>
                  <a:tcPr marL="0" marR="0" marT="0" marB="0" horzOverflow="overflow"/>
                </a:tc>
                <a:tc>
                  <a:txBody>
                    <a:bodyPr/>
                    <a:lstStyle/>
                    <a:p>
                      <a:pPr algn="l">
                        <a:defRPr sz="1800"/>
                      </a:pPr>
                      <a:r>
                        <a:rPr sz="1600" dirty="0">
                          <a:solidFill>
                            <a:schemeClr val="tx1"/>
                          </a:solidFill>
                        </a:rPr>
                        <a:t>28/03/2021</a:t>
                      </a:r>
                    </a:p>
                  </a:txBody>
                  <a:tcPr marL="0" marR="0" marT="0" marB="0" horzOverflow="overflow"/>
                </a:tc>
                <a:tc>
                  <a:txBody>
                    <a:bodyPr/>
                    <a:lstStyle/>
                    <a:p>
                      <a:pPr algn="l">
                        <a:defRPr sz="1800"/>
                      </a:pPr>
                      <a:r>
                        <a:rPr sz="1600">
                          <a:solidFill>
                            <a:schemeClr val="tx1"/>
                          </a:solidFill>
                        </a:rPr>
                        <a:t>6 days</a:t>
                      </a:r>
                    </a:p>
                  </a:txBody>
                  <a:tcPr marL="0" marR="0" marT="0" marB="0" horzOverflow="overflow"/>
                </a:tc>
                <a:extLst>
                  <a:ext uri="{0D108BD9-81ED-4DB2-BD59-A6C34878D82A}">
                    <a16:rowId xmlns:a16="http://schemas.microsoft.com/office/drawing/2014/main" val="10009"/>
                  </a:ext>
                </a:extLst>
              </a:tr>
              <a:tr h="254637">
                <a:tc>
                  <a:txBody>
                    <a:bodyPr/>
                    <a:lstStyle/>
                    <a:p>
                      <a:pPr algn="l">
                        <a:defRPr sz="1800" b="0">
                          <a:solidFill>
                            <a:srgbClr val="000000"/>
                          </a:solidFill>
                        </a:defRPr>
                      </a:pPr>
                      <a:r>
                        <a:rPr sz="1600" b="1">
                          <a:solidFill>
                            <a:schemeClr val="tx1"/>
                          </a:solidFill>
                        </a:rPr>
                        <a:t>Data Acquisition</a:t>
                      </a:r>
                    </a:p>
                  </a:txBody>
                  <a:tcPr marL="0" marR="0" marT="0" marB="0" horzOverflow="overflow"/>
                </a:tc>
                <a:tc>
                  <a:txBody>
                    <a:bodyPr/>
                    <a:lstStyle/>
                    <a:p>
                      <a:pPr algn="l">
                        <a:defRPr sz="1800"/>
                      </a:pPr>
                      <a:r>
                        <a:rPr sz="1600" dirty="0">
                          <a:solidFill>
                            <a:schemeClr val="tx1"/>
                          </a:solidFill>
                        </a:rPr>
                        <a:t>29/03/2021</a:t>
                      </a:r>
                    </a:p>
                  </a:txBody>
                  <a:tcPr marL="0" marR="0" marT="0" marB="0" horzOverflow="overflow"/>
                </a:tc>
                <a:tc>
                  <a:txBody>
                    <a:bodyPr/>
                    <a:lstStyle/>
                    <a:p>
                      <a:pPr algn="l">
                        <a:defRPr sz="1800"/>
                      </a:pPr>
                      <a:r>
                        <a:rPr sz="1600" dirty="0">
                          <a:solidFill>
                            <a:schemeClr val="tx1"/>
                          </a:solidFill>
                        </a:rPr>
                        <a:t>31/03/2021</a:t>
                      </a:r>
                    </a:p>
                  </a:txBody>
                  <a:tcPr marL="0" marR="0" marT="0" marB="0" horzOverflow="overflow"/>
                </a:tc>
                <a:tc>
                  <a:txBody>
                    <a:bodyPr/>
                    <a:lstStyle/>
                    <a:p>
                      <a:pPr algn="l">
                        <a:defRPr sz="1800"/>
                      </a:pPr>
                      <a:r>
                        <a:rPr sz="1600">
                          <a:solidFill>
                            <a:schemeClr val="tx1"/>
                          </a:solidFill>
                        </a:rPr>
                        <a:t>2 days</a:t>
                      </a:r>
                    </a:p>
                  </a:txBody>
                  <a:tcPr marL="0" marR="0" marT="0" marB="0" horzOverflow="overflow"/>
                </a:tc>
                <a:extLst>
                  <a:ext uri="{0D108BD9-81ED-4DB2-BD59-A6C34878D82A}">
                    <a16:rowId xmlns:a16="http://schemas.microsoft.com/office/drawing/2014/main" val="10010"/>
                  </a:ext>
                </a:extLst>
              </a:tr>
              <a:tr h="254637">
                <a:tc>
                  <a:txBody>
                    <a:bodyPr/>
                    <a:lstStyle/>
                    <a:p>
                      <a:pPr algn="l">
                        <a:defRPr sz="1800" b="0">
                          <a:solidFill>
                            <a:srgbClr val="000000"/>
                          </a:solidFill>
                        </a:defRPr>
                      </a:pPr>
                      <a:r>
                        <a:rPr sz="1600" b="1">
                          <a:solidFill>
                            <a:schemeClr val="tx1"/>
                          </a:solidFill>
                        </a:rPr>
                        <a:t>Coding</a:t>
                      </a:r>
                    </a:p>
                  </a:txBody>
                  <a:tcPr marL="0" marR="0" marT="0" marB="0" horzOverflow="overflow"/>
                </a:tc>
                <a:tc>
                  <a:txBody>
                    <a:bodyPr/>
                    <a:lstStyle/>
                    <a:p>
                      <a:pPr algn="l">
                        <a:defRPr sz="1800"/>
                      </a:pPr>
                      <a:r>
                        <a:rPr lang="en-US" sz="1600" dirty="0">
                          <a:solidFill>
                            <a:schemeClr val="tx1"/>
                          </a:solidFill>
                        </a:rPr>
                        <a:t>0</a:t>
                      </a:r>
                      <a:r>
                        <a:rPr sz="1600" dirty="0">
                          <a:solidFill>
                            <a:schemeClr val="tx1"/>
                          </a:solidFill>
                        </a:rPr>
                        <a:t>1/04/2021</a:t>
                      </a:r>
                    </a:p>
                  </a:txBody>
                  <a:tcPr marL="0" marR="0" marT="0" marB="0" horzOverflow="overflow"/>
                </a:tc>
                <a:tc>
                  <a:txBody>
                    <a:bodyPr/>
                    <a:lstStyle/>
                    <a:p>
                      <a:pPr algn="l">
                        <a:defRPr sz="1800"/>
                      </a:pPr>
                      <a:r>
                        <a:rPr sz="1600" dirty="0">
                          <a:solidFill>
                            <a:schemeClr val="tx1"/>
                          </a:solidFill>
                        </a:rPr>
                        <a:t>20/04/2021</a:t>
                      </a:r>
                    </a:p>
                  </a:txBody>
                  <a:tcPr marL="0" marR="0" marT="0" marB="0" horzOverflow="overflow"/>
                </a:tc>
                <a:tc>
                  <a:txBody>
                    <a:bodyPr/>
                    <a:lstStyle/>
                    <a:p>
                      <a:pPr algn="l">
                        <a:defRPr sz="1800"/>
                      </a:pPr>
                      <a:r>
                        <a:rPr sz="1600">
                          <a:solidFill>
                            <a:schemeClr val="tx1"/>
                          </a:solidFill>
                        </a:rPr>
                        <a:t>19 days</a:t>
                      </a:r>
                    </a:p>
                  </a:txBody>
                  <a:tcPr marL="0" marR="0" marT="0" marB="0" horzOverflow="overflow"/>
                </a:tc>
                <a:extLst>
                  <a:ext uri="{0D108BD9-81ED-4DB2-BD59-A6C34878D82A}">
                    <a16:rowId xmlns:a16="http://schemas.microsoft.com/office/drawing/2014/main" val="10011"/>
                  </a:ext>
                </a:extLst>
              </a:tr>
              <a:tr h="254637">
                <a:tc>
                  <a:txBody>
                    <a:bodyPr/>
                    <a:lstStyle/>
                    <a:p>
                      <a:pPr algn="l">
                        <a:defRPr sz="1800" b="0">
                          <a:solidFill>
                            <a:srgbClr val="000000"/>
                          </a:solidFill>
                        </a:defRPr>
                      </a:pPr>
                      <a:r>
                        <a:rPr sz="1600" b="1">
                          <a:solidFill>
                            <a:schemeClr val="tx1"/>
                          </a:solidFill>
                        </a:rPr>
                        <a:t>Metrics identification</a:t>
                      </a:r>
                    </a:p>
                  </a:txBody>
                  <a:tcPr marL="0" marR="0" marT="0" marB="0" horzOverflow="overflow"/>
                </a:tc>
                <a:tc>
                  <a:txBody>
                    <a:bodyPr/>
                    <a:lstStyle/>
                    <a:p>
                      <a:pPr algn="l">
                        <a:defRPr sz="1800"/>
                      </a:pPr>
                      <a:r>
                        <a:rPr sz="1600" dirty="0">
                          <a:solidFill>
                            <a:schemeClr val="tx1"/>
                          </a:solidFill>
                        </a:rPr>
                        <a:t>22/04/2021</a:t>
                      </a:r>
                    </a:p>
                  </a:txBody>
                  <a:tcPr marL="0" marR="0" marT="0" marB="0" horzOverflow="overflow"/>
                </a:tc>
                <a:tc>
                  <a:txBody>
                    <a:bodyPr/>
                    <a:lstStyle/>
                    <a:p>
                      <a:pPr algn="l">
                        <a:defRPr sz="1800"/>
                      </a:pPr>
                      <a:r>
                        <a:rPr sz="1600" dirty="0">
                          <a:solidFill>
                            <a:schemeClr val="tx1"/>
                          </a:solidFill>
                        </a:rPr>
                        <a:t>25/04/2021</a:t>
                      </a:r>
                    </a:p>
                  </a:txBody>
                  <a:tcPr marL="0" marR="0" marT="0" marB="0" horzOverflow="overflow"/>
                </a:tc>
                <a:tc>
                  <a:txBody>
                    <a:bodyPr/>
                    <a:lstStyle/>
                    <a:p>
                      <a:pPr algn="l">
                        <a:defRPr sz="1800"/>
                      </a:pPr>
                      <a:r>
                        <a:rPr sz="1600">
                          <a:solidFill>
                            <a:schemeClr val="tx1"/>
                          </a:solidFill>
                        </a:rPr>
                        <a:t>3 days</a:t>
                      </a:r>
                    </a:p>
                  </a:txBody>
                  <a:tcPr marL="0" marR="0" marT="0" marB="0" horzOverflow="overflow"/>
                </a:tc>
                <a:extLst>
                  <a:ext uri="{0D108BD9-81ED-4DB2-BD59-A6C34878D82A}">
                    <a16:rowId xmlns:a16="http://schemas.microsoft.com/office/drawing/2014/main" val="10012"/>
                  </a:ext>
                </a:extLst>
              </a:tr>
              <a:tr h="254637">
                <a:tc>
                  <a:txBody>
                    <a:bodyPr/>
                    <a:lstStyle/>
                    <a:p>
                      <a:pPr algn="l">
                        <a:defRPr sz="1800" b="0">
                          <a:solidFill>
                            <a:srgbClr val="000000"/>
                          </a:solidFill>
                        </a:defRPr>
                      </a:pPr>
                      <a:r>
                        <a:rPr sz="1600" b="1">
                          <a:solidFill>
                            <a:schemeClr val="tx1"/>
                          </a:solidFill>
                        </a:rPr>
                        <a:t>Metrics Analysis</a:t>
                      </a:r>
                    </a:p>
                  </a:txBody>
                  <a:tcPr marL="0" marR="0" marT="0" marB="0" horzOverflow="overflow"/>
                </a:tc>
                <a:tc>
                  <a:txBody>
                    <a:bodyPr/>
                    <a:lstStyle/>
                    <a:p>
                      <a:pPr algn="l">
                        <a:defRPr sz="1800"/>
                      </a:pPr>
                      <a:r>
                        <a:rPr sz="1600" dirty="0">
                          <a:solidFill>
                            <a:schemeClr val="tx1"/>
                          </a:solidFill>
                        </a:rPr>
                        <a:t>27/04/2021</a:t>
                      </a:r>
                    </a:p>
                  </a:txBody>
                  <a:tcPr marL="0" marR="0" marT="0" marB="0" horzOverflow="overflow"/>
                </a:tc>
                <a:tc>
                  <a:txBody>
                    <a:bodyPr/>
                    <a:lstStyle/>
                    <a:p>
                      <a:pPr algn="l">
                        <a:defRPr sz="1800"/>
                      </a:pPr>
                      <a:r>
                        <a:rPr sz="1600" dirty="0">
                          <a:solidFill>
                            <a:schemeClr val="tx1"/>
                          </a:solidFill>
                        </a:rPr>
                        <a:t>14/05/2021</a:t>
                      </a:r>
                    </a:p>
                  </a:txBody>
                  <a:tcPr marL="0" marR="0" marT="0" marB="0" horzOverflow="overflow"/>
                </a:tc>
                <a:tc>
                  <a:txBody>
                    <a:bodyPr/>
                    <a:lstStyle/>
                    <a:p>
                      <a:pPr algn="l">
                        <a:defRPr sz="1800"/>
                      </a:pPr>
                      <a:r>
                        <a:rPr sz="1600">
                          <a:solidFill>
                            <a:schemeClr val="tx1"/>
                          </a:solidFill>
                        </a:rPr>
                        <a:t>17 days</a:t>
                      </a:r>
                    </a:p>
                  </a:txBody>
                  <a:tcPr marL="0" marR="0" marT="0" marB="0" horzOverflow="overflow"/>
                </a:tc>
                <a:extLst>
                  <a:ext uri="{0D108BD9-81ED-4DB2-BD59-A6C34878D82A}">
                    <a16:rowId xmlns:a16="http://schemas.microsoft.com/office/drawing/2014/main" val="10013"/>
                  </a:ext>
                </a:extLst>
              </a:tr>
              <a:tr h="254637">
                <a:tc>
                  <a:txBody>
                    <a:bodyPr/>
                    <a:lstStyle/>
                    <a:p>
                      <a:pPr algn="l">
                        <a:defRPr sz="1800" b="0">
                          <a:solidFill>
                            <a:srgbClr val="000000"/>
                          </a:solidFill>
                        </a:defRPr>
                      </a:pPr>
                      <a:r>
                        <a:rPr sz="1600" b="1">
                          <a:solidFill>
                            <a:schemeClr val="tx1"/>
                          </a:solidFill>
                        </a:rPr>
                        <a:t>Performance Testing</a:t>
                      </a:r>
                    </a:p>
                  </a:txBody>
                  <a:tcPr marL="0" marR="0" marT="0" marB="0" horzOverflow="overflow"/>
                </a:tc>
                <a:tc>
                  <a:txBody>
                    <a:bodyPr/>
                    <a:lstStyle/>
                    <a:p>
                      <a:pPr algn="l">
                        <a:defRPr sz="1800"/>
                      </a:pPr>
                      <a:r>
                        <a:rPr sz="1600">
                          <a:solidFill>
                            <a:schemeClr val="tx1"/>
                          </a:solidFill>
                        </a:rPr>
                        <a:t>16/05/2021</a:t>
                      </a:r>
                    </a:p>
                  </a:txBody>
                  <a:tcPr marL="0" marR="0" marT="0" marB="0" horzOverflow="overflow"/>
                </a:tc>
                <a:tc>
                  <a:txBody>
                    <a:bodyPr/>
                    <a:lstStyle/>
                    <a:p>
                      <a:pPr algn="l">
                        <a:defRPr sz="1800"/>
                      </a:pPr>
                      <a:r>
                        <a:rPr sz="1600" dirty="0">
                          <a:solidFill>
                            <a:schemeClr val="tx1"/>
                          </a:solidFill>
                        </a:rPr>
                        <a:t>17/05/2021</a:t>
                      </a:r>
                    </a:p>
                  </a:txBody>
                  <a:tcPr marL="0" marR="0" marT="0" marB="0" horzOverflow="overflow"/>
                </a:tc>
                <a:tc>
                  <a:txBody>
                    <a:bodyPr/>
                    <a:lstStyle/>
                    <a:p>
                      <a:pPr algn="l">
                        <a:defRPr sz="1800"/>
                      </a:pPr>
                      <a:r>
                        <a:rPr sz="1600" dirty="0">
                          <a:solidFill>
                            <a:schemeClr val="tx1"/>
                          </a:solidFill>
                        </a:rPr>
                        <a:t>1day</a:t>
                      </a:r>
                    </a:p>
                  </a:txBody>
                  <a:tcPr marL="0" marR="0" marT="0" marB="0" horzOverflow="overflow"/>
                </a:tc>
                <a:extLst>
                  <a:ext uri="{0D108BD9-81ED-4DB2-BD59-A6C34878D82A}">
                    <a16:rowId xmlns:a16="http://schemas.microsoft.com/office/drawing/2014/main" val="10014"/>
                  </a:ext>
                </a:extLst>
              </a:tr>
              <a:tr h="254637">
                <a:tc>
                  <a:txBody>
                    <a:bodyPr/>
                    <a:lstStyle/>
                    <a:p>
                      <a:pPr algn="l">
                        <a:defRPr sz="1800" b="0">
                          <a:solidFill>
                            <a:srgbClr val="000000"/>
                          </a:solidFill>
                        </a:defRPr>
                      </a:pPr>
                      <a:r>
                        <a:rPr sz="1600" b="1">
                          <a:solidFill>
                            <a:schemeClr val="tx1"/>
                          </a:solidFill>
                        </a:rPr>
                        <a:t>Documentation</a:t>
                      </a:r>
                    </a:p>
                  </a:txBody>
                  <a:tcPr marL="0" marR="0" marT="0" marB="0" horzOverflow="overflow"/>
                </a:tc>
                <a:tc>
                  <a:txBody>
                    <a:bodyPr/>
                    <a:lstStyle/>
                    <a:p>
                      <a:pPr algn="l">
                        <a:defRPr sz="1800"/>
                      </a:pPr>
                      <a:r>
                        <a:rPr sz="1600">
                          <a:solidFill>
                            <a:schemeClr val="tx1"/>
                          </a:solidFill>
                        </a:rPr>
                        <a:t>19/05/2021</a:t>
                      </a:r>
                    </a:p>
                  </a:txBody>
                  <a:tcPr marL="0" marR="0" marT="0" marB="0" horzOverflow="overflow"/>
                </a:tc>
                <a:tc>
                  <a:txBody>
                    <a:bodyPr/>
                    <a:lstStyle/>
                    <a:p>
                      <a:pPr algn="l">
                        <a:defRPr sz="1800"/>
                      </a:pPr>
                      <a:r>
                        <a:rPr lang="en-US" sz="1600" dirty="0">
                          <a:solidFill>
                            <a:schemeClr val="tx1"/>
                          </a:solidFill>
                        </a:rPr>
                        <a:t>0</a:t>
                      </a:r>
                      <a:r>
                        <a:rPr sz="1600" dirty="0">
                          <a:solidFill>
                            <a:schemeClr val="tx1"/>
                          </a:solidFill>
                        </a:rPr>
                        <a:t>2/06/2021</a:t>
                      </a:r>
                    </a:p>
                  </a:txBody>
                  <a:tcPr marL="0" marR="0" marT="0" marB="0" horzOverflow="overflow"/>
                </a:tc>
                <a:tc>
                  <a:txBody>
                    <a:bodyPr/>
                    <a:lstStyle/>
                    <a:p>
                      <a:pPr algn="l">
                        <a:defRPr sz="1800"/>
                      </a:pPr>
                      <a:r>
                        <a:rPr sz="1600" dirty="0">
                          <a:solidFill>
                            <a:schemeClr val="tx1"/>
                          </a:solidFill>
                        </a:rPr>
                        <a:t>14 days</a:t>
                      </a:r>
                    </a:p>
                  </a:txBody>
                  <a:tcPr marL="0" marR="0" marT="0" marB="0" horzOverflow="overflow"/>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242679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D260-F46C-415C-8518-B41C7B78D409}"/>
              </a:ext>
            </a:extLst>
          </p:cNvPr>
          <p:cNvSpPr txBox="1"/>
          <p:nvPr/>
        </p:nvSpPr>
        <p:spPr>
          <a:xfrm>
            <a:off x="683568" y="548680"/>
            <a:ext cx="7776864" cy="5976251"/>
          </a:xfrm>
          <a:prstGeom prst="rect">
            <a:avLst/>
          </a:prstGeom>
          <a:noFill/>
        </p:spPr>
        <p:txBody>
          <a:bodyPr wrap="square">
            <a:spAutoFit/>
          </a:bodyPr>
          <a:lstStyle/>
          <a:p>
            <a:pPr marL="274320" indent="-274320" algn="just">
              <a:spcBef>
                <a:spcPts val="580"/>
              </a:spcBef>
              <a:buClr>
                <a:schemeClr val="tx1"/>
              </a:buClr>
              <a:buSzPct val="85000"/>
              <a:buFont typeface="Arial" panose="020B0604020202020204" pitchFamily="34" charset="0"/>
              <a:buChar char="•"/>
              <a:defRPr b="1"/>
            </a:pPr>
            <a:r>
              <a:rPr lang="en-US" sz="2600" b="1" dirty="0"/>
              <a:t>Programmer Productivity</a:t>
            </a:r>
          </a:p>
          <a:p>
            <a:pPr marL="0" indent="0" algn="just" defTabSz="630936">
              <a:lnSpc>
                <a:spcPct val="81000"/>
              </a:lnSpc>
              <a:spcBef>
                <a:spcPts val="600"/>
              </a:spcBef>
              <a:buSzTx/>
              <a:buNone/>
              <a:defRPr sz="1656"/>
            </a:pPr>
            <a:r>
              <a:rPr lang="en-US" sz="2000" dirty="0"/>
              <a:t>Programmer Productivity is the degree of the ability of an individual programmer to build and evolve software systems.</a:t>
            </a:r>
          </a:p>
          <a:p>
            <a:pPr marL="0" indent="0" algn="just" defTabSz="630936">
              <a:lnSpc>
                <a:spcPct val="81000"/>
              </a:lnSpc>
              <a:spcBef>
                <a:spcPts val="600"/>
              </a:spcBef>
              <a:buSzTx/>
              <a:buNone/>
              <a:defRPr sz="1656"/>
            </a:pPr>
            <a:r>
              <a:rPr lang="en-US" sz="2000" b="1" dirty="0"/>
              <a:t>Team -1 </a:t>
            </a:r>
            <a:r>
              <a:rPr lang="en-US" sz="2000" dirty="0"/>
              <a:t>: Programmer Productivity( Surya)</a:t>
            </a:r>
          </a:p>
          <a:p>
            <a:pPr marL="0" indent="0" algn="just" defTabSz="630936">
              <a:lnSpc>
                <a:spcPct val="81000"/>
              </a:lnSpc>
              <a:spcBef>
                <a:spcPts val="600"/>
              </a:spcBef>
              <a:buSzTx/>
              <a:buNone/>
              <a:defRPr sz="1656"/>
            </a:pPr>
            <a:r>
              <a:rPr lang="en-US" sz="2000" dirty="0"/>
              <a:t>	= LOC Produced / Person Months of Effort</a:t>
            </a:r>
          </a:p>
          <a:p>
            <a:pPr marL="0" indent="0" algn="just" defTabSz="630936">
              <a:lnSpc>
                <a:spcPct val="81000"/>
              </a:lnSpc>
              <a:spcBef>
                <a:spcPts val="600"/>
              </a:spcBef>
              <a:buSzTx/>
              <a:buNone/>
              <a:defRPr sz="1656"/>
            </a:pPr>
            <a:r>
              <a:rPr lang="en-US" sz="2000" dirty="0"/>
              <a:t>	=  323/ 2 = 161.5</a:t>
            </a:r>
          </a:p>
          <a:p>
            <a:pPr marL="0" indent="0" algn="just" defTabSz="630936">
              <a:lnSpc>
                <a:spcPct val="81000"/>
              </a:lnSpc>
              <a:spcBef>
                <a:spcPts val="600"/>
              </a:spcBef>
              <a:buSzTx/>
              <a:buNone/>
              <a:defRPr sz="1656"/>
            </a:pPr>
            <a:endParaRPr lang="en-US" sz="2000" dirty="0"/>
          </a:p>
          <a:p>
            <a:pPr marL="0" indent="0" algn="just" defTabSz="630936">
              <a:lnSpc>
                <a:spcPct val="81000"/>
              </a:lnSpc>
              <a:spcBef>
                <a:spcPts val="600"/>
              </a:spcBef>
              <a:buSzTx/>
              <a:buNone/>
              <a:defRPr sz="1656"/>
            </a:pPr>
            <a:r>
              <a:rPr lang="en-US" sz="2000" b="1" dirty="0"/>
              <a:t>Team -1:</a:t>
            </a:r>
            <a:r>
              <a:rPr lang="en-US" sz="2000" dirty="0"/>
              <a:t>  Programmer Productivity (Chandana)</a:t>
            </a:r>
          </a:p>
          <a:p>
            <a:pPr marL="0" indent="0" algn="just" defTabSz="630936">
              <a:lnSpc>
                <a:spcPct val="81000"/>
              </a:lnSpc>
              <a:spcBef>
                <a:spcPts val="600"/>
              </a:spcBef>
              <a:buSzTx/>
              <a:buNone/>
              <a:defRPr sz="1656"/>
            </a:pPr>
            <a:r>
              <a:rPr lang="en-US" sz="2000" dirty="0"/>
              <a:t>	= LOC Produced / Person Months of Effort</a:t>
            </a:r>
          </a:p>
          <a:p>
            <a:pPr marL="0" indent="0" algn="just" defTabSz="630936">
              <a:lnSpc>
                <a:spcPct val="81000"/>
              </a:lnSpc>
              <a:spcBef>
                <a:spcPts val="600"/>
              </a:spcBef>
              <a:buSzTx/>
              <a:buNone/>
              <a:defRPr sz="1656"/>
            </a:pPr>
            <a:r>
              <a:rPr lang="en-US" sz="2000" dirty="0"/>
              <a:t>	=171/2 =85.5</a:t>
            </a:r>
          </a:p>
          <a:p>
            <a:pPr marL="0" indent="0" algn="just" defTabSz="630936">
              <a:lnSpc>
                <a:spcPct val="81000"/>
              </a:lnSpc>
              <a:spcBef>
                <a:spcPts val="600"/>
              </a:spcBef>
              <a:buSzTx/>
              <a:buNone/>
              <a:defRPr sz="1656"/>
            </a:pPr>
            <a:endParaRPr lang="en-US" sz="2000" dirty="0"/>
          </a:p>
          <a:p>
            <a:pPr marL="0" indent="0" algn="just" defTabSz="630936">
              <a:lnSpc>
                <a:spcPct val="81000"/>
              </a:lnSpc>
              <a:spcBef>
                <a:spcPts val="600"/>
              </a:spcBef>
              <a:buSzTx/>
              <a:buNone/>
              <a:defRPr sz="1656" b="1"/>
            </a:pPr>
            <a:r>
              <a:rPr lang="en-US" sz="2000" dirty="0"/>
              <a:t>Team -2 : </a:t>
            </a:r>
            <a:r>
              <a:rPr lang="en-US" sz="2000" b="0" dirty="0"/>
              <a:t>Programmer Productivity (</a:t>
            </a:r>
            <a:r>
              <a:rPr lang="en-US" sz="2000" b="0" dirty="0" err="1"/>
              <a:t>Rohin</a:t>
            </a:r>
            <a:r>
              <a:rPr lang="en-US" sz="2000" b="0" dirty="0"/>
              <a:t>)</a:t>
            </a:r>
          </a:p>
          <a:p>
            <a:pPr marL="0" indent="0" algn="just" defTabSz="630936">
              <a:lnSpc>
                <a:spcPct val="81000"/>
              </a:lnSpc>
              <a:spcBef>
                <a:spcPts val="600"/>
              </a:spcBef>
              <a:buSzTx/>
              <a:buNone/>
              <a:defRPr sz="1656" b="1"/>
            </a:pPr>
            <a:r>
              <a:rPr lang="en-US" sz="2000" b="0" dirty="0"/>
              <a:t>	= LOC Produced / Person Months of Effort</a:t>
            </a:r>
          </a:p>
          <a:p>
            <a:pPr marL="0" indent="0" algn="just" defTabSz="630936">
              <a:lnSpc>
                <a:spcPct val="81000"/>
              </a:lnSpc>
              <a:spcBef>
                <a:spcPts val="600"/>
              </a:spcBef>
              <a:buSzTx/>
              <a:buNone/>
              <a:defRPr sz="1656" b="1"/>
            </a:pPr>
            <a:r>
              <a:rPr lang="en-US" sz="2000" b="0" dirty="0"/>
              <a:t>	=227289/2.5=90915</a:t>
            </a:r>
          </a:p>
          <a:p>
            <a:pPr marL="0" indent="0" algn="just" defTabSz="630936">
              <a:lnSpc>
                <a:spcPct val="81000"/>
              </a:lnSpc>
              <a:spcBef>
                <a:spcPts val="600"/>
              </a:spcBef>
              <a:buSzTx/>
              <a:buNone/>
              <a:defRPr sz="1656" b="1"/>
            </a:pPr>
            <a:endParaRPr lang="en-US" sz="2000" b="0" dirty="0"/>
          </a:p>
          <a:p>
            <a:pPr marL="0" indent="0" algn="just" defTabSz="630936">
              <a:lnSpc>
                <a:spcPct val="81000"/>
              </a:lnSpc>
              <a:spcBef>
                <a:spcPts val="600"/>
              </a:spcBef>
              <a:buSzTx/>
              <a:buNone/>
              <a:defRPr sz="1656" b="1"/>
            </a:pPr>
            <a:r>
              <a:rPr lang="en-US" sz="2000" dirty="0"/>
              <a:t>Team -2: </a:t>
            </a:r>
            <a:r>
              <a:rPr lang="en-US" sz="2000" b="0" dirty="0"/>
              <a:t>Programmer Productivity (</a:t>
            </a:r>
            <a:r>
              <a:rPr lang="en-US" sz="2000" b="0" dirty="0" err="1"/>
              <a:t>Hruthika</a:t>
            </a:r>
            <a:r>
              <a:rPr lang="en-US" sz="2000" b="0" dirty="0"/>
              <a:t>)</a:t>
            </a:r>
          </a:p>
          <a:p>
            <a:pPr marL="0" indent="0" algn="just" defTabSz="630936">
              <a:lnSpc>
                <a:spcPct val="81000"/>
              </a:lnSpc>
              <a:spcBef>
                <a:spcPts val="600"/>
              </a:spcBef>
              <a:buSzTx/>
              <a:buNone/>
              <a:defRPr sz="1656" b="1"/>
            </a:pPr>
            <a:r>
              <a:rPr lang="en-US" sz="2000" b="0" dirty="0"/>
              <a:t>	= LOC Produced / Person Months of Effort</a:t>
            </a:r>
          </a:p>
          <a:p>
            <a:pPr marL="0" indent="0" algn="just" defTabSz="630936">
              <a:lnSpc>
                <a:spcPct val="81000"/>
              </a:lnSpc>
              <a:spcBef>
                <a:spcPts val="600"/>
              </a:spcBef>
              <a:buSzTx/>
              <a:buNone/>
              <a:defRPr sz="1656" b="1"/>
            </a:pPr>
            <a:r>
              <a:rPr lang="en-US" sz="2000" b="0" dirty="0"/>
              <a:t>	=8644/2=4322</a:t>
            </a:r>
          </a:p>
        </p:txBody>
      </p:sp>
    </p:spTree>
    <p:extLst>
      <p:ext uri="{BB962C8B-B14F-4D97-AF65-F5344CB8AC3E}">
        <p14:creationId xmlns:p14="http://schemas.microsoft.com/office/powerpoint/2010/main" val="2025798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ct val="0"/>
              </a:spcBef>
            </a:pPr>
            <a:r>
              <a:rPr lang="en-US" sz="4000" b="1" spc="-56" dirty="0">
                <a:solidFill>
                  <a:schemeClr val="bg1"/>
                </a:solidFill>
                <a:latin typeface="Times New Roman" panose="02020603050405020304" pitchFamily="18" charset="0"/>
                <a:cs typeface="Times New Roman" panose="02020603050405020304" pitchFamily="18" charset="0"/>
              </a:rPr>
              <a:t>SENIOR ANALYST: R VEENA</a:t>
            </a:r>
          </a:p>
        </p:txBody>
      </p:sp>
      <p:sp>
        <p:nvSpPr>
          <p:cNvPr id="4" name="Subtitle 2"/>
          <p:cNvSpPr txBox="1">
            <a:spLocks/>
          </p:cNvSpPr>
          <p:nvPr/>
        </p:nvSpPr>
        <p:spPr>
          <a:xfrm>
            <a:off x="457200" y="4551970"/>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Supervisor</a:t>
            </a:r>
          </a:p>
          <a:p>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Nancy Victor</a:t>
            </a:r>
          </a:p>
          <a:p>
            <a:r>
              <a:rPr lang="en-IN" sz="2400" dirty="0">
                <a:latin typeface="Times New Roman" pitchFamily="18" charset="0"/>
                <a:cs typeface="Times New Roman" pitchFamily="18" charset="0"/>
              </a:rPr>
              <a:t>Assistant Professor, SITE</a:t>
            </a:r>
          </a:p>
        </p:txBody>
      </p:sp>
      <p:sp>
        <p:nvSpPr>
          <p:cNvPr id="5" name="Subtitle 2">
            <a:extLst>
              <a:ext uri="{FF2B5EF4-FFF2-40B4-BE49-F238E27FC236}">
                <a16:creationId xmlns:a16="http://schemas.microsoft.com/office/drawing/2014/main" id="{14B3E06B-85D1-494B-BE0E-C5C8ACE4961E}"/>
              </a:ext>
            </a:extLst>
          </p:cNvPr>
          <p:cNvSpPr txBox="1">
            <a:spLocks/>
          </p:cNvSpPr>
          <p:nvPr/>
        </p:nvSpPr>
        <p:spPr>
          <a:xfrm>
            <a:off x="4949687" y="4558596"/>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R Veena</a:t>
            </a:r>
          </a:p>
          <a:p>
            <a:r>
              <a:rPr lang="en-IN" sz="2400" dirty="0">
                <a:latin typeface="Times New Roman" pitchFamily="18" charset="0"/>
                <a:cs typeface="Times New Roman" pitchFamily="18" charset="0"/>
              </a:rPr>
              <a:t>18MIS0025</a:t>
            </a:r>
          </a:p>
        </p:txBody>
      </p:sp>
    </p:spTree>
    <p:extLst>
      <p:ext uri="{BB962C8B-B14F-4D97-AF65-F5344CB8AC3E}">
        <p14:creationId xmlns:p14="http://schemas.microsoft.com/office/powerpoint/2010/main" val="3057715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457200" y="840295"/>
            <a:ext cx="8382000" cy="5789105"/>
          </a:xfrm>
          <a:prstGeom prst="rect">
            <a:avLst/>
          </a:prstGeom>
          <a:noFill/>
          <a:ln w="9525">
            <a:noFill/>
            <a:miter lim="800000"/>
            <a:headEnd/>
            <a:tailEnd/>
          </a:ln>
        </p:spPr>
      </p:pic>
      <p:sp>
        <p:nvSpPr>
          <p:cNvPr id="3" name="TextBox 2">
            <a:extLst>
              <a:ext uri="{FF2B5EF4-FFF2-40B4-BE49-F238E27FC236}">
                <a16:creationId xmlns:a16="http://schemas.microsoft.com/office/drawing/2014/main" id="{E2EB75C3-A3E9-4E95-9821-98C2AD91830D}"/>
              </a:ext>
            </a:extLst>
          </p:cNvPr>
          <p:cNvSpPr txBox="1"/>
          <p:nvPr/>
        </p:nvSpPr>
        <p:spPr>
          <a:xfrm>
            <a:off x="304800" y="228600"/>
            <a:ext cx="5943600" cy="646331"/>
          </a:xfrm>
          <a:prstGeom prst="rect">
            <a:avLst/>
          </a:prstGeom>
          <a:noFill/>
        </p:spPr>
        <p:txBody>
          <a:bodyPr wrap="square" rtlCol="0">
            <a:spAutoFit/>
          </a:bodyPr>
          <a:lstStyle/>
          <a:p>
            <a:r>
              <a:rPr lang="en-IN" sz="3600" b="1" spc="-56" dirty="0">
                <a:solidFill>
                  <a:schemeClr val="accent1"/>
                </a:solidFill>
                <a:latin typeface="Times New Roman" panose="02020603050405020304" pitchFamily="18" charset="0"/>
                <a:ea typeface="+mj-ea"/>
                <a:cs typeface="Times New Roman" panose="02020603050405020304" pitchFamily="18" charset="0"/>
              </a:rPr>
              <a:t>LITERATURE SURVEY</a:t>
            </a:r>
            <a:endParaRPr lang="en-US" sz="3600" b="1" spc="-56" dirty="0">
              <a:solidFill>
                <a:schemeClr val="accent1"/>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34316" y="3701954"/>
            <a:ext cx="3034130" cy="1623030"/>
            <a:chOff x="0" y="0"/>
            <a:chExt cx="1923367" cy="1244915"/>
          </a:xfrm>
        </p:grpSpPr>
        <p:sp>
          <p:nvSpPr>
            <p:cNvPr id="3" name="Freeform 3"/>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1B1A1A"/>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3861" y="3252057"/>
            <a:ext cx="884995" cy="8230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47565" y="3823296"/>
            <a:ext cx="3420235" cy="295850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41732" y="5034948"/>
            <a:ext cx="1070843" cy="995884"/>
          </a:xfrm>
          <a:prstGeom prst="rect">
            <a:avLst/>
          </a:prstGeom>
        </p:spPr>
      </p:pic>
      <p:sp>
        <p:nvSpPr>
          <p:cNvPr id="12" name="TextBox 11">
            <a:extLst>
              <a:ext uri="{FF2B5EF4-FFF2-40B4-BE49-F238E27FC236}">
                <a16:creationId xmlns:a16="http://schemas.microsoft.com/office/drawing/2014/main" id="{347F875D-50F5-410C-B2EF-8E5D5DF3DE51}"/>
              </a:ext>
            </a:extLst>
          </p:cNvPr>
          <p:cNvSpPr txBox="1"/>
          <p:nvPr/>
        </p:nvSpPr>
        <p:spPr>
          <a:xfrm>
            <a:off x="410405" y="995237"/>
            <a:ext cx="6063456" cy="646331"/>
          </a:xfrm>
          <a:prstGeom prst="rect">
            <a:avLst/>
          </a:prstGeom>
          <a:noFill/>
        </p:spPr>
        <p:txBody>
          <a:bodyPr wrap="square" rtlCol="0">
            <a:spAutoFit/>
          </a:bodyPr>
          <a:lstStyle/>
          <a:p>
            <a:pPr>
              <a:spcBef>
                <a:spcPct val="0"/>
              </a:spcBef>
            </a:pPr>
            <a:r>
              <a:rPr lang="en-US" sz="3600" spc="-56" dirty="0">
                <a:solidFill>
                  <a:schemeClr val="accent1"/>
                </a:solidFill>
                <a:latin typeface="Muli Bold"/>
                <a:ea typeface="+mj-ea"/>
                <a:cs typeface="+mj-cs"/>
              </a:rPr>
              <a:t>Senior Analyst: Work</a:t>
            </a:r>
          </a:p>
        </p:txBody>
      </p:sp>
      <p:sp>
        <p:nvSpPr>
          <p:cNvPr id="6" name="TextBox 5">
            <a:extLst>
              <a:ext uri="{FF2B5EF4-FFF2-40B4-BE49-F238E27FC236}">
                <a16:creationId xmlns:a16="http://schemas.microsoft.com/office/drawing/2014/main" id="{F5AA39F6-A1A1-4EF8-BD54-1C4AA5B62075}"/>
              </a:ext>
            </a:extLst>
          </p:cNvPr>
          <p:cNvSpPr txBox="1"/>
          <p:nvPr/>
        </p:nvSpPr>
        <p:spPr>
          <a:xfrm>
            <a:off x="410405" y="2055015"/>
            <a:ext cx="5486400" cy="347787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Requirements elicitation. </a:t>
            </a:r>
          </a:p>
          <a:p>
            <a:pPr marL="342900" indent="-342900" algn="just">
              <a:buFont typeface="Arial" panose="020B0604020202020204" pitchFamily="34" charset="0"/>
              <a:buChar char="•"/>
            </a:pPr>
            <a:r>
              <a:rPr lang="en-US" sz="2000" dirty="0"/>
              <a:t>Keeping track on how much data is tested.  </a:t>
            </a:r>
          </a:p>
          <a:p>
            <a:pPr marL="342900" indent="-342900" algn="just">
              <a:buFont typeface="Arial" panose="020B0604020202020204" pitchFamily="34" charset="0"/>
              <a:buChar char="•"/>
            </a:pPr>
            <a:r>
              <a:rPr lang="en-US" sz="2000" dirty="0"/>
              <a:t>‌Checking if the project is being built in accordance with the specifications   mentioned.</a:t>
            </a:r>
          </a:p>
          <a:p>
            <a:pPr marL="342900" indent="-342900" algn="just">
              <a:buFont typeface="Arial" panose="020B0604020202020204" pitchFamily="34" charset="0"/>
              <a:buChar char="•"/>
            </a:pPr>
            <a:r>
              <a:rPr lang="en-US" sz="2000" dirty="0"/>
              <a:t>Conducting meetings with the team members to know the work progress. </a:t>
            </a:r>
          </a:p>
          <a:p>
            <a:pPr marL="342900" indent="-342900" algn="just">
              <a:buFont typeface="Arial" panose="020B0604020202020204" pitchFamily="34" charset="0"/>
              <a:buChar char="•"/>
            </a:pPr>
            <a:r>
              <a:rPr lang="en-US" sz="2000" dirty="0"/>
              <a:t>‌Updating work progress to the project manager and stakeholders. </a:t>
            </a:r>
          </a:p>
          <a:p>
            <a:pPr marL="342900" indent="-342900" algn="just">
              <a:buFont typeface="Arial" panose="020B0604020202020204" pitchFamily="34" charset="0"/>
              <a:buChar char="•"/>
            </a:pPr>
            <a:r>
              <a:rPr lang="en-US" sz="2000" dirty="0"/>
              <a:t>‌Getting updates from the project manager and convey them to team managers. </a:t>
            </a:r>
          </a:p>
          <a:p>
            <a:pPr marL="342900" indent="-342900" algn="just">
              <a:buFont typeface="Arial" panose="020B0604020202020204" pitchFamily="34" charset="0"/>
              <a:buChar char="•"/>
            </a:pPr>
            <a:r>
              <a:rPr lang="en-US" sz="2000" dirty="0"/>
              <a:t>Facilitating the teams. </a:t>
            </a:r>
          </a:p>
        </p:txBody>
      </p:sp>
    </p:spTree>
    <p:extLst>
      <p:ext uri="{BB962C8B-B14F-4D97-AF65-F5344CB8AC3E}">
        <p14:creationId xmlns:p14="http://schemas.microsoft.com/office/powerpoint/2010/main" val="2958614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503238"/>
            <a:ext cx="8229600" cy="1477962"/>
          </a:xfrm>
        </p:spPr>
        <p:txBody>
          <a:bodyPr>
            <a:normAutofit fontScale="90000"/>
          </a:bodyPr>
          <a:lstStyle/>
          <a:p>
            <a:pPr algn="l"/>
            <a:r>
              <a:rPr lang="en-US" sz="3100" b="1" dirty="0">
                <a:solidFill>
                  <a:schemeClr val="tx1"/>
                </a:solidFill>
                <a:latin typeface="+mn-lt"/>
                <a:ea typeface="+mn-ea"/>
                <a:cs typeface="+mn-cs"/>
              </a:rPr>
              <a:t>Functional Requirements</a:t>
            </a:r>
            <a:br>
              <a:rPr lang="en-US" sz="3100" b="1" dirty="0">
                <a:solidFill>
                  <a:schemeClr val="tx1"/>
                </a:solidFill>
                <a:latin typeface="+mn-lt"/>
                <a:ea typeface="+mn-ea"/>
                <a:cs typeface="+mn-cs"/>
              </a:rPr>
            </a:br>
            <a:br>
              <a:rPr lang="en-US" sz="3100" b="1" dirty="0">
                <a:solidFill>
                  <a:schemeClr val="tx1"/>
                </a:solidFill>
                <a:latin typeface="+mn-lt"/>
                <a:ea typeface="+mn-ea"/>
                <a:cs typeface="+mn-cs"/>
              </a:rPr>
            </a:br>
            <a:r>
              <a:rPr lang="en-US" sz="2700" b="1" dirty="0">
                <a:solidFill>
                  <a:schemeClr val="tx1"/>
                </a:solidFill>
                <a:latin typeface="+mn-lt"/>
                <a:ea typeface="+mn-ea"/>
                <a:cs typeface="+mn-cs"/>
              </a:rPr>
              <a:t>Complaint Module:</a:t>
            </a:r>
            <a:br>
              <a:rPr lang="en-US" sz="3100" b="1" dirty="0">
                <a:solidFill>
                  <a:schemeClr val="tx1"/>
                </a:solidFill>
                <a:latin typeface="+mn-lt"/>
                <a:ea typeface="+mn-ea"/>
                <a:cs typeface="+mn-cs"/>
              </a:rPr>
            </a:br>
            <a:r>
              <a:rPr lang="en-US" sz="3200" dirty="0"/>
              <a:t> </a:t>
            </a:r>
            <a:r>
              <a:rPr lang="en-US" sz="2400" b="1" dirty="0">
                <a:solidFill>
                  <a:schemeClr val="tx1"/>
                </a:solidFill>
                <a:latin typeface="+mn-lt"/>
                <a:ea typeface="+mn-ea"/>
                <a:cs typeface="+mn-cs"/>
              </a:rPr>
              <a:t>a) User:</a:t>
            </a:r>
          </a:p>
        </p:txBody>
      </p:sp>
      <p:graphicFrame>
        <p:nvGraphicFramePr>
          <p:cNvPr id="4" name="Content Placeholder 3"/>
          <p:cNvGraphicFramePr>
            <a:graphicFrameLocks noGrp="1"/>
          </p:cNvGraphicFramePr>
          <p:nvPr>
            <p:ph sz="quarter" idx="1"/>
          </p:nvPr>
        </p:nvGraphicFramePr>
        <p:xfrm>
          <a:off x="457200" y="1981200"/>
          <a:ext cx="8229600" cy="404368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7010400">
                  <a:extLst>
                    <a:ext uri="{9D8B030D-6E8A-4147-A177-3AD203B41FA5}">
                      <a16:colId xmlns:a16="http://schemas.microsoft.com/office/drawing/2014/main" val="20001"/>
                    </a:ext>
                  </a:extLst>
                </a:gridCol>
              </a:tblGrid>
              <a:tr h="370840">
                <a:tc>
                  <a:txBody>
                    <a:bodyPr/>
                    <a:lstStyle/>
                    <a:p>
                      <a:r>
                        <a:rPr lang="en-US" dirty="0"/>
                        <a:t>FR-1</a:t>
                      </a:r>
                    </a:p>
                  </a:txBody>
                  <a:tcPr/>
                </a:tc>
                <a:tc>
                  <a:txBody>
                    <a:bodyPr/>
                    <a:lstStyle/>
                    <a:p>
                      <a:r>
                        <a:rPr lang="en-US" b="1" dirty="0"/>
                        <a:t>The</a:t>
                      </a:r>
                      <a:r>
                        <a:rPr lang="en-US" b="1" baseline="0" dirty="0"/>
                        <a:t> system should allows the user to register themselves.</a:t>
                      </a:r>
                      <a:endParaRPr lang="en-US" b="1" dirty="0"/>
                    </a:p>
                  </a:txBody>
                  <a:tcPr/>
                </a:tc>
                <a:extLst>
                  <a:ext uri="{0D108BD9-81ED-4DB2-BD59-A6C34878D82A}">
                    <a16:rowId xmlns:a16="http://schemas.microsoft.com/office/drawing/2014/main" val="10000"/>
                  </a:ext>
                </a:extLst>
              </a:tr>
              <a:tr h="370840">
                <a:tc>
                  <a:txBody>
                    <a:bodyPr/>
                    <a:lstStyle/>
                    <a:p>
                      <a:r>
                        <a:rPr lang="en-US" dirty="0"/>
                        <a:t>FR-2</a:t>
                      </a:r>
                    </a:p>
                  </a:txBody>
                  <a:tcPr/>
                </a:tc>
                <a:tc>
                  <a:txBody>
                    <a:bodyPr/>
                    <a:lstStyle/>
                    <a:p>
                      <a:r>
                        <a:rPr lang="en-US" dirty="0"/>
                        <a:t>Users can able to enter the information like username, email id, phone number,</a:t>
                      </a:r>
                      <a:r>
                        <a:rPr lang="en-US" baseline="0" dirty="0"/>
                        <a:t> password etc to create an account in the system.</a:t>
                      </a:r>
                      <a:endParaRPr lang="en-US" dirty="0"/>
                    </a:p>
                  </a:txBody>
                  <a:tcPr/>
                </a:tc>
                <a:extLst>
                  <a:ext uri="{0D108BD9-81ED-4DB2-BD59-A6C34878D82A}">
                    <a16:rowId xmlns:a16="http://schemas.microsoft.com/office/drawing/2014/main" val="10001"/>
                  </a:ext>
                </a:extLst>
              </a:tr>
              <a:tr h="370840">
                <a:tc>
                  <a:txBody>
                    <a:bodyPr/>
                    <a:lstStyle/>
                    <a:p>
                      <a:r>
                        <a:rPr lang="en-US" dirty="0"/>
                        <a:t>FR-3</a:t>
                      </a:r>
                    </a:p>
                  </a:txBody>
                  <a:tcPr/>
                </a:tc>
                <a:tc>
                  <a:txBody>
                    <a:bodyPr/>
                    <a:lstStyle/>
                    <a:p>
                      <a:r>
                        <a:rPr lang="en-US" dirty="0"/>
                        <a:t>System should able to valid and insert the details in the database when the user creates new account.</a:t>
                      </a:r>
                    </a:p>
                  </a:txBody>
                  <a:tcPr/>
                </a:tc>
                <a:extLst>
                  <a:ext uri="{0D108BD9-81ED-4DB2-BD59-A6C34878D82A}">
                    <a16:rowId xmlns:a16="http://schemas.microsoft.com/office/drawing/2014/main" val="10002"/>
                  </a:ext>
                </a:extLst>
              </a:tr>
              <a:tr h="370840">
                <a:tc>
                  <a:txBody>
                    <a:bodyPr/>
                    <a:lstStyle/>
                    <a:p>
                      <a:r>
                        <a:rPr lang="en-US" dirty="0"/>
                        <a:t>FR-4</a:t>
                      </a:r>
                    </a:p>
                  </a:txBody>
                  <a:tcPr/>
                </a:tc>
                <a:tc>
                  <a:txBody>
                    <a:bodyPr/>
                    <a:lstStyle/>
                    <a:p>
                      <a:r>
                        <a:rPr lang="en-US" b="1" dirty="0"/>
                        <a:t>The system should allow the user to</a:t>
                      </a:r>
                      <a:r>
                        <a:rPr lang="en-US" b="1" baseline="0" dirty="0"/>
                        <a:t> login to the system.</a:t>
                      </a:r>
                      <a:endParaRPr lang="en-US" b="1" dirty="0"/>
                    </a:p>
                  </a:txBody>
                  <a:tcPr/>
                </a:tc>
                <a:extLst>
                  <a:ext uri="{0D108BD9-81ED-4DB2-BD59-A6C34878D82A}">
                    <a16:rowId xmlns:a16="http://schemas.microsoft.com/office/drawing/2014/main" val="10003"/>
                  </a:ext>
                </a:extLst>
              </a:tr>
              <a:tr h="370840">
                <a:tc>
                  <a:txBody>
                    <a:bodyPr/>
                    <a:lstStyle/>
                    <a:p>
                      <a:r>
                        <a:rPr lang="en-US" dirty="0"/>
                        <a:t>FR-5</a:t>
                      </a:r>
                    </a:p>
                  </a:txBody>
                  <a:tcPr/>
                </a:tc>
                <a:tc>
                  <a:txBody>
                    <a:bodyPr/>
                    <a:lstStyle/>
                    <a:p>
                      <a:r>
                        <a:rPr lang="en-US" dirty="0"/>
                        <a:t>Users can able to enter username and password.</a:t>
                      </a:r>
                    </a:p>
                  </a:txBody>
                  <a:tcPr/>
                </a:tc>
                <a:extLst>
                  <a:ext uri="{0D108BD9-81ED-4DB2-BD59-A6C34878D82A}">
                    <a16:rowId xmlns:a16="http://schemas.microsoft.com/office/drawing/2014/main" val="10004"/>
                  </a:ext>
                </a:extLst>
              </a:tr>
              <a:tr h="370840">
                <a:tc>
                  <a:txBody>
                    <a:bodyPr/>
                    <a:lstStyle/>
                    <a:p>
                      <a:r>
                        <a:rPr lang="en-US" dirty="0"/>
                        <a:t>FR-6</a:t>
                      </a:r>
                    </a:p>
                  </a:txBody>
                  <a:tcPr/>
                </a:tc>
                <a:tc>
                  <a:txBody>
                    <a:bodyPr/>
                    <a:lstStyle/>
                    <a:p>
                      <a:r>
                        <a:rPr lang="en-US" dirty="0"/>
                        <a:t>System should verify the details of the user with the</a:t>
                      </a:r>
                      <a:r>
                        <a:rPr lang="en-US" baseline="0" dirty="0"/>
                        <a:t> database and make the user to enter into their account. </a:t>
                      </a:r>
                      <a:endParaRPr lang="en-US" dirty="0"/>
                    </a:p>
                  </a:txBody>
                  <a:tcPr/>
                </a:tc>
                <a:extLst>
                  <a:ext uri="{0D108BD9-81ED-4DB2-BD59-A6C34878D82A}">
                    <a16:rowId xmlns:a16="http://schemas.microsoft.com/office/drawing/2014/main" val="10005"/>
                  </a:ext>
                </a:extLst>
              </a:tr>
              <a:tr h="370840">
                <a:tc>
                  <a:txBody>
                    <a:bodyPr/>
                    <a:lstStyle/>
                    <a:p>
                      <a:r>
                        <a:rPr lang="en-US" dirty="0"/>
                        <a:t>FR-7</a:t>
                      </a:r>
                    </a:p>
                  </a:txBody>
                  <a:tcPr/>
                </a:tc>
                <a:tc>
                  <a:txBody>
                    <a:bodyPr/>
                    <a:lstStyle/>
                    <a:p>
                      <a:r>
                        <a:rPr lang="en-US" b="1" dirty="0"/>
                        <a:t>System should allow the user to change their profile.</a:t>
                      </a:r>
                    </a:p>
                  </a:txBody>
                  <a:tcPr/>
                </a:tc>
                <a:extLst>
                  <a:ext uri="{0D108BD9-81ED-4DB2-BD59-A6C34878D82A}">
                    <a16:rowId xmlns:a16="http://schemas.microsoft.com/office/drawing/2014/main" val="10006"/>
                  </a:ext>
                </a:extLst>
              </a:tr>
              <a:tr h="370840">
                <a:tc>
                  <a:txBody>
                    <a:bodyPr/>
                    <a:lstStyle/>
                    <a:p>
                      <a:r>
                        <a:rPr lang="en-US" dirty="0"/>
                        <a:t>FR-8</a:t>
                      </a:r>
                    </a:p>
                  </a:txBody>
                  <a:tcPr/>
                </a:tc>
                <a:tc>
                  <a:txBody>
                    <a:bodyPr/>
                    <a:lstStyle/>
                    <a:p>
                      <a:r>
                        <a:rPr lang="en-US" dirty="0"/>
                        <a:t>User</a:t>
                      </a:r>
                      <a:r>
                        <a:rPr lang="en-US" baseline="0" dirty="0"/>
                        <a:t> can able to change their profile picture, username and password in the profile webpage.</a:t>
                      </a:r>
                      <a:endParaRPr lang="en-US" dirty="0"/>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nvPr>
        </p:nvGraphicFramePr>
        <p:xfrm>
          <a:off x="457200" y="533400"/>
          <a:ext cx="8229600" cy="491617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7010400">
                  <a:extLst>
                    <a:ext uri="{9D8B030D-6E8A-4147-A177-3AD203B41FA5}">
                      <a16:colId xmlns:a16="http://schemas.microsoft.com/office/drawing/2014/main" val="20001"/>
                    </a:ext>
                  </a:extLst>
                </a:gridCol>
              </a:tblGrid>
              <a:tr h="370840">
                <a:tc>
                  <a:txBody>
                    <a:bodyPr/>
                    <a:lstStyle/>
                    <a:p>
                      <a:r>
                        <a:rPr lang="en-US" dirty="0"/>
                        <a:t>FR-9</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When user request to change their profile, system database should also be updated.</a:t>
                      </a:r>
                    </a:p>
                  </a:txBody>
                  <a:tcPr marL="68580" marR="68580" marT="0" marB="0"/>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FR-10</a:t>
                      </a:r>
                    </a:p>
                  </a:txBody>
                  <a:tcPr/>
                </a:tc>
                <a:tc>
                  <a:txBody>
                    <a:bodyPr/>
                    <a:lstStyle/>
                    <a:p>
                      <a:pPr marL="0" marR="0">
                        <a:lnSpc>
                          <a:spcPct val="115000"/>
                        </a:lnSpc>
                        <a:spcBef>
                          <a:spcPts val="0"/>
                        </a:spcBef>
                        <a:spcAft>
                          <a:spcPts val="0"/>
                        </a:spcAft>
                      </a:pPr>
                      <a:r>
                        <a:rPr lang="en-US" sz="1800" b="1" dirty="0">
                          <a:latin typeface="Calibri"/>
                          <a:ea typeface="Calibri"/>
                          <a:cs typeface="Times New Roman"/>
                        </a:rPr>
                        <a:t>A Dashboard should be appeared after the user logged into the system.</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FR-11</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The dashboard should contain total, approved, fixed, pending complaints of a respective user.</a:t>
                      </a:r>
                    </a:p>
                  </a:txBody>
                  <a:tcPr marL="68580" marR="68580" marT="0" marB="0"/>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FR-12</a:t>
                      </a:r>
                    </a:p>
                  </a:txBody>
                  <a:tcPr/>
                </a:tc>
                <a:tc>
                  <a:txBody>
                    <a:bodyPr/>
                    <a:lstStyle/>
                    <a:p>
                      <a:pPr marL="0" marR="0">
                        <a:lnSpc>
                          <a:spcPct val="115000"/>
                        </a:lnSpc>
                        <a:spcBef>
                          <a:spcPts val="0"/>
                        </a:spcBef>
                        <a:spcAft>
                          <a:spcPts val="0"/>
                        </a:spcAft>
                      </a:pPr>
                      <a:r>
                        <a:rPr lang="en-US" sz="1800" b="1" dirty="0">
                          <a:latin typeface="Calibri"/>
                          <a:ea typeface="Calibri"/>
                          <a:cs typeface="Times New Roman"/>
                        </a:rPr>
                        <a:t>User can add complaints.</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FR-13</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In complaint form user has to fill complaint reason and address of their particular area.</a:t>
                      </a:r>
                    </a:p>
                  </a:txBody>
                  <a:tcPr marL="68580" marR="68580" marT="0" marB="0"/>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FR-14</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After submitting the form the complaint has to be updated in database and reflect in the admin’s dashboard.</a:t>
                      </a:r>
                    </a:p>
                  </a:txBody>
                  <a:tcPr marL="68580" marR="68580" marT="0" marB="0"/>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FR-15</a:t>
                      </a:r>
                    </a:p>
                  </a:txBody>
                  <a:tcPr/>
                </a:tc>
                <a:tc>
                  <a:txBody>
                    <a:bodyPr/>
                    <a:lstStyle/>
                    <a:p>
                      <a:pPr marL="0" marR="0">
                        <a:lnSpc>
                          <a:spcPct val="115000"/>
                        </a:lnSpc>
                        <a:spcBef>
                          <a:spcPts val="0"/>
                        </a:spcBef>
                        <a:spcAft>
                          <a:spcPts val="0"/>
                        </a:spcAft>
                      </a:pPr>
                      <a:r>
                        <a:rPr lang="en-US" sz="1800" b="1" dirty="0">
                          <a:latin typeface="Calibri"/>
                          <a:ea typeface="Calibri"/>
                          <a:cs typeface="Times New Roman"/>
                        </a:rPr>
                        <a:t>The system should allow the users to logout from the system in any moment.</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FR-16</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In every page there must be menu section to navigate and logout.</a:t>
                      </a:r>
                    </a:p>
                  </a:txBody>
                  <a:tcPr marL="68580" marR="68580" marT="0" marB="0"/>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FR-17</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Menu section should allow the user to logout from the system.</a:t>
                      </a:r>
                    </a:p>
                  </a:txBody>
                  <a:tcPr marL="68580" marR="68580" marT="0" marB="0"/>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FR-18</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The system should take the user to home page after log out.</a:t>
                      </a:r>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p:spPr>
        <p:txBody>
          <a:bodyPr>
            <a:normAutofit/>
          </a:bodyPr>
          <a:lstStyle/>
          <a:p>
            <a:pPr algn="l"/>
            <a:r>
              <a:rPr lang="en-US" sz="2200" b="1" dirty="0">
                <a:solidFill>
                  <a:schemeClr val="tx1"/>
                </a:solidFill>
                <a:latin typeface="+mn-lt"/>
                <a:ea typeface="+mn-ea"/>
                <a:cs typeface="+mn-cs"/>
              </a:rPr>
              <a:t>b) Admin</a:t>
            </a:r>
            <a:r>
              <a:rPr lang="en-US" sz="2400" b="1" dirty="0"/>
              <a:t>:</a:t>
            </a:r>
          </a:p>
        </p:txBody>
      </p:sp>
      <p:graphicFrame>
        <p:nvGraphicFramePr>
          <p:cNvPr id="4" name="Content Placeholder 3"/>
          <p:cNvGraphicFramePr>
            <a:graphicFrameLocks noGrp="1"/>
          </p:cNvGraphicFramePr>
          <p:nvPr>
            <p:ph sz="quarter" idx="1"/>
          </p:nvPr>
        </p:nvGraphicFramePr>
        <p:xfrm>
          <a:off x="914400" y="1447800"/>
          <a:ext cx="7772400" cy="4174490"/>
        </p:xfrm>
        <a:graphic>
          <a:graphicData uri="http://schemas.openxmlformats.org/drawingml/2006/table">
            <a:tbl>
              <a:tblPr firstRow="1" bandRow="1">
                <a:tableStyleId>{5940675A-B579-460E-94D1-54222C63F5DA}</a:tableStyleId>
              </a:tblPr>
              <a:tblGrid>
                <a:gridCol w="1151467">
                  <a:extLst>
                    <a:ext uri="{9D8B030D-6E8A-4147-A177-3AD203B41FA5}">
                      <a16:colId xmlns:a16="http://schemas.microsoft.com/office/drawing/2014/main" val="20000"/>
                    </a:ext>
                  </a:extLst>
                </a:gridCol>
                <a:gridCol w="6620933">
                  <a:extLst>
                    <a:ext uri="{9D8B030D-6E8A-4147-A177-3AD203B41FA5}">
                      <a16:colId xmlns:a16="http://schemas.microsoft.com/office/drawing/2014/main" val="20001"/>
                    </a:ext>
                  </a:extLst>
                </a:gridCol>
              </a:tblGrid>
              <a:tr h="370840">
                <a:tc>
                  <a:txBody>
                    <a:bodyPr/>
                    <a:lstStyle/>
                    <a:p>
                      <a:r>
                        <a:rPr lang="en-US" dirty="0"/>
                        <a:t>FR-19</a:t>
                      </a:r>
                    </a:p>
                  </a:txBody>
                  <a:tcPr marL="86360" marR="86360"/>
                </a:tc>
                <a:tc>
                  <a:txBody>
                    <a:bodyPr/>
                    <a:lstStyle/>
                    <a:p>
                      <a:pPr marL="0" marR="0">
                        <a:lnSpc>
                          <a:spcPct val="115000"/>
                        </a:lnSpc>
                        <a:spcBef>
                          <a:spcPts val="0"/>
                        </a:spcBef>
                        <a:spcAft>
                          <a:spcPts val="0"/>
                        </a:spcAft>
                      </a:pPr>
                      <a:r>
                        <a:rPr lang="en-US" sz="1800" b="1" dirty="0">
                          <a:latin typeface="Calibri"/>
                          <a:ea typeface="Calibri"/>
                          <a:cs typeface="Times New Roman"/>
                        </a:rPr>
                        <a:t>The system should allow the Admin to login to the system.</a:t>
                      </a:r>
                      <a:endParaRPr lang="en-US" sz="1800" dirty="0">
                        <a:latin typeface="Calibri"/>
                        <a:ea typeface="Calibri"/>
                        <a:cs typeface="Times New Roman"/>
                      </a:endParaRPr>
                    </a:p>
                  </a:txBody>
                  <a:tcPr marL="64770" marR="64770" marT="0" marB="0"/>
                </a:tc>
                <a:extLst>
                  <a:ext uri="{0D108BD9-81ED-4DB2-BD59-A6C34878D82A}">
                    <a16:rowId xmlns:a16="http://schemas.microsoft.com/office/drawing/2014/main" val="10000"/>
                  </a:ext>
                </a:extLst>
              </a:tr>
              <a:tr h="370840">
                <a:tc>
                  <a:txBody>
                    <a:bodyPr/>
                    <a:lstStyle/>
                    <a:p>
                      <a:r>
                        <a:rPr lang="en-US" dirty="0"/>
                        <a:t>FR-20</a:t>
                      </a:r>
                    </a:p>
                  </a:txBody>
                  <a:tcPr marL="86360" marR="86360"/>
                </a:tc>
                <a:tc>
                  <a:txBody>
                    <a:bodyPr/>
                    <a:lstStyle/>
                    <a:p>
                      <a:pPr marL="0" marR="0">
                        <a:lnSpc>
                          <a:spcPct val="115000"/>
                        </a:lnSpc>
                        <a:spcBef>
                          <a:spcPts val="0"/>
                        </a:spcBef>
                        <a:spcAft>
                          <a:spcPts val="0"/>
                        </a:spcAft>
                      </a:pPr>
                      <a:r>
                        <a:rPr lang="en-US" sz="1800" dirty="0">
                          <a:latin typeface="Calibri"/>
                          <a:ea typeface="Calibri"/>
                          <a:cs typeface="Times New Roman"/>
                        </a:rPr>
                        <a:t>Admin can able to enter username and password.</a:t>
                      </a:r>
                    </a:p>
                  </a:txBody>
                  <a:tcPr marL="64770" marR="64770" marT="0" marB="0"/>
                </a:tc>
                <a:extLst>
                  <a:ext uri="{0D108BD9-81ED-4DB2-BD59-A6C34878D82A}">
                    <a16:rowId xmlns:a16="http://schemas.microsoft.com/office/drawing/2014/main" val="10001"/>
                  </a:ext>
                </a:extLst>
              </a:tr>
              <a:tr h="370840">
                <a:tc>
                  <a:txBody>
                    <a:bodyPr/>
                    <a:lstStyle/>
                    <a:p>
                      <a:r>
                        <a:rPr lang="en-US" dirty="0"/>
                        <a:t>FR-21</a:t>
                      </a:r>
                    </a:p>
                  </a:txBody>
                  <a:tcPr marL="86360" marR="86360"/>
                </a:tc>
                <a:tc>
                  <a:txBody>
                    <a:bodyPr/>
                    <a:lstStyle/>
                    <a:p>
                      <a:pPr marL="0" marR="0">
                        <a:lnSpc>
                          <a:spcPct val="115000"/>
                        </a:lnSpc>
                        <a:spcBef>
                          <a:spcPts val="0"/>
                        </a:spcBef>
                        <a:spcAft>
                          <a:spcPts val="0"/>
                        </a:spcAft>
                      </a:pPr>
                      <a:r>
                        <a:rPr lang="en-US" sz="1800" dirty="0">
                          <a:latin typeface="Calibri"/>
                          <a:ea typeface="Calibri"/>
                          <a:cs typeface="Times New Roman"/>
                        </a:rPr>
                        <a:t>System should verify the details of the admin with the database and make the admin to enter into his account.</a:t>
                      </a:r>
                    </a:p>
                  </a:txBody>
                  <a:tcPr marL="64770" marR="64770" marT="0" marB="0"/>
                </a:tc>
                <a:extLst>
                  <a:ext uri="{0D108BD9-81ED-4DB2-BD59-A6C34878D82A}">
                    <a16:rowId xmlns:a16="http://schemas.microsoft.com/office/drawing/2014/main" val="10002"/>
                  </a:ext>
                </a:extLst>
              </a:tr>
              <a:tr h="370840">
                <a:tc>
                  <a:txBody>
                    <a:bodyPr/>
                    <a:lstStyle/>
                    <a:p>
                      <a:r>
                        <a:rPr lang="en-US" dirty="0"/>
                        <a:t>FR-22</a:t>
                      </a:r>
                    </a:p>
                  </a:txBody>
                  <a:tcPr marL="86360" marR="86360"/>
                </a:tc>
                <a:tc>
                  <a:txBody>
                    <a:bodyPr/>
                    <a:lstStyle/>
                    <a:p>
                      <a:pPr marL="0" marR="0">
                        <a:lnSpc>
                          <a:spcPct val="115000"/>
                        </a:lnSpc>
                        <a:spcBef>
                          <a:spcPts val="0"/>
                        </a:spcBef>
                        <a:spcAft>
                          <a:spcPts val="0"/>
                        </a:spcAft>
                      </a:pPr>
                      <a:r>
                        <a:rPr lang="en-US" sz="1800" b="1" dirty="0">
                          <a:latin typeface="Calibri"/>
                          <a:ea typeface="Calibri"/>
                          <a:cs typeface="Times New Roman"/>
                        </a:rPr>
                        <a:t>A Dashboard should be appeared after admin logged into the system.</a:t>
                      </a:r>
                      <a:endParaRPr lang="en-US" sz="1800" dirty="0">
                        <a:latin typeface="Calibri"/>
                        <a:ea typeface="Calibri"/>
                        <a:cs typeface="Times New Roman"/>
                      </a:endParaRPr>
                    </a:p>
                  </a:txBody>
                  <a:tcPr marL="64770" marR="64770" marT="0" marB="0"/>
                </a:tc>
                <a:extLst>
                  <a:ext uri="{0D108BD9-81ED-4DB2-BD59-A6C34878D82A}">
                    <a16:rowId xmlns:a16="http://schemas.microsoft.com/office/drawing/2014/main" val="10003"/>
                  </a:ext>
                </a:extLst>
              </a:tr>
              <a:tr h="370840">
                <a:tc>
                  <a:txBody>
                    <a:bodyPr/>
                    <a:lstStyle/>
                    <a:p>
                      <a:r>
                        <a:rPr lang="en-US" dirty="0"/>
                        <a:t>FR-23</a:t>
                      </a:r>
                    </a:p>
                  </a:txBody>
                  <a:tcPr marL="86360" marR="86360"/>
                </a:tc>
                <a:tc>
                  <a:txBody>
                    <a:bodyPr/>
                    <a:lstStyle/>
                    <a:p>
                      <a:pPr marL="0" marR="0">
                        <a:lnSpc>
                          <a:spcPct val="115000"/>
                        </a:lnSpc>
                        <a:spcBef>
                          <a:spcPts val="0"/>
                        </a:spcBef>
                        <a:spcAft>
                          <a:spcPts val="0"/>
                        </a:spcAft>
                      </a:pPr>
                      <a:r>
                        <a:rPr lang="en-US" sz="1800" dirty="0">
                          <a:latin typeface="Calibri"/>
                          <a:ea typeface="Calibri"/>
                          <a:cs typeface="Times New Roman"/>
                        </a:rPr>
                        <a:t>The dashboard should contain total, approved, fixed, pending complaints of all the users.</a:t>
                      </a:r>
                    </a:p>
                  </a:txBody>
                  <a:tcPr marL="64770" marR="64770" marT="0" marB="0"/>
                </a:tc>
                <a:extLst>
                  <a:ext uri="{0D108BD9-81ED-4DB2-BD59-A6C34878D82A}">
                    <a16:rowId xmlns:a16="http://schemas.microsoft.com/office/drawing/2014/main" val="10004"/>
                  </a:ext>
                </a:extLst>
              </a:tr>
              <a:tr h="370840">
                <a:tc>
                  <a:txBody>
                    <a:bodyPr/>
                    <a:lstStyle/>
                    <a:p>
                      <a:r>
                        <a:rPr lang="en-US" dirty="0"/>
                        <a:t>FR-24</a:t>
                      </a:r>
                    </a:p>
                  </a:txBody>
                  <a:tcPr marL="86360" marR="86360"/>
                </a:tc>
                <a:tc>
                  <a:txBody>
                    <a:bodyPr/>
                    <a:lstStyle/>
                    <a:p>
                      <a:pPr marL="0" marR="0">
                        <a:lnSpc>
                          <a:spcPct val="115000"/>
                        </a:lnSpc>
                        <a:spcBef>
                          <a:spcPts val="0"/>
                        </a:spcBef>
                        <a:spcAft>
                          <a:spcPts val="0"/>
                        </a:spcAft>
                      </a:pPr>
                      <a:r>
                        <a:rPr lang="en-US" sz="1800" b="1" dirty="0">
                          <a:latin typeface="Calibri"/>
                          <a:ea typeface="Calibri"/>
                          <a:cs typeface="Times New Roman"/>
                        </a:rPr>
                        <a:t>System should allow the admin to change their profile.</a:t>
                      </a:r>
                      <a:endParaRPr lang="en-US" sz="1800" dirty="0">
                        <a:latin typeface="Calibri"/>
                        <a:ea typeface="Calibri"/>
                        <a:cs typeface="Times New Roman"/>
                      </a:endParaRPr>
                    </a:p>
                  </a:txBody>
                  <a:tcPr marL="64770" marR="64770" marT="0" marB="0"/>
                </a:tc>
                <a:extLst>
                  <a:ext uri="{0D108BD9-81ED-4DB2-BD59-A6C34878D82A}">
                    <a16:rowId xmlns:a16="http://schemas.microsoft.com/office/drawing/2014/main" val="10005"/>
                  </a:ext>
                </a:extLst>
              </a:tr>
              <a:tr h="370840">
                <a:tc>
                  <a:txBody>
                    <a:bodyPr/>
                    <a:lstStyle/>
                    <a:p>
                      <a:r>
                        <a:rPr lang="en-US" dirty="0"/>
                        <a:t>FR-25</a:t>
                      </a:r>
                    </a:p>
                  </a:txBody>
                  <a:tcPr marL="86360" marR="86360"/>
                </a:tc>
                <a:tc>
                  <a:txBody>
                    <a:bodyPr/>
                    <a:lstStyle/>
                    <a:p>
                      <a:pPr marL="0" marR="0">
                        <a:lnSpc>
                          <a:spcPct val="115000"/>
                        </a:lnSpc>
                        <a:spcBef>
                          <a:spcPts val="0"/>
                        </a:spcBef>
                        <a:spcAft>
                          <a:spcPts val="0"/>
                        </a:spcAft>
                      </a:pPr>
                      <a:r>
                        <a:rPr lang="en-US" sz="1800" dirty="0">
                          <a:latin typeface="Calibri"/>
                          <a:ea typeface="Calibri"/>
                          <a:cs typeface="Times New Roman"/>
                        </a:rPr>
                        <a:t>Admin can able to change their profile picture, name and password in the profile webpage.</a:t>
                      </a:r>
                    </a:p>
                  </a:txBody>
                  <a:tcPr marL="64770" marR="64770" marT="0" marB="0"/>
                </a:tc>
                <a:extLst>
                  <a:ext uri="{0D108BD9-81ED-4DB2-BD59-A6C34878D82A}">
                    <a16:rowId xmlns:a16="http://schemas.microsoft.com/office/drawing/2014/main" val="10006"/>
                  </a:ext>
                </a:extLst>
              </a:tr>
              <a:tr h="370840">
                <a:tc>
                  <a:txBody>
                    <a:bodyPr/>
                    <a:lstStyle/>
                    <a:p>
                      <a:r>
                        <a:rPr lang="en-US" dirty="0"/>
                        <a:t>FR-26</a:t>
                      </a:r>
                    </a:p>
                  </a:txBody>
                  <a:tcPr marL="86360" marR="86360"/>
                </a:tc>
                <a:tc>
                  <a:txBody>
                    <a:bodyPr/>
                    <a:lstStyle/>
                    <a:p>
                      <a:pPr marL="0" marR="0">
                        <a:lnSpc>
                          <a:spcPct val="115000"/>
                        </a:lnSpc>
                        <a:spcBef>
                          <a:spcPts val="0"/>
                        </a:spcBef>
                        <a:spcAft>
                          <a:spcPts val="0"/>
                        </a:spcAft>
                      </a:pPr>
                      <a:r>
                        <a:rPr lang="en-US" sz="1800" dirty="0">
                          <a:latin typeface="Calibri"/>
                          <a:ea typeface="Calibri"/>
                          <a:cs typeface="Times New Roman"/>
                        </a:rPr>
                        <a:t>When admin request to change his profile, system database should also be updated.</a:t>
                      </a:r>
                    </a:p>
                  </a:txBody>
                  <a:tcPr marL="64770" marR="64770"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nvPr>
        </p:nvGraphicFramePr>
        <p:xfrm>
          <a:off x="457200" y="609600"/>
          <a:ext cx="8229600" cy="5045456"/>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0000"/>
                    </a:ext>
                  </a:extLst>
                </a:gridCol>
                <a:gridCol w="7086600">
                  <a:extLst>
                    <a:ext uri="{9D8B030D-6E8A-4147-A177-3AD203B41FA5}">
                      <a16:colId xmlns:a16="http://schemas.microsoft.com/office/drawing/2014/main" val="20001"/>
                    </a:ext>
                  </a:extLst>
                </a:gridCol>
              </a:tblGrid>
              <a:tr h="370840">
                <a:tc>
                  <a:txBody>
                    <a:bodyPr/>
                    <a:lstStyle/>
                    <a:p>
                      <a:r>
                        <a:rPr lang="en-US" dirty="0"/>
                        <a:t>FR-27</a:t>
                      </a:r>
                    </a:p>
                  </a:txBody>
                  <a:tcPr/>
                </a:tc>
                <a:tc>
                  <a:txBody>
                    <a:bodyPr/>
                    <a:lstStyle/>
                    <a:p>
                      <a:pPr marL="0" marR="0">
                        <a:lnSpc>
                          <a:spcPct val="115000"/>
                        </a:lnSpc>
                        <a:spcBef>
                          <a:spcPts val="0"/>
                        </a:spcBef>
                        <a:spcAft>
                          <a:spcPts val="0"/>
                        </a:spcAft>
                      </a:pPr>
                      <a:r>
                        <a:rPr lang="en-US" sz="1800" b="1" dirty="0">
                          <a:latin typeface="Calibri"/>
                          <a:ea typeface="Calibri"/>
                          <a:cs typeface="Times New Roman"/>
                        </a:rPr>
                        <a:t>Admin should able to view the users in users page.</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70840">
                <a:tc>
                  <a:txBody>
                    <a:bodyPr/>
                    <a:lstStyle/>
                    <a:p>
                      <a:r>
                        <a:rPr lang="en-US" dirty="0"/>
                        <a:t>FR-28</a:t>
                      </a:r>
                    </a:p>
                  </a:txBody>
                  <a:tcPr/>
                </a:tc>
                <a:tc>
                  <a:txBody>
                    <a:bodyPr/>
                    <a:lstStyle/>
                    <a:p>
                      <a:pPr marL="0" marR="0">
                        <a:lnSpc>
                          <a:spcPct val="115000"/>
                        </a:lnSpc>
                        <a:spcBef>
                          <a:spcPts val="0"/>
                        </a:spcBef>
                        <a:spcAft>
                          <a:spcPts val="0"/>
                        </a:spcAft>
                      </a:pPr>
                      <a:r>
                        <a:rPr lang="en-US" sz="1800" b="1" dirty="0">
                          <a:latin typeface="Calibri"/>
                          <a:ea typeface="Calibri"/>
                          <a:cs typeface="Times New Roman"/>
                        </a:rPr>
                        <a:t>Admin can add departments.</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1"/>
                  </a:ext>
                </a:extLst>
              </a:tr>
              <a:tr h="370840">
                <a:tc>
                  <a:txBody>
                    <a:bodyPr/>
                    <a:lstStyle/>
                    <a:p>
                      <a:r>
                        <a:rPr lang="en-US" dirty="0"/>
                        <a:t>FR-29</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In departments page admin should able to add departments with their ID numbers and name.</a:t>
                      </a:r>
                    </a:p>
                  </a:txBody>
                  <a:tcPr marL="68580" marR="68580" marT="0" marB="0"/>
                </a:tc>
                <a:extLst>
                  <a:ext uri="{0D108BD9-81ED-4DB2-BD59-A6C34878D82A}">
                    <a16:rowId xmlns:a16="http://schemas.microsoft.com/office/drawing/2014/main" val="10002"/>
                  </a:ext>
                </a:extLst>
              </a:tr>
              <a:tr h="370840">
                <a:tc>
                  <a:txBody>
                    <a:bodyPr/>
                    <a:lstStyle/>
                    <a:p>
                      <a:r>
                        <a:rPr lang="en-US" dirty="0"/>
                        <a:t>FR-30</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When the admin adds new department, the database should be updated.</a:t>
                      </a:r>
                    </a:p>
                  </a:txBody>
                  <a:tcPr marL="68580" marR="68580" marT="0" marB="0"/>
                </a:tc>
                <a:extLst>
                  <a:ext uri="{0D108BD9-81ED-4DB2-BD59-A6C34878D82A}">
                    <a16:rowId xmlns:a16="http://schemas.microsoft.com/office/drawing/2014/main" val="10003"/>
                  </a:ext>
                </a:extLst>
              </a:tr>
              <a:tr h="370840">
                <a:tc>
                  <a:txBody>
                    <a:bodyPr/>
                    <a:lstStyle/>
                    <a:p>
                      <a:r>
                        <a:rPr lang="en-US" dirty="0"/>
                        <a:t>FR-31</a:t>
                      </a:r>
                    </a:p>
                  </a:txBody>
                  <a:tcPr/>
                </a:tc>
                <a:tc>
                  <a:txBody>
                    <a:bodyPr/>
                    <a:lstStyle/>
                    <a:p>
                      <a:pPr marL="0" marR="0">
                        <a:lnSpc>
                          <a:spcPct val="115000"/>
                        </a:lnSpc>
                        <a:spcBef>
                          <a:spcPts val="0"/>
                        </a:spcBef>
                        <a:spcAft>
                          <a:spcPts val="0"/>
                        </a:spcAft>
                      </a:pPr>
                      <a:r>
                        <a:rPr lang="en-US" sz="1800" b="1" dirty="0">
                          <a:latin typeface="Calibri"/>
                          <a:ea typeface="Calibri"/>
                          <a:cs typeface="Times New Roman"/>
                        </a:rPr>
                        <a:t>Admin should able to view the complaints reported by the users in complaints page.</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4"/>
                  </a:ext>
                </a:extLst>
              </a:tr>
              <a:tr h="370840">
                <a:tc>
                  <a:txBody>
                    <a:bodyPr/>
                    <a:lstStyle/>
                    <a:p>
                      <a:r>
                        <a:rPr lang="en-US" dirty="0"/>
                        <a:t>FR-32</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Admin can take action on users complaint weather to approve or decline.</a:t>
                      </a:r>
                    </a:p>
                  </a:txBody>
                  <a:tcPr marL="68580" marR="68580" marT="0" marB="0"/>
                </a:tc>
                <a:extLst>
                  <a:ext uri="{0D108BD9-81ED-4DB2-BD59-A6C34878D82A}">
                    <a16:rowId xmlns:a16="http://schemas.microsoft.com/office/drawing/2014/main" val="10005"/>
                  </a:ext>
                </a:extLst>
              </a:tr>
              <a:tr h="370840">
                <a:tc>
                  <a:txBody>
                    <a:bodyPr/>
                    <a:lstStyle/>
                    <a:p>
                      <a:r>
                        <a:rPr lang="en-US" dirty="0"/>
                        <a:t>FR-33</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The action taken by the admin should be updated in database and reflect on respective user side.</a:t>
                      </a:r>
                    </a:p>
                  </a:txBody>
                  <a:tcPr marL="68580" marR="68580" marT="0" marB="0"/>
                </a:tc>
                <a:extLst>
                  <a:ext uri="{0D108BD9-81ED-4DB2-BD59-A6C34878D82A}">
                    <a16:rowId xmlns:a16="http://schemas.microsoft.com/office/drawing/2014/main" val="10006"/>
                  </a:ext>
                </a:extLst>
              </a:tr>
              <a:tr h="370840">
                <a:tc>
                  <a:txBody>
                    <a:bodyPr/>
                    <a:lstStyle/>
                    <a:p>
                      <a:r>
                        <a:rPr lang="en-US" dirty="0"/>
                        <a:t>FR-34</a:t>
                      </a:r>
                    </a:p>
                  </a:txBody>
                  <a:tcPr/>
                </a:tc>
                <a:tc>
                  <a:txBody>
                    <a:bodyPr/>
                    <a:lstStyle/>
                    <a:p>
                      <a:pPr marL="0" marR="0">
                        <a:lnSpc>
                          <a:spcPct val="115000"/>
                        </a:lnSpc>
                        <a:spcBef>
                          <a:spcPts val="0"/>
                        </a:spcBef>
                        <a:spcAft>
                          <a:spcPts val="0"/>
                        </a:spcAft>
                      </a:pPr>
                      <a:r>
                        <a:rPr lang="en-US" sz="1800" b="1" dirty="0">
                          <a:latin typeface="Calibri"/>
                          <a:ea typeface="Calibri"/>
                          <a:cs typeface="Times New Roman"/>
                        </a:rPr>
                        <a:t>The system should allow admin to logout from the system in any moment.</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7"/>
                  </a:ext>
                </a:extLst>
              </a:tr>
              <a:tr h="370840">
                <a:tc>
                  <a:txBody>
                    <a:bodyPr/>
                    <a:lstStyle/>
                    <a:p>
                      <a:r>
                        <a:rPr lang="en-US" dirty="0"/>
                        <a:t>FR-35</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In every page there must be menu section to navigate and logout.</a:t>
                      </a:r>
                    </a:p>
                  </a:txBody>
                  <a:tcPr marL="68580" marR="68580" marT="0" marB="0"/>
                </a:tc>
                <a:extLst>
                  <a:ext uri="{0D108BD9-81ED-4DB2-BD59-A6C34878D82A}">
                    <a16:rowId xmlns:a16="http://schemas.microsoft.com/office/drawing/2014/main" val="10008"/>
                  </a:ext>
                </a:extLst>
              </a:tr>
              <a:tr h="370840">
                <a:tc>
                  <a:txBody>
                    <a:bodyPr/>
                    <a:lstStyle/>
                    <a:p>
                      <a:r>
                        <a:rPr lang="en-US" dirty="0"/>
                        <a:t>FR-36</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Menu section should allow the admin to logout from the system.</a:t>
                      </a:r>
                    </a:p>
                  </a:txBody>
                  <a:tcPr marL="68580" marR="68580" marT="0" marB="0"/>
                </a:tc>
                <a:extLst>
                  <a:ext uri="{0D108BD9-81ED-4DB2-BD59-A6C34878D82A}">
                    <a16:rowId xmlns:a16="http://schemas.microsoft.com/office/drawing/2014/main" val="10009"/>
                  </a:ext>
                </a:extLst>
              </a:tr>
              <a:tr h="370840">
                <a:tc>
                  <a:txBody>
                    <a:bodyPr/>
                    <a:lstStyle/>
                    <a:p>
                      <a:r>
                        <a:rPr lang="en-US" dirty="0"/>
                        <a:t>FR-37</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The system should take the admin to home page after log out.</a:t>
                      </a:r>
                    </a:p>
                  </a:txBody>
                  <a:tcPr marL="68580" marR="68580"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8229600" cy="5592763"/>
          </a:xfrm>
        </p:spPr>
        <p:txBody>
          <a:bodyPr/>
          <a:lstStyle/>
          <a:p>
            <a:pPr>
              <a:buNone/>
            </a:pPr>
            <a:r>
              <a:rPr lang="en-US" dirty="0"/>
              <a:t>Data Processing:</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Data Processing Parameters:</a:t>
            </a:r>
          </a:p>
        </p:txBody>
      </p:sp>
      <p:graphicFrame>
        <p:nvGraphicFramePr>
          <p:cNvPr id="5" name="Table 4"/>
          <p:cNvGraphicFramePr>
            <a:graphicFrameLocks noGrp="1"/>
          </p:cNvGraphicFramePr>
          <p:nvPr/>
        </p:nvGraphicFramePr>
        <p:xfrm>
          <a:off x="1524000" y="1066800"/>
          <a:ext cx="6096000" cy="2337308"/>
        </p:xfrm>
        <a:graphic>
          <a:graphicData uri="http://schemas.openxmlformats.org/drawingml/2006/table">
            <a:tbl>
              <a:tblPr firstRow="1" bandRow="1">
                <a:tableStyleId>{5940675A-B579-460E-94D1-54222C63F5DA}</a:tableStyleId>
              </a:tblPr>
              <a:tblGrid>
                <a:gridCol w="10668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370840">
                <a:tc>
                  <a:txBody>
                    <a:bodyPr/>
                    <a:lstStyle/>
                    <a:p>
                      <a:r>
                        <a:rPr lang="en-US" dirty="0"/>
                        <a:t>FR-38</a:t>
                      </a:r>
                    </a:p>
                  </a:txBody>
                  <a:tcPr/>
                </a:tc>
                <a:tc>
                  <a:txBody>
                    <a:bodyPr/>
                    <a:lstStyle/>
                    <a:p>
                      <a:pPr marL="0" marR="0">
                        <a:lnSpc>
                          <a:spcPct val="115000"/>
                        </a:lnSpc>
                        <a:spcBef>
                          <a:spcPts val="0"/>
                        </a:spcBef>
                        <a:spcAft>
                          <a:spcPts val="0"/>
                        </a:spcAft>
                      </a:pPr>
                      <a:r>
                        <a:rPr lang="en-US" sz="1800" b="1" dirty="0">
                          <a:latin typeface="Calibri"/>
                          <a:ea typeface="Calibri"/>
                          <a:cs typeface="Times New Roman"/>
                        </a:rPr>
                        <a:t>Preprocess the dataset collected.</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70840">
                <a:tc>
                  <a:txBody>
                    <a:bodyPr/>
                    <a:lstStyle/>
                    <a:p>
                      <a:r>
                        <a:rPr lang="en-US" dirty="0"/>
                        <a:t>FR-39</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Select the dataset based on predicting quality of water.</a:t>
                      </a:r>
                    </a:p>
                  </a:txBody>
                  <a:tcPr marL="68580" marR="68580" marT="0" marB="0"/>
                </a:tc>
                <a:extLst>
                  <a:ext uri="{0D108BD9-81ED-4DB2-BD59-A6C34878D82A}">
                    <a16:rowId xmlns:a16="http://schemas.microsoft.com/office/drawing/2014/main" val="10001"/>
                  </a:ext>
                </a:extLst>
              </a:tr>
              <a:tr h="370840">
                <a:tc>
                  <a:txBody>
                    <a:bodyPr/>
                    <a:lstStyle/>
                    <a:p>
                      <a:r>
                        <a:rPr lang="en-US" dirty="0"/>
                        <a:t>FR-40</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Download the dataset which has been choosed.</a:t>
                      </a:r>
                    </a:p>
                  </a:txBody>
                  <a:tcPr marL="68580" marR="68580" marT="0" marB="0"/>
                </a:tc>
                <a:extLst>
                  <a:ext uri="{0D108BD9-81ED-4DB2-BD59-A6C34878D82A}">
                    <a16:rowId xmlns:a16="http://schemas.microsoft.com/office/drawing/2014/main" val="10002"/>
                  </a:ext>
                </a:extLst>
              </a:tr>
              <a:tr h="370840">
                <a:tc>
                  <a:txBody>
                    <a:bodyPr/>
                    <a:lstStyle/>
                    <a:p>
                      <a:r>
                        <a:rPr lang="en-US" dirty="0"/>
                        <a:t>FR-41</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Check weather all the parameters has values.</a:t>
                      </a:r>
                    </a:p>
                  </a:txBody>
                  <a:tcPr marL="68580" marR="68580" marT="0" marB="0"/>
                </a:tc>
                <a:extLst>
                  <a:ext uri="{0D108BD9-81ED-4DB2-BD59-A6C34878D82A}">
                    <a16:rowId xmlns:a16="http://schemas.microsoft.com/office/drawing/2014/main" val="10003"/>
                  </a:ext>
                </a:extLst>
              </a:tr>
              <a:tr h="370840">
                <a:tc>
                  <a:txBody>
                    <a:bodyPr/>
                    <a:lstStyle/>
                    <a:p>
                      <a:r>
                        <a:rPr lang="en-US" dirty="0"/>
                        <a:t>FR-42</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If any value is missed it should be updated by mean of the parameter.</a:t>
                      </a:r>
                    </a:p>
                  </a:txBody>
                  <a:tcPr marL="68580" marR="68580" marT="0" marB="0"/>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12140246"/>
              </p:ext>
            </p:extLst>
          </p:nvPr>
        </p:nvGraphicFramePr>
        <p:xfrm>
          <a:off x="1524000" y="4369024"/>
          <a:ext cx="6096000" cy="2300478"/>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tblGrid>
              <a:tr h="370840">
                <a:tc>
                  <a:txBody>
                    <a:bodyPr/>
                    <a:lstStyle/>
                    <a:p>
                      <a:r>
                        <a:rPr lang="en-US" dirty="0"/>
                        <a:t>FR-43</a:t>
                      </a:r>
                    </a:p>
                  </a:txBody>
                  <a:tcPr/>
                </a:tc>
                <a:tc>
                  <a:txBody>
                    <a:bodyPr/>
                    <a:lstStyle/>
                    <a:p>
                      <a:pPr marL="0" marR="0">
                        <a:lnSpc>
                          <a:spcPct val="115000"/>
                        </a:lnSpc>
                        <a:spcBef>
                          <a:spcPts val="0"/>
                        </a:spcBef>
                        <a:spcAft>
                          <a:spcPts val="0"/>
                        </a:spcAft>
                        <a:tabLst>
                          <a:tab pos="3796030" algn="l"/>
                        </a:tabLst>
                      </a:pPr>
                      <a:r>
                        <a:rPr lang="en-US" sz="1800" b="1" dirty="0">
                          <a:latin typeface="Calibri"/>
                          <a:ea typeface="Calibri"/>
                          <a:cs typeface="Times New Roman"/>
                        </a:rPr>
                        <a:t>Preprocess the dataset  parameters.	</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70840">
                <a:tc>
                  <a:txBody>
                    <a:bodyPr/>
                    <a:lstStyle/>
                    <a:p>
                      <a:r>
                        <a:rPr lang="en-US" dirty="0"/>
                        <a:t>FR-44</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Dataset has many parameters to consider, some parameters should be filtered based on parameters such as locality, state name, district name, village name, quality parameters such as minerals and year.</a:t>
                      </a:r>
                    </a:p>
                  </a:txBody>
                  <a:tcPr marL="68580" marR="68580" marT="0" marB="0"/>
                </a:tc>
                <a:extLst>
                  <a:ext uri="{0D108BD9-81ED-4DB2-BD59-A6C34878D82A}">
                    <a16:rowId xmlns:a16="http://schemas.microsoft.com/office/drawing/2014/main" val="10001"/>
                  </a:ext>
                </a:extLst>
              </a:tr>
              <a:tr h="370840">
                <a:tc>
                  <a:txBody>
                    <a:bodyPr/>
                    <a:lstStyle/>
                    <a:p>
                      <a:r>
                        <a:rPr lang="en-US" dirty="0"/>
                        <a:t>FR-45</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Dataset should be updated accordingly.</a:t>
                      </a:r>
                    </a:p>
                  </a:txBody>
                  <a:tcPr marL="68580" marR="6858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76672"/>
            <a:ext cx="8229600" cy="5516563"/>
          </a:xfrm>
        </p:spPr>
        <p:txBody>
          <a:bodyPr/>
          <a:lstStyle/>
          <a:p>
            <a:pPr>
              <a:buNone/>
            </a:pPr>
            <a:r>
              <a:rPr lang="en-US" dirty="0"/>
              <a:t>Report:</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sz="2000" dirty="0"/>
          </a:p>
          <a:p>
            <a:pPr>
              <a:buNone/>
            </a:pPr>
            <a:r>
              <a:rPr lang="en-US" b="1" dirty="0"/>
              <a:t>Non-Functional Requirements:</a:t>
            </a:r>
          </a:p>
          <a:p>
            <a:pPr>
              <a:buNone/>
            </a:pPr>
            <a:r>
              <a:rPr lang="en-US" dirty="0"/>
              <a:t>Security:</a:t>
            </a:r>
          </a:p>
          <a:p>
            <a:pPr>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00511734"/>
              </p:ext>
            </p:extLst>
          </p:nvPr>
        </p:nvGraphicFramePr>
        <p:xfrm>
          <a:off x="1524000" y="897645"/>
          <a:ext cx="6096000" cy="2337308"/>
        </p:xfrm>
        <a:graphic>
          <a:graphicData uri="http://schemas.openxmlformats.org/drawingml/2006/table">
            <a:tbl>
              <a:tblPr firstRow="1" bandRow="1">
                <a:tableStyleId>{5940675A-B579-460E-94D1-54222C63F5DA}</a:tableStyleId>
              </a:tblPr>
              <a:tblGrid>
                <a:gridCol w="10668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370840">
                <a:tc>
                  <a:txBody>
                    <a:bodyPr/>
                    <a:lstStyle/>
                    <a:p>
                      <a:r>
                        <a:rPr lang="en-US" dirty="0"/>
                        <a:t>FR-46</a:t>
                      </a:r>
                    </a:p>
                  </a:txBody>
                  <a:tcPr/>
                </a:tc>
                <a:tc>
                  <a:txBody>
                    <a:bodyPr/>
                    <a:lstStyle/>
                    <a:p>
                      <a:pPr marL="0" marR="0">
                        <a:lnSpc>
                          <a:spcPct val="115000"/>
                        </a:lnSpc>
                        <a:spcBef>
                          <a:spcPts val="0"/>
                        </a:spcBef>
                        <a:spcAft>
                          <a:spcPts val="0"/>
                        </a:spcAft>
                      </a:pPr>
                      <a:r>
                        <a:rPr lang="en-US" sz="1800" b="1" dirty="0">
                          <a:latin typeface="Calibri"/>
                          <a:ea typeface="Calibri"/>
                          <a:cs typeface="Times New Roman"/>
                        </a:rPr>
                        <a:t>Make analysis on dataset.</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70840">
                <a:tc>
                  <a:txBody>
                    <a:bodyPr/>
                    <a:lstStyle/>
                    <a:p>
                      <a:r>
                        <a:rPr lang="en-US" dirty="0"/>
                        <a:t>FR-47</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For analysis construct navie bayes classifier.</a:t>
                      </a:r>
                    </a:p>
                  </a:txBody>
                  <a:tcPr marL="68580" marR="68580" marT="0" marB="0"/>
                </a:tc>
                <a:extLst>
                  <a:ext uri="{0D108BD9-81ED-4DB2-BD59-A6C34878D82A}">
                    <a16:rowId xmlns:a16="http://schemas.microsoft.com/office/drawing/2014/main" val="10001"/>
                  </a:ext>
                </a:extLst>
              </a:tr>
              <a:tr h="370840">
                <a:tc>
                  <a:txBody>
                    <a:bodyPr/>
                    <a:lstStyle/>
                    <a:p>
                      <a:r>
                        <a:rPr lang="en-US" dirty="0"/>
                        <a:t>FR-48</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Dataset should be passed through the classifier.</a:t>
                      </a:r>
                    </a:p>
                  </a:txBody>
                  <a:tcPr marL="68580" marR="68580" marT="0" marB="0"/>
                </a:tc>
                <a:extLst>
                  <a:ext uri="{0D108BD9-81ED-4DB2-BD59-A6C34878D82A}">
                    <a16:rowId xmlns:a16="http://schemas.microsoft.com/office/drawing/2014/main" val="10002"/>
                  </a:ext>
                </a:extLst>
              </a:tr>
              <a:tr h="370840">
                <a:tc>
                  <a:txBody>
                    <a:bodyPr/>
                    <a:lstStyle/>
                    <a:p>
                      <a:r>
                        <a:rPr lang="en-US" dirty="0"/>
                        <a:t>FR-49</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Classifier should classify the dataset into training and testing dataset.</a:t>
                      </a:r>
                    </a:p>
                  </a:txBody>
                  <a:tcPr marL="68580" marR="68580" marT="0" marB="0"/>
                </a:tc>
                <a:extLst>
                  <a:ext uri="{0D108BD9-81ED-4DB2-BD59-A6C34878D82A}">
                    <a16:rowId xmlns:a16="http://schemas.microsoft.com/office/drawing/2014/main" val="10003"/>
                  </a:ext>
                </a:extLst>
              </a:tr>
              <a:tr h="370840">
                <a:tc>
                  <a:txBody>
                    <a:bodyPr/>
                    <a:lstStyle/>
                    <a:p>
                      <a:r>
                        <a:rPr lang="en-US" dirty="0"/>
                        <a:t>FR-50</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It should provide the graphs based on water quality on each state in the dataset.</a:t>
                      </a:r>
                    </a:p>
                  </a:txBody>
                  <a:tcPr marL="68580" marR="68580" marT="0" marB="0"/>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1600200" y="4800600"/>
          <a:ext cx="6096000" cy="1354074"/>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tblGrid>
              <a:tr h="370840">
                <a:tc>
                  <a:txBody>
                    <a:bodyPr/>
                    <a:lstStyle/>
                    <a:p>
                      <a:r>
                        <a:rPr lang="en-US" dirty="0"/>
                        <a:t>NFR-1</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Login requirements-access levels.</a:t>
                      </a:r>
                    </a:p>
                  </a:txBody>
                  <a:tcPr marL="68580" marR="68580" marT="0" marB="0"/>
                </a:tc>
                <a:extLst>
                  <a:ext uri="{0D108BD9-81ED-4DB2-BD59-A6C34878D82A}">
                    <a16:rowId xmlns:a16="http://schemas.microsoft.com/office/drawing/2014/main" val="10000"/>
                  </a:ext>
                </a:extLst>
              </a:tr>
              <a:tr h="370840">
                <a:tc>
                  <a:txBody>
                    <a:bodyPr/>
                    <a:lstStyle/>
                    <a:p>
                      <a:r>
                        <a:rPr lang="en-US" dirty="0"/>
                        <a:t>NFR-2</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Password requirements-length, special characters, numbers</a:t>
                      </a:r>
                    </a:p>
                  </a:txBody>
                  <a:tcPr marL="68580" marR="68580" marT="0" marB="0"/>
                </a:tc>
                <a:extLst>
                  <a:ext uri="{0D108BD9-81ED-4DB2-BD59-A6C34878D82A}">
                    <a16:rowId xmlns:a16="http://schemas.microsoft.com/office/drawing/2014/main" val="10001"/>
                  </a:ext>
                </a:extLst>
              </a:tr>
              <a:tr h="370840">
                <a:tc>
                  <a:txBody>
                    <a:bodyPr/>
                    <a:lstStyle/>
                    <a:p>
                      <a:r>
                        <a:rPr lang="en-US" dirty="0"/>
                        <a:t>NFR-3</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Inactivity timeouts-durations, actions</a:t>
                      </a:r>
                    </a:p>
                  </a:txBody>
                  <a:tcPr marL="68580" marR="6858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8229600" cy="5592763"/>
          </a:xfrm>
        </p:spPr>
        <p:txBody>
          <a:bodyPr/>
          <a:lstStyle/>
          <a:p>
            <a:pPr>
              <a:buNone/>
            </a:pPr>
            <a:r>
              <a:rPr lang="en-US" dirty="0"/>
              <a:t>Capacity:</a:t>
            </a:r>
          </a:p>
          <a:p>
            <a:pPr>
              <a:buNone/>
            </a:pPr>
            <a:endParaRPr lang="en-US" dirty="0"/>
          </a:p>
          <a:p>
            <a:pPr>
              <a:buNone/>
            </a:pPr>
            <a:endParaRPr lang="en-US" dirty="0"/>
          </a:p>
          <a:p>
            <a:pPr>
              <a:buNone/>
            </a:pPr>
            <a:endParaRPr lang="en-US" dirty="0"/>
          </a:p>
          <a:p>
            <a:pPr>
              <a:buNone/>
            </a:pPr>
            <a:endParaRPr lang="en-US" dirty="0"/>
          </a:p>
          <a:p>
            <a:pPr>
              <a:buNone/>
            </a:pPr>
            <a:r>
              <a:rPr lang="en-US" dirty="0"/>
              <a:t>Performance:</a:t>
            </a:r>
          </a:p>
          <a:p>
            <a:pPr>
              <a:buNone/>
            </a:pPr>
            <a:endParaRPr lang="en-US" dirty="0"/>
          </a:p>
        </p:txBody>
      </p:sp>
      <p:graphicFrame>
        <p:nvGraphicFramePr>
          <p:cNvPr id="4" name="Table 3"/>
          <p:cNvGraphicFramePr>
            <a:graphicFrameLocks noGrp="1"/>
          </p:cNvGraphicFramePr>
          <p:nvPr/>
        </p:nvGraphicFramePr>
        <p:xfrm>
          <a:off x="1524000" y="1143000"/>
          <a:ext cx="6096000" cy="1595628"/>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tblGrid>
              <a:tr h="370840">
                <a:tc>
                  <a:txBody>
                    <a:bodyPr/>
                    <a:lstStyle/>
                    <a:p>
                      <a:r>
                        <a:rPr lang="en-US" dirty="0"/>
                        <a:t>NFR-4</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Throughput- how many times can a person can login to the system</a:t>
                      </a:r>
                    </a:p>
                  </a:txBody>
                  <a:tcPr marL="68580" marR="68580" marT="0" marB="0"/>
                </a:tc>
                <a:extLst>
                  <a:ext uri="{0D108BD9-81ED-4DB2-BD59-A6C34878D82A}">
                    <a16:rowId xmlns:a16="http://schemas.microsoft.com/office/drawing/2014/main" val="10000"/>
                  </a:ext>
                </a:extLst>
              </a:tr>
              <a:tr h="370840">
                <a:tc>
                  <a:txBody>
                    <a:bodyPr/>
                    <a:lstStyle/>
                    <a:p>
                      <a:r>
                        <a:rPr lang="en-US" dirty="0"/>
                        <a:t>NFR-5</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Storage- how much data does the system need to be able to store.</a:t>
                      </a:r>
                    </a:p>
                  </a:txBody>
                  <a:tcPr marL="68580" marR="68580" marT="0" marB="0"/>
                </a:tc>
                <a:extLst>
                  <a:ext uri="{0D108BD9-81ED-4DB2-BD59-A6C34878D82A}">
                    <a16:rowId xmlns:a16="http://schemas.microsoft.com/office/drawing/2014/main" val="10001"/>
                  </a:ext>
                </a:extLst>
              </a:tr>
              <a:tr h="370840">
                <a:tc>
                  <a:txBody>
                    <a:bodyPr/>
                    <a:lstStyle/>
                    <a:p>
                      <a:r>
                        <a:rPr lang="en-US" dirty="0"/>
                        <a:t>NFR-6</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Year-on-year growth requirements</a:t>
                      </a:r>
                    </a:p>
                  </a:txBody>
                  <a:tcPr marL="68580" marR="68580" marT="0" marB="0"/>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1600200" y="3657600"/>
          <a:ext cx="6096000" cy="2449576"/>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370840">
                <a:tc>
                  <a:txBody>
                    <a:bodyPr/>
                    <a:lstStyle/>
                    <a:p>
                      <a:r>
                        <a:rPr lang="en-US" dirty="0"/>
                        <a:t>NFR-7</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Webportal should be capable of handling multiple users at a time.</a:t>
                      </a:r>
                    </a:p>
                  </a:txBody>
                  <a:tcPr marL="68580" marR="68580" marT="0" marB="0"/>
                </a:tc>
                <a:extLst>
                  <a:ext uri="{0D108BD9-81ED-4DB2-BD59-A6C34878D82A}">
                    <a16:rowId xmlns:a16="http://schemas.microsoft.com/office/drawing/2014/main" val="10000"/>
                  </a:ext>
                </a:extLst>
              </a:tr>
              <a:tr h="370840">
                <a:tc>
                  <a:txBody>
                    <a:bodyPr/>
                    <a:lstStyle/>
                    <a:p>
                      <a:r>
                        <a:rPr lang="en-US" dirty="0"/>
                        <a:t>NFR-8</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If the internet connectivity is low, the data should be stored in draft.</a:t>
                      </a:r>
                    </a:p>
                  </a:txBody>
                  <a:tcPr marL="68580" marR="68580" marT="0" marB="0"/>
                </a:tc>
                <a:extLst>
                  <a:ext uri="{0D108BD9-81ED-4DB2-BD59-A6C34878D82A}">
                    <a16:rowId xmlns:a16="http://schemas.microsoft.com/office/drawing/2014/main" val="10001"/>
                  </a:ext>
                </a:extLst>
              </a:tr>
              <a:tr h="370840">
                <a:tc>
                  <a:txBody>
                    <a:bodyPr/>
                    <a:lstStyle/>
                    <a:p>
                      <a:r>
                        <a:rPr lang="en-US" dirty="0"/>
                        <a:t>NFR-9</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The response time of the system should be instantaneous.</a:t>
                      </a:r>
                    </a:p>
                  </a:txBody>
                  <a:tcPr marL="68580" marR="68580" marT="0" marB="0"/>
                </a:tc>
                <a:extLst>
                  <a:ext uri="{0D108BD9-81ED-4DB2-BD59-A6C34878D82A}">
                    <a16:rowId xmlns:a16="http://schemas.microsoft.com/office/drawing/2014/main" val="10002"/>
                  </a:ext>
                </a:extLst>
              </a:tr>
              <a:tr h="370840">
                <a:tc>
                  <a:txBody>
                    <a:bodyPr/>
                    <a:lstStyle/>
                    <a:p>
                      <a:r>
                        <a:rPr lang="en-US" dirty="0"/>
                        <a:t>NFR-10</a:t>
                      </a:r>
                    </a:p>
                  </a:txBody>
                  <a:tcPr/>
                </a:tc>
                <a:tc>
                  <a:txBody>
                    <a:bodyPr/>
                    <a:lstStyle/>
                    <a:p>
                      <a:pPr marL="0" marR="0">
                        <a:lnSpc>
                          <a:spcPct val="115000"/>
                        </a:lnSpc>
                        <a:spcBef>
                          <a:spcPts val="0"/>
                        </a:spcBef>
                        <a:spcAft>
                          <a:spcPts val="0"/>
                        </a:spcAft>
                      </a:pPr>
                      <a:r>
                        <a:rPr lang="en-US" sz="1800" dirty="0">
                          <a:latin typeface="Calibri"/>
                          <a:ea typeface="Calibri"/>
                          <a:cs typeface="Times New Roman"/>
                        </a:rPr>
                        <a:t>The system should not store the information without user acceptance.</a:t>
                      </a:r>
                    </a:p>
                  </a:txBody>
                  <a:tcPr marL="68580" marR="68580"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762000"/>
            <a:ext cx="8229600" cy="5364163"/>
          </a:xfrm>
        </p:spPr>
        <p:txBody>
          <a:bodyPr/>
          <a:lstStyle/>
          <a:p>
            <a:pPr>
              <a:buNone/>
            </a:pPr>
            <a:r>
              <a:rPr lang="en-US" sz="3600" b="1" dirty="0"/>
              <a:t>Metrics Used:</a:t>
            </a:r>
            <a:endParaRPr lang="en-US" dirty="0"/>
          </a:p>
          <a:p>
            <a:pPr>
              <a:buFont typeface="Wingdings" pitchFamily="2" charset="2"/>
              <a:buChar char="ü"/>
            </a:pPr>
            <a:r>
              <a:rPr lang="en-US" dirty="0"/>
              <a:t>Requirement Stability Index</a:t>
            </a:r>
          </a:p>
          <a:p>
            <a:pPr>
              <a:buFont typeface="Wingdings" pitchFamily="2" charset="2"/>
              <a:buChar char="ü"/>
            </a:pPr>
            <a:r>
              <a:rPr lang="en-US" dirty="0"/>
              <a:t>Function Point</a:t>
            </a:r>
          </a:p>
          <a:p>
            <a:pPr>
              <a:buFont typeface="Wingdings" pitchFamily="2" charset="2"/>
              <a:buChar char="ü"/>
            </a:pPr>
            <a:r>
              <a:rPr lang="en-US" dirty="0"/>
              <a:t>Schedule Metrics [Bar Graph]</a:t>
            </a:r>
          </a:p>
          <a:p>
            <a:pPr>
              <a:buFont typeface="Wingdings" pitchFamily="2" charset="2"/>
              <a:buChar char="ü"/>
            </a:pPr>
            <a:r>
              <a:rPr lang="en-US" dirty="0"/>
              <a:t>Schedule Variance</a:t>
            </a:r>
          </a:p>
          <a:p>
            <a:pPr>
              <a:buFont typeface="Wingdings" pitchFamily="2" charset="2"/>
              <a:buChar char="ü"/>
            </a:pPr>
            <a:r>
              <a:rPr lang="en-US" dirty="0"/>
              <a:t>Review Efficiency</a:t>
            </a:r>
          </a:p>
          <a:p>
            <a:pPr>
              <a:buFont typeface="Wingdings" pitchFamily="2" charset="2"/>
              <a:buChar char="ü"/>
            </a:pPr>
            <a:r>
              <a:rPr lang="en-US" sz="2800" dirty="0"/>
              <a:t>Percentage of team meetings achieved vs planned</a:t>
            </a:r>
          </a:p>
          <a:p>
            <a:pPr>
              <a:buFont typeface="Wingdings" pitchFamily="2" charset="2"/>
              <a:buChar char="ü"/>
            </a:pPr>
            <a:r>
              <a:rPr lang="en-US" sz="2800" dirty="0"/>
              <a:t>Effort Variance</a:t>
            </a:r>
            <a:endParaRPr lang="en-US" dirty="0"/>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Ø"/>
            </a:pPr>
            <a:endParaRPr lang="en-US" dirty="0"/>
          </a:p>
          <a:p>
            <a:pPr>
              <a:buFont typeface="Wingdings" pitchFamily="2" charset="2"/>
              <a:buChar char="Ø"/>
            </a:pPr>
            <a:endParaRPr lang="en-US" dirty="0"/>
          </a:p>
          <a:p>
            <a:pPr>
              <a:buNone/>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30274"/>
            <a:ext cx="7772400" cy="1143000"/>
          </a:xfrm>
        </p:spPr>
        <p:txBody>
          <a:bodyPr/>
          <a:lstStyle/>
          <a:p>
            <a:pPr marL="342900" indent="-342900">
              <a:buFont typeface="Wingdings" panose="05000000000000000000" pitchFamily="2" charset="2"/>
              <a:buChar char="§"/>
            </a:pPr>
            <a:r>
              <a:rPr lang="en-US" sz="2200" b="1" dirty="0">
                <a:solidFill>
                  <a:schemeClr val="tx1"/>
                </a:solidFill>
                <a:latin typeface="+mn-lt"/>
                <a:ea typeface="+mn-ea"/>
                <a:cs typeface="+mn-cs"/>
              </a:rPr>
              <a:t>Requirements stability Index</a:t>
            </a:r>
          </a:p>
        </p:txBody>
      </p:sp>
      <p:sp>
        <p:nvSpPr>
          <p:cNvPr id="4" name="Content Placeholder 3"/>
          <p:cNvSpPr>
            <a:spLocks noGrp="1"/>
          </p:cNvSpPr>
          <p:nvPr>
            <p:ph sz="quarter" idx="1"/>
          </p:nvPr>
        </p:nvSpPr>
        <p:spPr>
          <a:xfrm>
            <a:off x="457200" y="2027237"/>
            <a:ext cx="8229600" cy="4754563"/>
          </a:xfrm>
        </p:spPr>
        <p:txBody>
          <a:bodyPr>
            <a:normAutofit/>
          </a:bodyPr>
          <a:lstStyle/>
          <a:p>
            <a:pPr lvl="0">
              <a:buClr>
                <a:schemeClr val="tx1"/>
              </a:buClr>
              <a:buFont typeface="Arial" panose="020B0604020202020204" pitchFamily="34" charset="0"/>
              <a:buChar char="•"/>
            </a:pPr>
            <a:r>
              <a:rPr lang="en-US" sz="1800" dirty="0"/>
              <a:t>RSI is used to measure the changes in the project requirements added or deleted compared to the orginal requirements decided at the starting of the project.</a:t>
            </a:r>
          </a:p>
          <a:p>
            <a:pPr lvl="0">
              <a:buClr>
                <a:schemeClr val="tx1"/>
              </a:buClr>
              <a:buFont typeface="Arial" panose="020B0604020202020204" pitchFamily="34" charset="0"/>
              <a:buChar char="•"/>
            </a:pPr>
            <a:r>
              <a:rPr lang="en-US" sz="1800" dirty="0"/>
              <a:t>At the starting stage of project we taught of  preparing a portal for complaint module with user side where they can apply complaint and admin side where he can view the complaints. But while developing  we added some more requirements like admin side where he can accept or reject the complaints of the users and it also reflects on user side.</a:t>
            </a:r>
          </a:p>
          <a:p>
            <a:pPr lvl="0">
              <a:buClr>
                <a:schemeClr val="tx1"/>
              </a:buClr>
              <a:buFont typeface="Arial" panose="020B0604020202020204" pitchFamily="34" charset="0"/>
              <a:buChar char="•"/>
            </a:pPr>
            <a:r>
              <a:rPr lang="en-US" sz="1800" dirty="0"/>
              <a:t>RSI=(Number of orginal requirements + Number of changed+ Number of deleted+ Number of added)/Total number of orginal requirements</a:t>
            </a:r>
          </a:p>
          <a:p>
            <a:pPr lvl="0">
              <a:buFont typeface="Wingdings" pitchFamily="2" charset="2"/>
              <a:buChar char="Ø"/>
            </a:pPr>
            <a:endParaRPr lang="en-US" sz="1800" dirty="0"/>
          </a:p>
          <a:p>
            <a:pPr lvl="0">
              <a:buNone/>
            </a:pPr>
            <a:r>
              <a:rPr lang="en-US" sz="1800" dirty="0"/>
              <a:t>     </a:t>
            </a:r>
          </a:p>
          <a:p>
            <a:pPr lvl="0">
              <a:buNone/>
            </a:pPr>
            <a:endParaRPr lang="en-US" sz="1800" dirty="0"/>
          </a:p>
          <a:p>
            <a:pPr lvl="0">
              <a:buNone/>
            </a:pPr>
            <a:endParaRPr lang="en-US" sz="1800" dirty="0"/>
          </a:p>
          <a:p>
            <a:pPr lvl="0" algn="ctr">
              <a:buNone/>
            </a:pPr>
            <a:r>
              <a:rPr lang="en-US" sz="1800" dirty="0"/>
              <a:t>    RSI=(0+4+0)/56=0.074</a:t>
            </a:r>
          </a:p>
          <a:p>
            <a:pPr lvl="0">
              <a:buFont typeface="Wingdings" pitchFamily="2" charset="2"/>
              <a:buChar char="Ø"/>
            </a:pPr>
            <a:endParaRPr lang="en-US" sz="2400" dirty="0"/>
          </a:p>
          <a:p>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4007748007"/>
              </p:ext>
            </p:extLst>
          </p:nvPr>
        </p:nvGraphicFramePr>
        <p:xfrm>
          <a:off x="838200" y="4694237"/>
          <a:ext cx="7467600" cy="1010920"/>
        </p:xfrm>
        <a:graphic>
          <a:graphicData uri="http://schemas.openxmlformats.org/drawingml/2006/table">
            <a:tbl>
              <a:tblPr firstRow="1" bandRow="1">
                <a:tableStyleId>{5C22544A-7EE6-4342-B048-85BDC9FD1C3A}</a:tableStyleId>
              </a:tblPr>
              <a:tblGrid>
                <a:gridCol w="1493520">
                  <a:extLst>
                    <a:ext uri="{9D8B030D-6E8A-4147-A177-3AD203B41FA5}">
                      <a16:colId xmlns:a16="http://schemas.microsoft.com/office/drawing/2014/main" val="20000"/>
                    </a:ext>
                  </a:extLst>
                </a:gridCol>
                <a:gridCol w="1493520">
                  <a:extLst>
                    <a:ext uri="{9D8B030D-6E8A-4147-A177-3AD203B41FA5}">
                      <a16:colId xmlns:a16="http://schemas.microsoft.com/office/drawing/2014/main" val="20001"/>
                    </a:ext>
                  </a:extLst>
                </a:gridCol>
                <a:gridCol w="1493520">
                  <a:extLst>
                    <a:ext uri="{9D8B030D-6E8A-4147-A177-3AD203B41FA5}">
                      <a16:colId xmlns:a16="http://schemas.microsoft.com/office/drawing/2014/main" val="20002"/>
                    </a:ext>
                  </a:extLst>
                </a:gridCol>
                <a:gridCol w="115824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70840">
                <a:tc>
                  <a:txBody>
                    <a:bodyPr/>
                    <a:lstStyle/>
                    <a:p>
                      <a:r>
                        <a:rPr lang="en-US" dirty="0"/>
                        <a:t>No.of intial requirements</a:t>
                      </a:r>
                    </a:p>
                  </a:txBody>
                  <a:tcPr/>
                </a:tc>
                <a:tc>
                  <a:txBody>
                    <a:bodyPr/>
                    <a:lstStyle/>
                    <a:p>
                      <a:r>
                        <a:rPr lang="en-US" dirty="0"/>
                        <a:t>No. of  Changed</a:t>
                      </a:r>
                    </a:p>
                  </a:txBody>
                  <a:tcPr/>
                </a:tc>
                <a:tc>
                  <a:txBody>
                    <a:bodyPr/>
                    <a:lstStyle/>
                    <a:p>
                      <a:r>
                        <a:rPr lang="en-US" dirty="0"/>
                        <a:t>No. of  Added</a:t>
                      </a:r>
                    </a:p>
                  </a:txBody>
                  <a:tcPr/>
                </a:tc>
                <a:tc>
                  <a:txBody>
                    <a:bodyPr/>
                    <a:lstStyle/>
                    <a:p>
                      <a:r>
                        <a:rPr lang="en-US" dirty="0"/>
                        <a:t>No. of Deleted</a:t>
                      </a:r>
                    </a:p>
                  </a:txBody>
                  <a:tcPr/>
                </a:tc>
                <a:tc>
                  <a:txBody>
                    <a:bodyPr/>
                    <a:lstStyle/>
                    <a:p>
                      <a:r>
                        <a:rPr lang="en-US" dirty="0"/>
                        <a:t>Requirement</a:t>
                      </a:r>
                      <a:r>
                        <a:rPr lang="en-US" baseline="0" dirty="0"/>
                        <a:t> Stability Index</a:t>
                      </a:r>
                      <a:endParaRPr lang="en-US" dirty="0"/>
                    </a:p>
                  </a:txBody>
                  <a:tcPr/>
                </a:tc>
                <a:extLst>
                  <a:ext uri="{0D108BD9-81ED-4DB2-BD59-A6C34878D82A}">
                    <a16:rowId xmlns:a16="http://schemas.microsoft.com/office/drawing/2014/main" val="10000"/>
                  </a:ext>
                </a:extLst>
              </a:tr>
              <a:tr h="370840">
                <a:tc>
                  <a:txBody>
                    <a:bodyPr/>
                    <a:lstStyle/>
                    <a:p>
                      <a:r>
                        <a:rPr lang="en-US" dirty="0"/>
                        <a:t>56</a:t>
                      </a:r>
                    </a:p>
                  </a:txBody>
                  <a:tcPr/>
                </a:tc>
                <a:tc>
                  <a:txBody>
                    <a:bodyPr/>
                    <a:lstStyle/>
                    <a:p>
                      <a:r>
                        <a:rPr lang="en-US" dirty="0"/>
                        <a:t>0</a:t>
                      </a:r>
                    </a:p>
                  </a:txBody>
                  <a:tcPr/>
                </a:tc>
                <a:tc>
                  <a:txBody>
                    <a:bodyPr/>
                    <a:lstStyle/>
                    <a:p>
                      <a:r>
                        <a:rPr lang="en-US" dirty="0"/>
                        <a:t>4</a:t>
                      </a:r>
                    </a:p>
                  </a:txBody>
                  <a:tcPr/>
                </a:tc>
                <a:tc>
                  <a:txBody>
                    <a:bodyPr/>
                    <a:lstStyle/>
                    <a:p>
                      <a:r>
                        <a:rPr lang="en-US" dirty="0"/>
                        <a:t>0</a:t>
                      </a:r>
                    </a:p>
                  </a:txBody>
                  <a:tcPr/>
                </a:tc>
                <a:tc>
                  <a:txBody>
                    <a:bodyPr/>
                    <a:lstStyle/>
                    <a:p>
                      <a:r>
                        <a:rPr lang="en-US" dirty="0"/>
                        <a:t>0.074</a:t>
                      </a:r>
                    </a:p>
                  </a:txBody>
                  <a:tcPr/>
                </a:tc>
                <a:extLst>
                  <a:ext uri="{0D108BD9-81ED-4DB2-BD59-A6C34878D82A}">
                    <a16:rowId xmlns:a16="http://schemas.microsoft.com/office/drawing/2014/main" val="10001"/>
                  </a:ext>
                </a:extLst>
              </a:tr>
            </a:tbl>
          </a:graphicData>
        </a:graphic>
      </p:graphicFrame>
      <p:sp>
        <p:nvSpPr>
          <p:cNvPr id="6" name="TextBox 5">
            <a:extLst>
              <a:ext uri="{FF2B5EF4-FFF2-40B4-BE49-F238E27FC236}">
                <a16:creationId xmlns:a16="http://schemas.microsoft.com/office/drawing/2014/main" id="{449C52F2-375F-49BD-BAB4-D2C64AAF05AB}"/>
              </a:ext>
            </a:extLst>
          </p:cNvPr>
          <p:cNvSpPr txBox="1"/>
          <p:nvPr/>
        </p:nvSpPr>
        <p:spPr>
          <a:xfrm>
            <a:off x="838200" y="607109"/>
            <a:ext cx="4572000" cy="646331"/>
          </a:xfrm>
          <a:prstGeom prst="rect">
            <a:avLst/>
          </a:prstGeom>
          <a:noFill/>
        </p:spPr>
        <p:txBody>
          <a:bodyPr wrap="square">
            <a:spAutoFit/>
          </a:bodyPr>
          <a:lstStyle/>
          <a:p>
            <a:r>
              <a:rPr lang="en-US" sz="3600" b="1" dirty="0"/>
              <a:t>Metrics: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D204E-9881-4A76-B7A8-6510A1155FCB}"/>
              </a:ext>
            </a:extLst>
          </p:cNvPr>
          <p:cNvPicPr/>
          <p:nvPr/>
        </p:nvPicPr>
        <p:blipFill>
          <a:blip r:embed="rId2"/>
          <a:srcRect/>
          <a:stretch>
            <a:fillRect/>
          </a:stretch>
        </p:blipFill>
        <p:spPr bwMode="auto">
          <a:xfrm>
            <a:off x="379476" y="695324"/>
            <a:ext cx="8385048" cy="5629275"/>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8720"/>
            <a:ext cx="7772400" cy="1143000"/>
          </a:xfrm>
        </p:spPr>
        <p:txBody>
          <a:bodyPr>
            <a:normAutofit/>
          </a:bodyPr>
          <a:lstStyle/>
          <a:p>
            <a:pPr marL="342900" indent="-342900">
              <a:buFont typeface="Wingdings" panose="05000000000000000000" pitchFamily="2" charset="2"/>
              <a:buChar char="§"/>
            </a:pPr>
            <a:r>
              <a:rPr lang="en-US" sz="2400" b="1" dirty="0">
                <a:solidFill>
                  <a:schemeClr val="tx1"/>
                </a:solidFill>
                <a:latin typeface="+mn-lt"/>
                <a:ea typeface="+mn-ea"/>
                <a:cs typeface="+mn-cs"/>
              </a:rPr>
              <a:t>Function Types and the Weighting Factors:</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2655650881"/>
              </p:ext>
            </p:extLst>
          </p:nvPr>
        </p:nvGraphicFramePr>
        <p:xfrm>
          <a:off x="838200" y="2209800"/>
          <a:ext cx="7391400" cy="3063240"/>
        </p:xfrm>
        <a:graphic>
          <a:graphicData uri="http://schemas.openxmlformats.org/drawingml/2006/table">
            <a:tbl>
              <a:tblPr firstRow="1" bandRow="1">
                <a:tableStyleId>{69012ECD-51FC-41F1-AA8D-1B2483CD663E}</a:tableStyleId>
              </a:tblPr>
              <a:tblGrid>
                <a:gridCol w="2494844">
                  <a:extLst>
                    <a:ext uri="{9D8B030D-6E8A-4147-A177-3AD203B41FA5}">
                      <a16:colId xmlns:a16="http://schemas.microsoft.com/office/drawing/2014/main" val="20000"/>
                    </a:ext>
                  </a:extLst>
                </a:gridCol>
                <a:gridCol w="1467556">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510540">
                <a:tc>
                  <a:txBody>
                    <a:bodyPr/>
                    <a:lstStyle/>
                    <a:p>
                      <a:pPr algn="ctr"/>
                      <a:r>
                        <a:rPr lang="en-US" sz="2000" b="1" dirty="0"/>
                        <a:t>Function Type</a:t>
                      </a:r>
                    </a:p>
                  </a:txBody>
                  <a:tcPr/>
                </a:tc>
                <a:tc>
                  <a:txBody>
                    <a:bodyPr/>
                    <a:lstStyle/>
                    <a:p>
                      <a:pPr algn="ctr"/>
                      <a:r>
                        <a:rPr lang="en-US" sz="2000" b="1" dirty="0"/>
                        <a:t>Simple</a:t>
                      </a:r>
                    </a:p>
                  </a:txBody>
                  <a:tcPr/>
                </a:tc>
                <a:tc>
                  <a:txBody>
                    <a:bodyPr/>
                    <a:lstStyle/>
                    <a:p>
                      <a:pPr algn="ctr"/>
                      <a:r>
                        <a:rPr lang="en-US" sz="2000" b="1" dirty="0"/>
                        <a:t>Average</a:t>
                      </a:r>
                    </a:p>
                  </a:txBody>
                  <a:tcPr/>
                </a:tc>
                <a:tc>
                  <a:txBody>
                    <a:bodyPr/>
                    <a:lstStyle/>
                    <a:p>
                      <a:pPr algn="ctr"/>
                      <a:r>
                        <a:rPr lang="en-US" sz="2000" b="1" dirty="0"/>
                        <a:t>Complex</a:t>
                      </a:r>
                    </a:p>
                  </a:txBody>
                  <a:tcPr/>
                </a:tc>
                <a:extLst>
                  <a:ext uri="{0D108BD9-81ED-4DB2-BD59-A6C34878D82A}">
                    <a16:rowId xmlns:a16="http://schemas.microsoft.com/office/drawing/2014/main" val="10000"/>
                  </a:ext>
                </a:extLst>
              </a:tr>
              <a:tr h="510540">
                <a:tc>
                  <a:txBody>
                    <a:bodyPr/>
                    <a:lstStyle/>
                    <a:p>
                      <a:pPr algn="ctr"/>
                      <a:r>
                        <a:rPr lang="en-US" sz="2000" dirty="0"/>
                        <a:t>Internal Logical File</a:t>
                      </a:r>
                    </a:p>
                  </a:txBody>
                  <a:tcPr/>
                </a:tc>
                <a:tc>
                  <a:txBody>
                    <a:bodyPr/>
                    <a:lstStyle/>
                    <a:p>
                      <a:pPr algn="ctr"/>
                      <a:r>
                        <a:rPr lang="en-US" sz="2000" dirty="0"/>
                        <a:t>7</a:t>
                      </a:r>
                    </a:p>
                  </a:txBody>
                  <a:tcPr/>
                </a:tc>
                <a:tc>
                  <a:txBody>
                    <a:bodyPr/>
                    <a:lstStyle/>
                    <a:p>
                      <a:pPr algn="ctr"/>
                      <a:r>
                        <a:rPr lang="en-US" sz="2000" dirty="0"/>
                        <a:t>10</a:t>
                      </a:r>
                    </a:p>
                  </a:txBody>
                  <a:tcPr/>
                </a:tc>
                <a:tc>
                  <a:txBody>
                    <a:bodyPr/>
                    <a:lstStyle/>
                    <a:p>
                      <a:pPr algn="ctr"/>
                      <a:r>
                        <a:rPr lang="en-US" sz="2000" dirty="0"/>
                        <a:t>15</a:t>
                      </a:r>
                    </a:p>
                  </a:txBody>
                  <a:tcPr/>
                </a:tc>
                <a:extLst>
                  <a:ext uri="{0D108BD9-81ED-4DB2-BD59-A6C34878D82A}">
                    <a16:rowId xmlns:a16="http://schemas.microsoft.com/office/drawing/2014/main" val="10001"/>
                  </a:ext>
                </a:extLst>
              </a:tr>
              <a:tr h="510540">
                <a:tc>
                  <a:txBody>
                    <a:bodyPr/>
                    <a:lstStyle/>
                    <a:p>
                      <a:pPr algn="ctr"/>
                      <a:r>
                        <a:rPr lang="en-US" sz="2000" dirty="0"/>
                        <a:t>External Interface File</a:t>
                      </a:r>
                    </a:p>
                  </a:txBody>
                  <a:tcPr/>
                </a:tc>
                <a:tc>
                  <a:txBody>
                    <a:bodyPr/>
                    <a:lstStyle/>
                    <a:p>
                      <a:pPr algn="ctr"/>
                      <a:r>
                        <a:rPr lang="en-US" sz="2000" dirty="0"/>
                        <a:t>5</a:t>
                      </a:r>
                    </a:p>
                  </a:txBody>
                  <a:tcPr/>
                </a:tc>
                <a:tc>
                  <a:txBody>
                    <a:bodyPr/>
                    <a:lstStyle/>
                    <a:p>
                      <a:pPr algn="ctr"/>
                      <a:r>
                        <a:rPr lang="en-US" sz="2000" dirty="0"/>
                        <a:t>7</a:t>
                      </a:r>
                    </a:p>
                  </a:txBody>
                  <a:tcPr/>
                </a:tc>
                <a:tc>
                  <a:txBody>
                    <a:bodyPr/>
                    <a:lstStyle/>
                    <a:p>
                      <a:pPr algn="ctr"/>
                      <a:r>
                        <a:rPr lang="en-US" sz="2000" dirty="0"/>
                        <a:t>10</a:t>
                      </a:r>
                    </a:p>
                  </a:txBody>
                  <a:tcPr/>
                </a:tc>
                <a:extLst>
                  <a:ext uri="{0D108BD9-81ED-4DB2-BD59-A6C34878D82A}">
                    <a16:rowId xmlns:a16="http://schemas.microsoft.com/office/drawing/2014/main" val="10002"/>
                  </a:ext>
                </a:extLst>
              </a:tr>
              <a:tr h="510540">
                <a:tc>
                  <a:txBody>
                    <a:bodyPr/>
                    <a:lstStyle/>
                    <a:p>
                      <a:pPr algn="ctr"/>
                      <a:r>
                        <a:rPr lang="en-US" sz="2000" dirty="0"/>
                        <a:t>External Input</a:t>
                      </a:r>
                    </a:p>
                  </a:txBody>
                  <a:tcPr/>
                </a:tc>
                <a:tc>
                  <a:txBody>
                    <a:bodyPr/>
                    <a:lstStyle/>
                    <a:p>
                      <a:pPr algn="ctr"/>
                      <a:r>
                        <a:rPr lang="en-US" sz="2000" dirty="0"/>
                        <a:t>3</a:t>
                      </a:r>
                    </a:p>
                  </a:txBody>
                  <a:tcPr/>
                </a:tc>
                <a:tc>
                  <a:txBody>
                    <a:bodyPr/>
                    <a:lstStyle/>
                    <a:p>
                      <a:pPr algn="ctr"/>
                      <a:r>
                        <a:rPr lang="en-US" sz="2000" dirty="0"/>
                        <a:t>4</a:t>
                      </a:r>
                    </a:p>
                  </a:txBody>
                  <a:tcPr/>
                </a:tc>
                <a:tc>
                  <a:txBody>
                    <a:bodyPr/>
                    <a:lstStyle/>
                    <a:p>
                      <a:pPr algn="ctr"/>
                      <a:r>
                        <a:rPr lang="en-US" sz="2000" dirty="0"/>
                        <a:t>6</a:t>
                      </a:r>
                    </a:p>
                  </a:txBody>
                  <a:tcPr/>
                </a:tc>
                <a:extLst>
                  <a:ext uri="{0D108BD9-81ED-4DB2-BD59-A6C34878D82A}">
                    <a16:rowId xmlns:a16="http://schemas.microsoft.com/office/drawing/2014/main" val="10003"/>
                  </a:ext>
                </a:extLst>
              </a:tr>
              <a:tr h="510540">
                <a:tc>
                  <a:txBody>
                    <a:bodyPr/>
                    <a:lstStyle/>
                    <a:p>
                      <a:pPr algn="ctr"/>
                      <a:r>
                        <a:rPr lang="en-US" sz="2000" dirty="0"/>
                        <a:t>External Output</a:t>
                      </a:r>
                    </a:p>
                  </a:txBody>
                  <a:tcPr/>
                </a:tc>
                <a:tc>
                  <a:txBody>
                    <a:bodyPr/>
                    <a:lstStyle/>
                    <a:p>
                      <a:pPr algn="ctr"/>
                      <a:r>
                        <a:rPr lang="en-US" sz="2000" dirty="0"/>
                        <a:t>4</a:t>
                      </a:r>
                    </a:p>
                  </a:txBody>
                  <a:tcPr/>
                </a:tc>
                <a:tc>
                  <a:txBody>
                    <a:bodyPr/>
                    <a:lstStyle/>
                    <a:p>
                      <a:pPr algn="ctr"/>
                      <a:r>
                        <a:rPr lang="en-US" sz="2000" dirty="0"/>
                        <a:t>5</a:t>
                      </a:r>
                    </a:p>
                  </a:txBody>
                  <a:tcPr/>
                </a:tc>
                <a:tc>
                  <a:txBody>
                    <a:bodyPr/>
                    <a:lstStyle/>
                    <a:p>
                      <a:pPr algn="ctr"/>
                      <a:r>
                        <a:rPr lang="en-US" sz="2000" dirty="0"/>
                        <a:t>7</a:t>
                      </a:r>
                    </a:p>
                  </a:txBody>
                  <a:tcPr/>
                </a:tc>
                <a:extLst>
                  <a:ext uri="{0D108BD9-81ED-4DB2-BD59-A6C34878D82A}">
                    <a16:rowId xmlns:a16="http://schemas.microsoft.com/office/drawing/2014/main" val="10004"/>
                  </a:ext>
                </a:extLst>
              </a:tr>
              <a:tr h="510540">
                <a:tc>
                  <a:txBody>
                    <a:bodyPr/>
                    <a:lstStyle/>
                    <a:p>
                      <a:pPr algn="ctr"/>
                      <a:r>
                        <a:rPr lang="en-US" sz="2000" dirty="0"/>
                        <a:t>External Inquiry</a:t>
                      </a:r>
                    </a:p>
                  </a:txBody>
                  <a:tcPr/>
                </a:tc>
                <a:tc>
                  <a:txBody>
                    <a:bodyPr/>
                    <a:lstStyle/>
                    <a:p>
                      <a:pPr algn="ctr"/>
                      <a:r>
                        <a:rPr lang="en-US" sz="2000" dirty="0"/>
                        <a:t>3</a:t>
                      </a:r>
                    </a:p>
                  </a:txBody>
                  <a:tcPr/>
                </a:tc>
                <a:tc>
                  <a:txBody>
                    <a:bodyPr/>
                    <a:lstStyle/>
                    <a:p>
                      <a:pPr algn="ctr"/>
                      <a:r>
                        <a:rPr lang="en-US" sz="2000" dirty="0"/>
                        <a:t>4</a:t>
                      </a:r>
                    </a:p>
                  </a:txBody>
                  <a:tcPr/>
                </a:tc>
                <a:tc>
                  <a:txBody>
                    <a:bodyPr/>
                    <a:lstStyle/>
                    <a:p>
                      <a:pPr algn="ctr"/>
                      <a:r>
                        <a:rPr lang="en-US" sz="2000" dirty="0"/>
                        <a:t>6</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32656"/>
            <a:ext cx="3200400" cy="1143000"/>
          </a:xfrm>
        </p:spPr>
        <p:txBody>
          <a:bodyPr>
            <a:normAutofit/>
          </a:bodyPr>
          <a:lstStyle/>
          <a:p>
            <a:pPr marL="342900" indent="-342900">
              <a:buSzPct val="85000"/>
              <a:buFont typeface="Wingdings" panose="05000000000000000000" pitchFamily="2" charset="2"/>
              <a:buChar char="§"/>
            </a:pPr>
            <a:r>
              <a:rPr lang="en-US" sz="2400" b="1" dirty="0">
                <a:solidFill>
                  <a:schemeClr val="tx1"/>
                </a:solidFill>
                <a:latin typeface="+mn-lt"/>
                <a:ea typeface="+mn-ea"/>
                <a:cs typeface="+mn-cs"/>
              </a:rPr>
              <a:t>Function Point</a:t>
            </a:r>
          </a:p>
        </p:txBody>
      </p:sp>
      <p:pic>
        <p:nvPicPr>
          <p:cNvPr id="1027" name="Picture 3"/>
          <p:cNvPicPr>
            <a:picLocks noGrp="1" noChangeAspect="1" noChangeArrowheads="1"/>
          </p:cNvPicPr>
          <p:nvPr>
            <p:ph sz="quarter" idx="1"/>
          </p:nvPr>
        </p:nvPicPr>
        <p:blipFill>
          <a:blip r:embed="rId2" cstate="print"/>
          <a:srcRect/>
          <a:stretch>
            <a:fillRect/>
          </a:stretch>
        </p:blipFill>
        <p:spPr bwMode="auto">
          <a:xfrm>
            <a:off x="1143000" y="1447800"/>
            <a:ext cx="6705600" cy="48768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cstate="print"/>
          <a:srcRect/>
          <a:stretch>
            <a:fillRect/>
          </a:stretch>
        </p:blipFill>
        <p:spPr bwMode="auto">
          <a:xfrm>
            <a:off x="1066800" y="990600"/>
            <a:ext cx="6858000" cy="4876799"/>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0500"/>
            <a:ext cx="7772400" cy="1143000"/>
          </a:xfrm>
        </p:spPr>
        <p:txBody>
          <a:bodyPr/>
          <a:lstStyle/>
          <a:p>
            <a:pPr marL="342900" indent="-342900">
              <a:buFont typeface="Wingdings" panose="05000000000000000000" pitchFamily="2" charset="2"/>
              <a:buChar char="§"/>
            </a:pPr>
            <a:r>
              <a:rPr lang="en-US" sz="2400" b="1" dirty="0">
                <a:solidFill>
                  <a:schemeClr val="tx1"/>
                </a:solidFill>
                <a:latin typeface="+mn-lt"/>
                <a:ea typeface="+mn-ea"/>
                <a:cs typeface="+mn-cs"/>
              </a:rPr>
              <a:t>Adjustment Function Point</a:t>
            </a:r>
          </a:p>
        </p:txBody>
      </p:sp>
      <p:pic>
        <p:nvPicPr>
          <p:cNvPr id="4099" name="Picture 3"/>
          <p:cNvPicPr>
            <a:picLocks noGrp="1" noChangeAspect="1" noChangeArrowheads="1"/>
          </p:cNvPicPr>
          <p:nvPr>
            <p:ph sz="quarter" idx="1"/>
          </p:nvPr>
        </p:nvPicPr>
        <p:blipFill>
          <a:blip r:embed="rId2" cstate="print"/>
          <a:srcRect/>
          <a:stretch>
            <a:fillRect/>
          </a:stretch>
        </p:blipFill>
        <p:spPr bwMode="auto">
          <a:xfrm>
            <a:off x="1066800" y="1371600"/>
            <a:ext cx="6934200" cy="3581400"/>
          </a:xfrm>
          <a:prstGeom prst="rect">
            <a:avLst/>
          </a:prstGeom>
          <a:noFill/>
          <a:ln w="9525">
            <a:noFill/>
            <a:miter lim="800000"/>
            <a:headEnd/>
            <a:tailEnd/>
          </a:ln>
        </p:spPr>
      </p:pic>
      <p:sp>
        <p:nvSpPr>
          <p:cNvPr id="6" name="Rectangle 5"/>
          <p:cNvSpPr/>
          <p:nvPr/>
        </p:nvSpPr>
        <p:spPr>
          <a:xfrm>
            <a:off x="2133600" y="5029200"/>
            <a:ext cx="4572000" cy="1477328"/>
          </a:xfrm>
          <a:prstGeom prst="rect">
            <a:avLst/>
          </a:prstGeom>
        </p:spPr>
        <p:txBody>
          <a:bodyPr>
            <a:spAutoFit/>
          </a:bodyPr>
          <a:lstStyle/>
          <a:p>
            <a:pPr algn="ctr">
              <a:buNone/>
            </a:pPr>
            <a:r>
              <a:rPr lang="en-US" dirty="0"/>
              <a:t>Total Unadjusted Function Points (UFP)=191</a:t>
            </a:r>
          </a:p>
          <a:p>
            <a:pPr algn="ctr">
              <a:buNone/>
            </a:pPr>
            <a:r>
              <a:rPr lang="en-US" dirty="0"/>
              <a:t>Product Complexity Adjustment(PC)= 0.65+(0.01*46)=1.11</a:t>
            </a:r>
          </a:p>
          <a:p>
            <a:pPr algn="ctr">
              <a:buNone/>
            </a:pPr>
            <a:r>
              <a:rPr lang="en-US" dirty="0"/>
              <a:t>Total Adjustment Function Points (FP)=</a:t>
            </a:r>
          </a:p>
          <a:p>
            <a:pPr algn="ctr">
              <a:buNone/>
            </a:pPr>
            <a:r>
              <a:rPr lang="en-US" dirty="0"/>
              <a:t>    UFP*FP= 212.01</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14400"/>
            <a:ext cx="8229600" cy="868362"/>
          </a:xfrm>
        </p:spPr>
        <p:txBody>
          <a:bodyPr/>
          <a:lstStyle/>
          <a:p>
            <a:pPr marL="342900" indent="-342900">
              <a:buSzPct val="85000"/>
              <a:buFont typeface="Wingdings" panose="05000000000000000000" pitchFamily="2" charset="2"/>
              <a:buChar char="§"/>
            </a:pPr>
            <a:r>
              <a:rPr lang="en-US" sz="2400" b="1" dirty="0">
                <a:solidFill>
                  <a:schemeClr val="tx1"/>
                </a:solidFill>
                <a:latin typeface="+mn-lt"/>
                <a:ea typeface="+mn-ea"/>
                <a:cs typeface="+mn-cs"/>
              </a:rPr>
              <a:t>Schedule Metrics</a:t>
            </a:r>
          </a:p>
        </p:txBody>
      </p:sp>
      <p:sp>
        <p:nvSpPr>
          <p:cNvPr id="3" name="Content Placeholder 2"/>
          <p:cNvSpPr>
            <a:spLocks noGrp="1"/>
          </p:cNvSpPr>
          <p:nvPr>
            <p:ph sz="quarter" idx="1"/>
          </p:nvPr>
        </p:nvSpPr>
        <p:spPr>
          <a:xfrm>
            <a:off x="457200" y="1219200"/>
            <a:ext cx="8229600" cy="4906963"/>
          </a:xfrm>
        </p:spPr>
        <p:txBody>
          <a:bodyPr/>
          <a:lstStyle/>
          <a:p>
            <a:pPr>
              <a:buNone/>
            </a:pPr>
            <a:endParaRPr lang="en-US" dirty="0"/>
          </a:p>
          <a:p>
            <a:pPr>
              <a:buNone/>
            </a:pPr>
            <a:endParaRPr lang="en-US" dirty="0"/>
          </a:p>
          <a:p>
            <a:pPr>
              <a:buNone/>
            </a:pPr>
            <a:endParaRPr lang="en-US" dirty="0"/>
          </a:p>
          <a:p>
            <a:pPr>
              <a:buNone/>
            </a:pPr>
            <a:endParaRPr lang="en-US" dirty="0"/>
          </a:p>
          <a:p>
            <a:pPr>
              <a:buNone/>
            </a:pPr>
            <a:endParaRPr lang="en-US" sz="2400" dirty="0"/>
          </a:p>
        </p:txBody>
      </p:sp>
      <p:graphicFrame>
        <p:nvGraphicFramePr>
          <p:cNvPr id="5" name="Chart 4"/>
          <p:cNvGraphicFramePr/>
          <p:nvPr/>
        </p:nvGraphicFramePr>
        <p:xfrm>
          <a:off x="838200" y="1905000"/>
          <a:ext cx="7391400" cy="40386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90600"/>
            <a:ext cx="8229600" cy="5440363"/>
          </a:xfrm>
        </p:spPr>
        <p:txBody>
          <a:bodyPr>
            <a:normAutofit/>
          </a:bodyPr>
          <a:lstStyle/>
          <a:p>
            <a:pPr>
              <a:buClr>
                <a:schemeClr val="tx1"/>
              </a:buClr>
              <a:buFont typeface="Wingdings" panose="05000000000000000000" pitchFamily="2" charset="2"/>
              <a:buChar char="§"/>
            </a:pPr>
            <a:r>
              <a:rPr lang="en-US" sz="2400" b="1" dirty="0"/>
              <a:t>Schedule Variance: </a:t>
            </a:r>
          </a:p>
          <a:p>
            <a:pPr>
              <a:buClr>
                <a:schemeClr val="tx1"/>
              </a:buClr>
              <a:buFont typeface="Arial" panose="020B0604020202020204" pitchFamily="34" charset="0"/>
              <a:buChar char="•"/>
            </a:pPr>
            <a:r>
              <a:rPr lang="en-US" sz="2000" dirty="0"/>
              <a:t>Any difference between the schedule completion of an activity and the actual completion is known as Schedule Variance.</a:t>
            </a:r>
          </a:p>
          <a:p>
            <a:pPr>
              <a:buClr>
                <a:schemeClr val="tx1"/>
              </a:buClr>
              <a:buFont typeface="Arial" panose="020B0604020202020204" pitchFamily="34" charset="0"/>
              <a:buChar char="•"/>
            </a:pPr>
            <a:r>
              <a:rPr lang="en-US" sz="2000" dirty="0"/>
              <a:t>Schedule Variance=(((Actual calendar days-Planned calendar days)+ Start variance)/ Planned calendar days)*100=((98-74)+1)/74)*100=33.78</a:t>
            </a:r>
          </a:p>
          <a:p>
            <a:pPr>
              <a:buFont typeface="Wingdings" pitchFamily="2" charset="2"/>
              <a:buChar char="Ø"/>
            </a:pPr>
            <a:endParaRPr lang="en-US" dirty="0"/>
          </a:p>
          <a:p>
            <a:pPr>
              <a:buClr>
                <a:schemeClr val="tx1"/>
              </a:buClr>
              <a:buFont typeface="Wingdings" panose="05000000000000000000" pitchFamily="2" charset="2"/>
              <a:buChar char="§"/>
            </a:pPr>
            <a:r>
              <a:rPr lang="en-US" sz="2400" b="1" dirty="0"/>
              <a:t>Review Efficiency:</a:t>
            </a:r>
          </a:p>
          <a:p>
            <a:pPr>
              <a:buClr>
                <a:schemeClr val="tx1"/>
              </a:buClr>
              <a:buFont typeface="Arial" panose="020B0604020202020204" pitchFamily="34" charset="0"/>
              <a:buChar char="•"/>
            </a:pPr>
            <a:r>
              <a:rPr lang="en-US" sz="2000" dirty="0"/>
              <a:t>It is defined as the efficiency in harnessing/ detecting review defects in the verification stage.</a:t>
            </a:r>
          </a:p>
          <a:p>
            <a:pPr>
              <a:buClr>
                <a:schemeClr val="tx1"/>
              </a:buClr>
              <a:buFont typeface="Arial" panose="020B0604020202020204" pitchFamily="34" charset="0"/>
              <a:buChar char="•"/>
            </a:pPr>
            <a:r>
              <a:rPr lang="en-US" sz="2000" dirty="0"/>
              <a:t>Review Efficiency=(number of defects caught in review)/total number of defects cause=2/11=0.18</a:t>
            </a:r>
          </a:p>
          <a:p>
            <a:pPr>
              <a:buFont typeface="Wingdings" pitchFamily="2" charset="2"/>
              <a:buChar char="Ø"/>
            </a:pPr>
            <a:endParaRPr lang="en-US" sz="2200" dirty="0"/>
          </a:p>
          <a:p>
            <a:pPr>
              <a:buFont typeface="Wingdings" pitchFamily="2" charset="2"/>
              <a:buChar char="Ø"/>
            </a:pPr>
            <a:endParaRPr lang="en-US" sz="2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85800" y="990600"/>
            <a:ext cx="7772400" cy="4572000"/>
          </a:xfrm>
        </p:spPr>
        <p:txBody>
          <a:bodyPr>
            <a:normAutofit/>
          </a:bodyPr>
          <a:lstStyle/>
          <a:p>
            <a:pPr>
              <a:buClr>
                <a:schemeClr val="tx1"/>
              </a:buClr>
              <a:buFont typeface="Wingdings" panose="05000000000000000000" pitchFamily="2" charset="2"/>
              <a:buChar char="§"/>
            </a:pPr>
            <a:r>
              <a:rPr lang="en-US" b="1" dirty="0"/>
              <a:t>Percentage of team meeting achieved vs planned:</a:t>
            </a:r>
            <a:endParaRPr lang="en-US" dirty="0"/>
          </a:p>
          <a:p>
            <a:pPr>
              <a:buClr>
                <a:schemeClr val="tx1"/>
              </a:buClr>
              <a:buFont typeface="Arial" panose="020B0604020202020204" pitchFamily="34" charset="0"/>
              <a:buChar char="•"/>
            </a:pPr>
            <a:r>
              <a:rPr lang="en-US" dirty="0"/>
              <a:t>(Number of meetings conducted/Number of meetings planned)*100=(4/5)*100=80%</a:t>
            </a:r>
          </a:p>
          <a:p>
            <a:pPr>
              <a:buNone/>
            </a:pPr>
            <a:endParaRPr lang="en-US" dirty="0"/>
          </a:p>
          <a:p>
            <a:pPr>
              <a:buClr>
                <a:schemeClr val="tx1"/>
              </a:buClr>
              <a:buFont typeface="Wingdings" panose="05000000000000000000" pitchFamily="2" charset="2"/>
              <a:buChar char="§"/>
            </a:pPr>
            <a:r>
              <a:rPr lang="en-US" sz="2400" b="1" dirty="0"/>
              <a:t>Effort Variance:</a:t>
            </a:r>
          </a:p>
          <a:p>
            <a:pPr>
              <a:buClr>
                <a:schemeClr val="tx1"/>
              </a:buClr>
              <a:buFont typeface="Arial" panose="020B0604020202020204" pitchFamily="34" charset="0"/>
              <a:buChar char="•"/>
            </a:pPr>
            <a:r>
              <a:rPr lang="en-US" dirty="0"/>
              <a:t>Difference between the planned outlined effort and the effort required to actually undertake the project is called Effort variance.</a:t>
            </a:r>
          </a:p>
          <a:p>
            <a:pPr>
              <a:buClr>
                <a:schemeClr val="tx1"/>
              </a:buClr>
              <a:buFont typeface="Arial" panose="020B0604020202020204" pitchFamily="34" charset="0"/>
              <a:buChar char="•"/>
            </a:pPr>
            <a:r>
              <a:rPr lang="en-US" dirty="0"/>
              <a:t>Effort Variance=(Actual Effort-Planned Effort)/Planned Effort*100=((83-80)/80)*100=3.75</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ct val="0"/>
              </a:spcBef>
            </a:pPr>
            <a:r>
              <a:rPr lang="en-US" b="1" spc="-56" dirty="0">
                <a:solidFill>
                  <a:schemeClr val="bg1"/>
                </a:solidFill>
                <a:latin typeface="Times New Roman" panose="02020603050405020304" pitchFamily="18" charset="0"/>
                <a:cs typeface="Times New Roman" panose="02020603050405020304" pitchFamily="18" charset="0"/>
              </a:rPr>
              <a:t>TEAM</a:t>
            </a:r>
            <a:r>
              <a:rPr lang="en-US" sz="4000" b="1" spc="-56" dirty="0">
                <a:solidFill>
                  <a:schemeClr val="bg1"/>
                </a:solidFill>
                <a:latin typeface="Times New Roman" panose="02020603050405020304" pitchFamily="18" charset="0"/>
                <a:cs typeface="Times New Roman" panose="02020603050405020304" pitchFamily="18" charset="0"/>
              </a:rPr>
              <a:t> MANAGER: CH  ASHOK</a:t>
            </a:r>
          </a:p>
        </p:txBody>
      </p:sp>
      <p:sp>
        <p:nvSpPr>
          <p:cNvPr id="4" name="Subtitle 2"/>
          <p:cNvSpPr txBox="1">
            <a:spLocks/>
          </p:cNvSpPr>
          <p:nvPr/>
        </p:nvSpPr>
        <p:spPr>
          <a:xfrm>
            <a:off x="457200" y="4551970"/>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Supervisor</a:t>
            </a:r>
          </a:p>
          <a:p>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Nancy Victor</a:t>
            </a:r>
          </a:p>
          <a:p>
            <a:r>
              <a:rPr lang="en-IN" sz="2400" dirty="0">
                <a:latin typeface="Times New Roman" pitchFamily="18" charset="0"/>
                <a:cs typeface="Times New Roman" pitchFamily="18" charset="0"/>
              </a:rPr>
              <a:t>Assistant Professor, SITE</a:t>
            </a:r>
          </a:p>
        </p:txBody>
      </p:sp>
      <p:sp>
        <p:nvSpPr>
          <p:cNvPr id="5" name="Subtitle 2">
            <a:extLst>
              <a:ext uri="{FF2B5EF4-FFF2-40B4-BE49-F238E27FC236}">
                <a16:creationId xmlns:a16="http://schemas.microsoft.com/office/drawing/2014/main" id="{14B3E06B-85D1-494B-BE0E-C5C8ACE4961E}"/>
              </a:ext>
            </a:extLst>
          </p:cNvPr>
          <p:cNvSpPr txBox="1">
            <a:spLocks/>
          </p:cNvSpPr>
          <p:nvPr/>
        </p:nvSpPr>
        <p:spPr>
          <a:xfrm>
            <a:off x="4949687" y="4558596"/>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err="1">
                <a:latin typeface="Times New Roman" pitchFamily="18" charset="0"/>
                <a:cs typeface="Times New Roman" pitchFamily="18" charset="0"/>
              </a:rPr>
              <a:t>Ch.Ashok</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18MIS0034</a:t>
            </a:r>
          </a:p>
        </p:txBody>
      </p:sp>
    </p:spTree>
    <p:extLst>
      <p:ext uri="{BB962C8B-B14F-4D97-AF65-F5344CB8AC3E}">
        <p14:creationId xmlns:p14="http://schemas.microsoft.com/office/powerpoint/2010/main" val="624725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34316" y="3701954"/>
            <a:ext cx="3034130" cy="1623030"/>
            <a:chOff x="0" y="0"/>
            <a:chExt cx="1923367" cy="1244915"/>
          </a:xfrm>
        </p:grpSpPr>
        <p:sp>
          <p:nvSpPr>
            <p:cNvPr id="3" name="Freeform 3"/>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1B1A1A"/>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3861" y="3252057"/>
            <a:ext cx="884995" cy="8230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47565" y="3823296"/>
            <a:ext cx="3420235" cy="295850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41732" y="5034948"/>
            <a:ext cx="1070843" cy="995884"/>
          </a:xfrm>
          <a:prstGeom prst="rect">
            <a:avLst/>
          </a:prstGeom>
        </p:spPr>
      </p:pic>
      <p:sp>
        <p:nvSpPr>
          <p:cNvPr id="12" name="TextBox 11">
            <a:extLst>
              <a:ext uri="{FF2B5EF4-FFF2-40B4-BE49-F238E27FC236}">
                <a16:creationId xmlns:a16="http://schemas.microsoft.com/office/drawing/2014/main" id="{347F875D-50F5-410C-B2EF-8E5D5DF3DE51}"/>
              </a:ext>
            </a:extLst>
          </p:cNvPr>
          <p:cNvSpPr txBox="1"/>
          <p:nvPr/>
        </p:nvSpPr>
        <p:spPr>
          <a:xfrm>
            <a:off x="410405" y="762000"/>
            <a:ext cx="6063456" cy="646331"/>
          </a:xfrm>
          <a:prstGeom prst="rect">
            <a:avLst/>
          </a:prstGeom>
          <a:noFill/>
        </p:spPr>
        <p:txBody>
          <a:bodyPr wrap="square" rtlCol="0">
            <a:spAutoFit/>
          </a:bodyPr>
          <a:lstStyle/>
          <a:p>
            <a:pPr>
              <a:spcBef>
                <a:spcPct val="0"/>
              </a:spcBef>
            </a:pPr>
            <a:r>
              <a:rPr lang="en-US" sz="3600" spc="-56" dirty="0">
                <a:solidFill>
                  <a:schemeClr val="accent1"/>
                </a:solidFill>
                <a:latin typeface="Muli Bold"/>
                <a:ea typeface="+mj-ea"/>
                <a:cs typeface="+mj-cs"/>
              </a:rPr>
              <a:t>Team 1 Manager: Work</a:t>
            </a:r>
          </a:p>
        </p:txBody>
      </p:sp>
      <p:sp>
        <p:nvSpPr>
          <p:cNvPr id="8" name="Rectangle 7"/>
          <p:cNvSpPr/>
          <p:nvPr/>
        </p:nvSpPr>
        <p:spPr>
          <a:xfrm>
            <a:off x="500034" y="1714488"/>
            <a:ext cx="6929486" cy="4093428"/>
          </a:xfrm>
          <a:prstGeom prst="rect">
            <a:avLst/>
          </a:prstGeom>
        </p:spPr>
        <p:txBody>
          <a:bodyPr wrap="square">
            <a:spAutoFit/>
          </a:bodyPr>
          <a:lstStyle/>
          <a:p>
            <a:pPr algn="just">
              <a:lnSpc>
                <a:spcPct val="120000"/>
              </a:lnSpc>
              <a:buFont typeface="Arial" pitchFamily="34" charset="0"/>
              <a:buChar char="•"/>
            </a:pPr>
            <a:r>
              <a:rPr lang="en-US" sz="2000" dirty="0"/>
              <a:t>Ensure team understands the objectives and work together to achieve it.</a:t>
            </a:r>
          </a:p>
          <a:p>
            <a:pPr algn="just">
              <a:lnSpc>
                <a:spcPct val="120000"/>
              </a:lnSpc>
              <a:buFont typeface="Arial" pitchFamily="34" charset="0"/>
              <a:buChar char="•"/>
            </a:pPr>
            <a:r>
              <a:rPr lang="en-US" sz="2000" dirty="0"/>
              <a:t>Supervise the project team members and guide them.</a:t>
            </a:r>
          </a:p>
          <a:p>
            <a:pPr algn="just">
              <a:lnSpc>
                <a:spcPct val="120000"/>
              </a:lnSpc>
              <a:buFont typeface="Arial" pitchFamily="34" charset="0"/>
              <a:buChar char="•"/>
            </a:pPr>
            <a:r>
              <a:rPr lang="en-US" sz="2000" dirty="0"/>
              <a:t>Splitting and assigning of the work to each individual team member. </a:t>
            </a:r>
          </a:p>
          <a:p>
            <a:pPr algn="just">
              <a:lnSpc>
                <a:spcPct val="120000"/>
              </a:lnSpc>
              <a:buFont typeface="Arial" pitchFamily="34" charset="0"/>
              <a:buChar char="•"/>
            </a:pPr>
            <a:r>
              <a:rPr lang="en-US" sz="2000" dirty="0"/>
              <a:t>Evaluate the Project Team’s ability to Control Quality of Software Work Product.</a:t>
            </a:r>
          </a:p>
          <a:p>
            <a:pPr algn="just">
              <a:lnSpc>
                <a:spcPct val="120000"/>
              </a:lnSpc>
              <a:buFont typeface="Arial" pitchFamily="34" charset="0"/>
              <a:buChar char="•"/>
            </a:pPr>
            <a:r>
              <a:rPr lang="en-US" sz="2000" dirty="0"/>
              <a:t>Updating the work progress to the Project manager.</a:t>
            </a:r>
          </a:p>
          <a:p>
            <a:pPr algn="just">
              <a:lnSpc>
                <a:spcPct val="120000"/>
              </a:lnSpc>
              <a:buFont typeface="Arial" pitchFamily="34" charset="0"/>
              <a:buChar char="•"/>
            </a:pPr>
            <a:r>
              <a:rPr lang="en-US" sz="2000" dirty="0"/>
              <a:t>Sets targets, implement guidelines, and assist with any issues.</a:t>
            </a:r>
          </a:p>
          <a:p>
            <a:pPr algn="just">
              <a:lnSpc>
                <a:spcPct val="120000"/>
              </a:lnSpc>
              <a:buFont typeface="Arial" pitchFamily="34" charset="0"/>
              <a:buChar char="•"/>
            </a:pPr>
            <a:r>
              <a:rPr lang="en-US" sz="2000" dirty="0"/>
              <a:t>Get updates from the project manager and convey to team.</a:t>
            </a:r>
          </a:p>
          <a:p>
            <a:pPr algn="just">
              <a:lnSpc>
                <a:spcPct val="120000"/>
              </a:lnSpc>
              <a:buFont typeface="Arial" pitchFamily="34" charset="0"/>
              <a:buChar char="•"/>
            </a:pPr>
            <a:r>
              <a:rPr lang="en-US" sz="2000" dirty="0"/>
              <a:t>Keep the team on scheduled time and scheduling </a:t>
            </a:r>
          </a:p>
          <a:p>
            <a:pPr algn="just">
              <a:lnSpc>
                <a:spcPct val="120000"/>
              </a:lnSpc>
              <a:buFont typeface="Arial" pitchFamily="34" charset="0"/>
              <a:buChar char="•"/>
            </a:pPr>
            <a:r>
              <a:rPr lang="en-US" sz="2000" dirty="0"/>
              <a:t>team meetings on regular basis and communicate with them.</a:t>
            </a:r>
          </a:p>
          <a:p>
            <a:pPr algn="just">
              <a:buFont typeface="Arial" pitchFamily="34" charset="0"/>
              <a:buChar char="•"/>
            </a:pPr>
            <a:r>
              <a:rPr lang="en-US" sz="2000" dirty="0"/>
              <a:t>Assess the status of an ongoing Project and make reports.</a:t>
            </a:r>
          </a:p>
        </p:txBody>
      </p:sp>
    </p:spTree>
    <p:extLst>
      <p:ext uri="{BB962C8B-B14F-4D97-AF65-F5344CB8AC3E}">
        <p14:creationId xmlns:p14="http://schemas.microsoft.com/office/powerpoint/2010/main" val="452982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tx1"/>
                </a:solidFill>
                <a:latin typeface="Times New Roman" pitchFamily="18" charset="0"/>
                <a:cs typeface="Times New Roman" pitchFamily="18" charset="0"/>
              </a:rPr>
              <a:t>Metrics</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914400" y="1447800"/>
            <a:ext cx="7300938" cy="4572000"/>
          </a:xfrm>
        </p:spPr>
        <p:txBody>
          <a:bodyPr>
            <a:normAutofit lnSpcReduction="10000"/>
          </a:bodyPr>
          <a:lstStyle/>
          <a:p>
            <a:pPr algn="just">
              <a:buClr>
                <a:schemeClr val="tx1"/>
              </a:buClr>
              <a:buFont typeface="Arial" panose="020B0604020202020204" pitchFamily="34" charset="0"/>
              <a:buChar char="•"/>
            </a:pPr>
            <a:r>
              <a:rPr lang="en-US" sz="2000" b="1" dirty="0"/>
              <a:t>Size Oriented Metrics: </a:t>
            </a:r>
            <a:r>
              <a:rPr lang="en-US" sz="2000" dirty="0"/>
              <a:t>They are derived by normalizing Quality and/or Productivity Measures by considering the Size of Software that has been produced.</a:t>
            </a:r>
          </a:p>
          <a:p>
            <a:pPr algn="just">
              <a:buClr>
                <a:schemeClr val="tx1"/>
              </a:buClr>
              <a:buFont typeface="Arial" panose="020B0604020202020204" pitchFamily="34" charset="0"/>
              <a:buChar char="•"/>
            </a:pPr>
            <a:r>
              <a:rPr lang="en-US" sz="2000" b="1" dirty="0"/>
              <a:t>Project Metrics: </a:t>
            </a:r>
            <a:r>
              <a:rPr lang="en-US" sz="2000" dirty="0"/>
              <a:t>They</a:t>
            </a:r>
            <a:r>
              <a:rPr lang="en-US" sz="2000" b="1" dirty="0"/>
              <a:t> </a:t>
            </a:r>
            <a:r>
              <a:rPr lang="en-US" sz="2000" dirty="0"/>
              <a:t>are collected across all Projects and over long periods of time and their intent is to provide a set of Process Indicators.</a:t>
            </a:r>
          </a:p>
          <a:p>
            <a:pPr algn="just">
              <a:buClr>
                <a:schemeClr val="tx1"/>
              </a:buClr>
              <a:buFont typeface="Arial" panose="020B0604020202020204" pitchFamily="34" charset="0"/>
              <a:buChar char="•"/>
            </a:pPr>
            <a:r>
              <a:rPr lang="en-US" sz="2000" b="1" dirty="0"/>
              <a:t>Team Collaboration Metrics: </a:t>
            </a:r>
            <a:r>
              <a:rPr lang="en-US" sz="2000" dirty="0"/>
              <a:t>How a team is behaving in the code review process.</a:t>
            </a:r>
          </a:p>
          <a:p>
            <a:pPr algn="just">
              <a:buClr>
                <a:schemeClr val="tx1"/>
              </a:buClr>
              <a:buFont typeface="Arial" panose="020B0604020202020204" pitchFamily="34" charset="0"/>
              <a:buChar char="•"/>
            </a:pPr>
            <a:r>
              <a:rPr lang="en-IN" sz="2000" b="1" dirty="0"/>
              <a:t>Burn down chart : (Sprint Effort Measurement )</a:t>
            </a:r>
            <a:endParaRPr lang="en-US" sz="2000" b="1" dirty="0"/>
          </a:p>
          <a:p>
            <a:pPr algn="just">
              <a:buClr>
                <a:schemeClr val="tx1"/>
              </a:buClr>
              <a:buFont typeface="Arial" panose="020B0604020202020204" pitchFamily="34" charset="0"/>
              <a:buChar char="•"/>
            </a:pPr>
            <a:r>
              <a:rPr lang="en-US" sz="2000" b="1" dirty="0"/>
              <a:t>Productivity metrics: </a:t>
            </a:r>
            <a:r>
              <a:rPr lang="en-US" sz="2000" dirty="0"/>
              <a:t>Helps to track and measure how efficient my team is in getting their tasks done.</a:t>
            </a:r>
          </a:p>
          <a:p>
            <a:pPr algn="just">
              <a:buClr>
                <a:schemeClr val="tx1"/>
              </a:buClr>
              <a:buFont typeface="Arial" panose="020B0604020202020204" pitchFamily="34" charset="0"/>
              <a:buChar char="•"/>
            </a:pPr>
            <a:r>
              <a:rPr lang="en-US" sz="2000" b="1" dirty="0"/>
              <a:t>Key Performance Indicators Metrics (KPI’s): </a:t>
            </a:r>
            <a:r>
              <a:rPr lang="en-US" sz="2000" dirty="0"/>
              <a:t>key indicators of individual’s performance. </a:t>
            </a:r>
          </a:p>
          <a:p>
            <a:pPr algn="just">
              <a:buClr>
                <a:schemeClr val="tx1"/>
              </a:buClr>
              <a:buFont typeface="Arial" panose="020B0604020202020204" pitchFamily="34" charset="0"/>
              <a:buChar char="•"/>
            </a:pPr>
            <a:r>
              <a:rPr lang="en-US" sz="2000" b="1" dirty="0"/>
              <a:t>Objectives and Key Results Metrics (OKR’s): </a:t>
            </a:r>
            <a:r>
              <a:rPr lang="en-US" sz="2000" dirty="0"/>
              <a:t>Demonstrate how the team is meeting its objectives.</a:t>
            </a:r>
          </a:p>
          <a:p>
            <a:pPr marL="457200" indent="-457200" algn="just"/>
            <a:endParaRPr lang="en-US" sz="2000" dirty="0"/>
          </a:p>
          <a:p>
            <a:pPr marL="457200" indent="-457200" algn="just"/>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379476" y="685800"/>
            <a:ext cx="8385048" cy="57912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tx1"/>
                </a:solidFill>
                <a:latin typeface="Times New Roman" pitchFamily="18" charset="0"/>
                <a:cs typeface="Times New Roman" pitchFamily="18" charset="0"/>
              </a:rPr>
              <a:t>GQM: PROJECT A</a:t>
            </a:r>
            <a:endParaRPr lang="en-US" sz="3600" b="1" dirty="0">
              <a:solidFill>
                <a:schemeClr val="tx1"/>
              </a:solidFill>
              <a:latin typeface="Times New Roman" pitchFamily="18" charset="0"/>
              <a:cs typeface="Times New Roman" pitchFamily="18" charset="0"/>
            </a:endParaRPr>
          </a:p>
        </p:txBody>
      </p:sp>
      <p:pic>
        <p:nvPicPr>
          <p:cNvPr id="4" name="Content Placeholder 3" descr="C:\Users\DELL\Downloads\SWE 111.jpg"/>
          <p:cNvPicPr>
            <a:picLocks noGrp="1"/>
          </p:cNvPicPr>
          <p:nvPr>
            <p:ph sz="quarter" idx="1"/>
          </p:nvPr>
        </p:nvPicPr>
        <p:blipFill>
          <a:blip r:embed="rId2"/>
          <a:srcRect/>
          <a:stretch>
            <a:fillRect/>
          </a:stretch>
        </p:blipFill>
        <p:spPr bwMode="auto">
          <a:xfrm>
            <a:off x="1219622" y="1643050"/>
            <a:ext cx="7161956" cy="437675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tx1"/>
                </a:solidFill>
                <a:latin typeface="Times New Roman" pitchFamily="18" charset="0"/>
                <a:cs typeface="Times New Roman" pitchFamily="18" charset="0"/>
              </a:rPr>
              <a:t>Size-Oriented Metrics:</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914400" y="1447800"/>
            <a:ext cx="7086624" cy="4572000"/>
          </a:xfrm>
        </p:spPr>
        <p:txBody>
          <a:bodyPr>
            <a:normAutofit fontScale="77500" lnSpcReduction="20000"/>
          </a:bodyPr>
          <a:lstStyle/>
          <a:p>
            <a:pPr algn="just">
              <a:buNone/>
            </a:pPr>
            <a:r>
              <a:rPr lang="en-US" sz="2400" dirty="0"/>
              <a:t>     The Table below lists each Software Development Project that has been completed by the software developers and corresponding Measures for that Project.</a:t>
            </a:r>
          </a:p>
          <a:p>
            <a:pPr algn="just">
              <a:buNone/>
            </a:pPr>
            <a:endParaRPr lang="en-US" sz="2400" b="1" dirty="0"/>
          </a:p>
          <a:p>
            <a:pPr algn="just">
              <a:buNone/>
            </a:pPr>
            <a:r>
              <a:rPr lang="en-US" sz="2400" b="1" dirty="0"/>
              <a:t>Referring to Project (A): P. Chandana Sreya-18MIS0041</a:t>
            </a:r>
            <a:endParaRPr lang="en-US" sz="2400" dirty="0"/>
          </a:p>
          <a:p>
            <a:pPr algn="just"/>
            <a:endParaRPr lang="en-US" sz="2400" dirty="0"/>
          </a:p>
          <a:p>
            <a:pPr algn="just">
              <a:buClr>
                <a:schemeClr val="tx1"/>
              </a:buClr>
            </a:pPr>
            <a:r>
              <a:rPr lang="en-US" sz="2400" dirty="0"/>
              <a:t>171 Lines of Code (LOC) were developed within 2 Person- Months of Effort at a cost of $0.  </a:t>
            </a:r>
          </a:p>
          <a:p>
            <a:pPr algn="just">
              <a:buClr>
                <a:schemeClr val="tx1"/>
              </a:buClr>
            </a:pPr>
            <a:r>
              <a:rPr lang="en-US" sz="2400" dirty="0"/>
              <a:t>The Effort and Cost recorded in the table represents all Software Engineering Activities i.e. Analysis, Design, Code, and Test)</a:t>
            </a:r>
          </a:p>
          <a:p>
            <a:pPr lvl="0" algn="just">
              <a:buClr>
                <a:schemeClr val="tx1"/>
              </a:buClr>
            </a:pPr>
            <a:r>
              <a:rPr lang="en-US" sz="2400" dirty="0"/>
              <a:t>Project A also indicates that 11 Pages of Documentation were developed.</a:t>
            </a:r>
          </a:p>
          <a:p>
            <a:pPr lvl="0" algn="just">
              <a:buClr>
                <a:schemeClr val="tx1"/>
              </a:buClr>
            </a:pPr>
            <a:r>
              <a:rPr lang="en-US" sz="2400" dirty="0"/>
              <a:t>14 Errors were recorded before the Software released.</a:t>
            </a:r>
          </a:p>
          <a:p>
            <a:pPr lvl="0" algn="just">
              <a:buClr>
                <a:schemeClr val="tx1"/>
              </a:buClr>
            </a:pPr>
            <a:r>
              <a:rPr lang="en-US" sz="2400" dirty="0"/>
              <a:t>3 Defects were encountered after the work finish within the first development cycle operation. </a:t>
            </a:r>
          </a:p>
          <a:p>
            <a:pPr lvl="0" algn="just">
              <a:buClr>
                <a:schemeClr val="tx1"/>
              </a:buClr>
            </a:pPr>
            <a:r>
              <a:rPr lang="en-US" sz="2400" dirty="0"/>
              <a:t>1 Software Developer worked on Project (A) development.</a:t>
            </a:r>
          </a:p>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tx1"/>
                </a:solidFill>
                <a:latin typeface="Times New Roman" pitchFamily="18" charset="0"/>
                <a:cs typeface="Times New Roman" pitchFamily="18" charset="0"/>
              </a:rPr>
              <a:t>Size-Oriented Metrics:</a:t>
            </a:r>
            <a:endParaRPr lang="en-US" sz="3600" dirty="0">
              <a:solidFill>
                <a:schemeClr val="tx1"/>
              </a:solidFill>
            </a:endParaRPr>
          </a:p>
        </p:txBody>
      </p:sp>
      <p:sp>
        <p:nvSpPr>
          <p:cNvPr id="3" name="Content Placeholder 2"/>
          <p:cNvSpPr>
            <a:spLocks noGrp="1"/>
          </p:cNvSpPr>
          <p:nvPr>
            <p:ph sz="quarter" idx="1"/>
          </p:nvPr>
        </p:nvSpPr>
        <p:spPr>
          <a:xfrm>
            <a:off x="914400" y="1447800"/>
            <a:ext cx="7300938" cy="4572000"/>
          </a:xfrm>
        </p:spPr>
        <p:txBody>
          <a:bodyPr>
            <a:normAutofit/>
          </a:bodyPr>
          <a:lstStyle/>
          <a:p>
            <a:pPr algn="just">
              <a:buNone/>
            </a:pPr>
            <a:r>
              <a:rPr lang="en-US" sz="2000" b="1" dirty="0"/>
              <a:t>Referring to Project (B): V. Surya Kamal-18MIS0090</a:t>
            </a:r>
          </a:p>
          <a:p>
            <a:pPr algn="just">
              <a:buNone/>
            </a:pPr>
            <a:endParaRPr lang="en-US" sz="2000" dirty="0"/>
          </a:p>
          <a:p>
            <a:pPr algn="just">
              <a:buClr>
                <a:schemeClr val="tx1"/>
              </a:buClr>
              <a:buFont typeface="Arial" panose="020B0604020202020204" pitchFamily="34" charset="0"/>
              <a:buChar char="•"/>
            </a:pPr>
            <a:r>
              <a:rPr lang="en-US" sz="2000" dirty="0"/>
              <a:t>323 Lines of Code (LOC) were developed within 24 Person- Months of Effort at a cost of $0. </a:t>
            </a:r>
          </a:p>
          <a:p>
            <a:pPr lvl="0" algn="just">
              <a:buClr>
                <a:schemeClr val="tx1"/>
              </a:buClr>
              <a:buFont typeface="Arial" panose="020B0604020202020204" pitchFamily="34" charset="0"/>
              <a:buChar char="•"/>
            </a:pPr>
            <a:r>
              <a:rPr lang="en-US" sz="2000" dirty="0"/>
              <a:t>Project A also indicates that 13 Pages of Documentation were developed.</a:t>
            </a:r>
          </a:p>
          <a:p>
            <a:pPr lvl="0" algn="just">
              <a:buClr>
                <a:schemeClr val="tx1"/>
              </a:buClr>
              <a:buFont typeface="Arial" panose="020B0604020202020204" pitchFamily="34" charset="0"/>
              <a:buChar char="•"/>
            </a:pPr>
            <a:r>
              <a:rPr lang="en-US" sz="2000" dirty="0"/>
              <a:t>21 Errors were recorded before the Software released.</a:t>
            </a:r>
          </a:p>
          <a:p>
            <a:pPr lvl="0" algn="just">
              <a:buClr>
                <a:schemeClr val="tx1"/>
              </a:buClr>
              <a:buFont typeface="Arial" panose="020B0604020202020204" pitchFamily="34" charset="0"/>
              <a:buChar char="•"/>
            </a:pPr>
            <a:r>
              <a:rPr lang="en-US" sz="2000" dirty="0"/>
              <a:t>4 Defects were encountered after the work finish within the first development cycle operation. </a:t>
            </a:r>
          </a:p>
          <a:p>
            <a:pPr lvl="0" algn="just">
              <a:buClr>
                <a:schemeClr val="tx1"/>
              </a:buClr>
              <a:buFont typeface="Arial" panose="020B0604020202020204" pitchFamily="34" charset="0"/>
              <a:buChar char="•"/>
            </a:pPr>
            <a:r>
              <a:rPr lang="en-US" sz="2000" dirty="0"/>
              <a:t>1 Software Developer worked on Project (A) development.</a:t>
            </a:r>
          </a:p>
          <a:p>
            <a:pPr lvl="0" algn="just"/>
            <a:endParaRPr lang="en-US" sz="2000" dirty="0"/>
          </a:p>
        </p:txBody>
      </p:sp>
      <p:graphicFrame>
        <p:nvGraphicFramePr>
          <p:cNvPr id="7" name="Table 6"/>
          <p:cNvGraphicFramePr>
            <a:graphicFrameLocks noGrp="1"/>
          </p:cNvGraphicFramePr>
          <p:nvPr/>
        </p:nvGraphicFramePr>
        <p:xfrm>
          <a:off x="857223" y="4929198"/>
          <a:ext cx="7500991" cy="1233932"/>
        </p:xfrm>
        <a:graphic>
          <a:graphicData uri="http://schemas.openxmlformats.org/drawingml/2006/table">
            <a:tbl>
              <a:tblPr/>
              <a:tblGrid>
                <a:gridCol w="1214447">
                  <a:extLst>
                    <a:ext uri="{9D8B030D-6E8A-4147-A177-3AD203B41FA5}">
                      <a16:colId xmlns:a16="http://schemas.microsoft.com/office/drawing/2014/main" val="20000"/>
                    </a:ext>
                  </a:extLst>
                </a:gridCol>
                <a:gridCol w="928694">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gridCol w="1071570">
                  <a:extLst>
                    <a:ext uri="{9D8B030D-6E8A-4147-A177-3AD203B41FA5}">
                      <a16:colId xmlns:a16="http://schemas.microsoft.com/office/drawing/2014/main" val="20003"/>
                    </a:ext>
                  </a:extLst>
                </a:gridCol>
                <a:gridCol w="1071570">
                  <a:extLst>
                    <a:ext uri="{9D8B030D-6E8A-4147-A177-3AD203B41FA5}">
                      <a16:colId xmlns:a16="http://schemas.microsoft.com/office/drawing/2014/main" val="20004"/>
                    </a:ext>
                  </a:extLst>
                </a:gridCol>
                <a:gridCol w="1071570">
                  <a:extLst>
                    <a:ext uri="{9D8B030D-6E8A-4147-A177-3AD203B41FA5}">
                      <a16:colId xmlns:a16="http://schemas.microsoft.com/office/drawing/2014/main" val="20005"/>
                    </a:ext>
                  </a:extLst>
                </a:gridCol>
                <a:gridCol w="1071570">
                  <a:extLst>
                    <a:ext uri="{9D8B030D-6E8A-4147-A177-3AD203B41FA5}">
                      <a16:colId xmlns:a16="http://schemas.microsoft.com/office/drawing/2014/main" val="20006"/>
                    </a:ext>
                  </a:extLst>
                </a:gridCol>
              </a:tblGrid>
              <a:tr h="354330">
                <a:tc>
                  <a:txBody>
                    <a:bodyPr/>
                    <a:lstStyle/>
                    <a:p>
                      <a:pPr>
                        <a:lnSpc>
                          <a:spcPct val="115000"/>
                        </a:lnSpc>
                        <a:spcAft>
                          <a:spcPts val="0"/>
                        </a:spcAft>
                      </a:pPr>
                      <a:r>
                        <a:rPr lang="en-US" sz="1600" b="1" dirty="0">
                          <a:solidFill>
                            <a:srgbClr val="000000"/>
                          </a:solidFill>
                          <a:latin typeface="Times New Roman"/>
                          <a:ea typeface="Calibri"/>
                          <a:cs typeface="Times New Roman"/>
                        </a:rPr>
                        <a:t>PROJECT </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LOC</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EFFORT </a:t>
                      </a:r>
                      <a:endParaRPr lang="en-US" sz="1100" dirty="0">
                        <a:solidFill>
                          <a:srgbClr val="000000"/>
                        </a:solidFill>
                        <a:latin typeface="Calibri"/>
                        <a:ea typeface="Calibri"/>
                        <a:cs typeface="Times New Roman"/>
                      </a:endParaRPr>
                    </a:p>
                    <a:p>
                      <a:pPr>
                        <a:lnSpc>
                          <a:spcPct val="115000"/>
                        </a:lnSpc>
                        <a:spcAft>
                          <a:spcPts val="0"/>
                        </a:spcAft>
                      </a:pPr>
                      <a:r>
                        <a:rPr lang="en-US" sz="1600" b="1" dirty="0">
                          <a:solidFill>
                            <a:srgbClr val="000000"/>
                          </a:solidFill>
                          <a:latin typeface="Times New Roman"/>
                          <a:ea typeface="Calibri"/>
                          <a:cs typeface="Times New Roman"/>
                        </a:rPr>
                        <a:t>                                           </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PP. Doc</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Errors</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Defects</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People</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33375">
                <a:tc>
                  <a:txBody>
                    <a:bodyPr/>
                    <a:lstStyle/>
                    <a:p>
                      <a:pPr>
                        <a:lnSpc>
                          <a:spcPct val="115000"/>
                        </a:lnSpc>
                        <a:spcAft>
                          <a:spcPts val="0"/>
                        </a:spcAft>
                      </a:pPr>
                      <a:r>
                        <a:rPr lang="en-US" sz="1600" dirty="0">
                          <a:solidFill>
                            <a:srgbClr val="FFFFFF"/>
                          </a:solidFill>
                          <a:latin typeface="Times New Roman"/>
                          <a:ea typeface="Calibri"/>
                          <a:cs typeface="Times New Roman"/>
                        </a:rPr>
                        <a:t>A</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171</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2</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11</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14</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3</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1</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1"/>
                  </a:ext>
                </a:extLst>
              </a:tr>
              <a:tr h="357505">
                <a:tc>
                  <a:txBody>
                    <a:bodyPr/>
                    <a:lstStyle/>
                    <a:p>
                      <a:pPr>
                        <a:lnSpc>
                          <a:spcPct val="115000"/>
                        </a:lnSpc>
                        <a:spcAft>
                          <a:spcPts val="0"/>
                        </a:spcAft>
                      </a:pPr>
                      <a:r>
                        <a:rPr lang="en-US" sz="1600" dirty="0">
                          <a:solidFill>
                            <a:srgbClr val="FFFFFF"/>
                          </a:solidFill>
                          <a:latin typeface="Times New Roman"/>
                          <a:ea typeface="Calibri"/>
                          <a:cs typeface="Times New Roman"/>
                        </a:rPr>
                        <a:t>B</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323</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2</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13</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21</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4</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solidFill>
                            <a:srgbClr val="000000"/>
                          </a:solidFill>
                          <a:latin typeface="Times New Roman"/>
                          <a:ea typeface="Calibri"/>
                          <a:cs typeface="Times New Roman"/>
                        </a:rPr>
                        <a:t>1</a:t>
                      </a:r>
                      <a:endParaRPr lang="en-US" sz="1600" dirty="0">
                        <a:solidFill>
                          <a:srgbClr val="00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tx1"/>
                </a:solidFill>
                <a:latin typeface="Times New Roman" pitchFamily="18" charset="0"/>
                <a:cs typeface="Times New Roman" pitchFamily="18" charset="0"/>
              </a:rPr>
              <a:t>Size-Oriented Metrics:</a:t>
            </a:r>
            <a:endParaRPr lang="en-US" sz="3600" dirty="0">
              <a:solidFill>
                <a:schemeClr val="tx1"/>
              </a:solidFill>
            </a:endParaRPr>
          </a:p>
        </p:txBody>
      </p:sp>
      <p:sp>
        <p:nvSpPr>
          <p:cNvPr id="3" name="Content Placeholder 2"/>
          <p:cNvSpPr>
            <a:spLocks noGrp="1"/>
          </p:cNvSpPr>
          <p:nvPr>
            <p:ph sz="quarter" idx="1"/>
          </p:nvPr>
        </p:nvSpPr>
        <p:spPr>
          <a:xfrm>
            <a:off x="914400" y="1447800"/>
            <a:ext cx="6943748" cy="4572000"/>
          </a:xfrm>
        </p:spPr>
        <p:txBody>
          <a:bodyPr>
            <a:normAutofit/>
          </a:bodyPr>
          <a:lstStyle/>
          <a:p>
            <a:pPr algn="just">
              <a:buNone/>
            </a:pPr>
            <a:r>
              <a:rPr lang="en-US" sz="2000" dirty="0"/>
              <a:t>The estimated human effort by work package can be calculated as follows (indicative method): </a:t>
            </a:r>
          </a:p>
          <a:p>
            <a:pPr algn="just">
              <a:buClr>
                <a:schemeClr val="tx1"/>
              </a:buClr>
              <a:buFont typeface="Arial" panose="020B0604020202020204" pitchFamily="34" charset="0"/>
              <a:buChar char="•"/>
            </a:pPr>
            <a:r>
              <a:rPr lang="en-US" sz="2000" dirty="0"/>
              <a:t>If 1 year = 220 (working) days</a:t>
            </a:r>
          </a:p>
          <a:p>
            <a:pPr algn="just">
              <a:buClr>
                <a:schemeClr val="tx1"/>
              </a:buClr>
              <a:buFont typeface="Arial" panose="020B0604020202020204" pitchFamily="34" charset="0"/>
              <a:buChar char="•"/>
            </a:pPr>
            <a:r>
              <a:rPr lang="en-US" sz="2000" dirty="0"/>
              <a:t>Then 1 month = 220/12 = 18.33 (working) days. </a:t>
            </a:r>
          </a:p>
          <a:p>
            <a:pPr algn="just">
              <a:buClr>
                <a:schemeClr val="tx1"/>
              </a:buClr>
              <a:buFont typeface="Arial" panose="020B0604020202020204" pitchFamily="34" charset="0"/>
              <a:buChar char="•"/>
            </a:pPr>
            <a:r>
              <a:rPr lang="en-US" sz="2000" dirty="0"/>
              <a:t>So 20 full working days for one person would be 20/18.33 = 1.09 person-months.</a:t>
            </a:r>
            <a:endParaRPr lang="en-IN" sz="2000" dirty="0"/>
          </a:p>
          <a:p>
            <a:pPr algn="just">
              <a:buClr>
                <a:schemeClr val="tx1"/>
              </a:buClr>
              <a:buFont typeface="Arial" panose="020B0604020202020204" pitchFamily="34" charset="0"/>
              <a:buChar char="•"/>
            </a:pPr>
            <a:r>
              <a:rPr lang="en-IN" sz="2000" dirty="0"/>
              <a:t>Here we have two developers with the percentage of their effort being 50% each in developing the project and they worked for 4 months in the total academic year of the project.</a:t>
            </a:r>
          </a:p>
          <a:p>
            <a:pPr algn="just">
              <a:buClr>
                <a:schemeClr val="tx1"/>
              </a:buClr>
              <a:buFont typeface="Arial" panose="020B0604020202020204" pitchFamily="34" charset="0"/>
              <a:buChar char="•"/>
            </a:pPr>
            <a:r>
              <a:rPr lang="en-IN" sz="2000" dirty="0"/>
              <a:t>(50% x 4) = 2.0 person-months for each developer.</a:t>
            </a:r>
            <a:endParaRPr lang="en-US" sz="2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tx1"/>
                </a:solidFill>
                <a:latin typeface="Times New Roman" pitchFamily="18" charset="0"/>
                <a:cs typeface="Times New Roman" pitchFamily="18" charset="0"/>
              </a:rPr>
              <a:t>Size-Oriented Metrics:</a:t>
            </a:r>
            <a:endParaRPr lang="en-US" sz="3600" dirty="0">
              <a:solidFill>
                <a:schemeClr val="tx1"/>
              </a:solidFill>
            </a:endParaRPr>
          </a:p>
        </p:txBody>
      </p:sp>
      <p:sp>
        <p:nvSpPr>
          <p:cNvPr id="3" name="Content Placeholder 2"/>
          <p:cNvSpPr>
            <a:spLocks noGrp="1"/>
          </p:cNvSpPr>
          <p:nvPr>
            <p:ph sz="quarter" idx="1"/>
          </p:nvPr>
        </p:nvSpPr>
        <p:spPr>
          <a:xfrm>
            <a:off x="914400" y="1447800"/>
            <a:ext cx="6943748" cy="4572000"/>
          </a:xfrm>
        </p:spPr>
        <p:txBody>
          <a:bodyPr>
            <a:normAutofit fontScale="92500" lnSpcReduction="10000"/>
          </a:bodyPr>
          <a:lstStyle/>
          <a:p>
            <a:pPr algn="just">
              <a:buNone/>
            </a:pPr>
            <a:r>
              <a:rPr lang="en-US" sz="2000" b="1" dirty="0"/>
              <a:t>We can calculate the following Size Oriented Metrics:</a:t>
            </a:r>
            <a:endParaRPr lang="en-US" sz="2000" dirty="0"/>
          </a:p>
          <a:p>
            <a:pPr>
              <a:buNone/>
            </a:pPr>
            <a:r>
              <a:rPr lang="en-GB" sz="2000" b="1" dirty="0"/>
              <a:t>For Project Developer A:</a:t>
            </a:r>
            <a:endParaRPr lang="en-US" sz="2000" dirty="0"/>
          </a:p>
          <a:p>
            <a:pPr lvl="0">
              <a:buClr>
                <a:schemeClr val="tx1"/>
              </a:buClr>
              <a:buFont typeface="Arial" panose="020B0604020202020204" pitchFamily="34" charset="0"/>
              <a:buChar char="•"/>
            </a:pPr>
            <a:r>
              <a:rPr lang="en-US" sz="2000" dirty="0"/>
              <a:t>Page of Document / KLOC     (11 / 2.1 = 64.33)</a:t>
            </a:r>
          </a:p>
          <a:p>
            <a:pPr lvl="0">
              <a:buClr>
                <a:schemeClr val="tx1"/>
              </a:buClr>
              <a:buFont typeface="Arial" panose="020B0604020202020204" pitchFamily="34" charset="0"/>
              <a:buChar char="•"/>
            </a:pPr>
            <a:r>
              <a:rPr lang="en-US" sz="2000" dirty="0"/>
              <a:t>Errors / Person-Month              (14 / 2  =  7 )</a:t>
            </a:r>
          </a:p>
          <a:p>
            <a:pPr lvl="0">
              <a:buClr>
                <a:schemeClr val="tx1"/>
              </a:buClr>
              <a:buFont typeface="Arial" panose="020B0604020202020204" pitchFamily="34" charset="0"/>
              <a:buChar char="•"/>
            </a:pPr>
            <a:r>
              <a:rPr lang="en-US" sz="2000" dirty="0"/>
              <a:t>LOC / Person-Month                 ( 171 / 2 = 85.5)</a:t>
            </a:r>
          </a:p>
          <a:p>
            <a:pPr lvl="0"/>
            <a:endParaRPr lang="en-US" sz="2000" dirty="0"/>
          </a:p>
          <a:p>
            <a:pPr lvl="0">
              <a:buClr>
                <a:srgbClr val="D34817"/>
              </a:buClr>
              <a:buNone/>
            </a:pPr>
            <a:r>
              <a:rPr lang="en-GB" sz="2000" b="1" dirty="0">
                <a:solidFill>
                  <a:prstClr val="black"/>
                </a:solidFill>
              </a:rPr>
              <a:t>For Project Developer B:</a:t>
            </a:r>
            <a:endParaRPr lang="en-US" sz="2000" dirty="0">
              <a:solidFill>
                <a:prstClr val="black"/>
              </a:solidFill>
            </a:endParaRPr>
          </a:p>
          <a:p>
            <a:pPr lvl="0">
              <a:buClr>
                <a:schemeClr val="tx1"/>
              </a:buClr>
              <a:buFont typeface="Arial" panose="020B0604020202020204" pitchFamily="34" charset="0"/>
              <a:buChar char="•"/>
            </a:pPr>
            <a:r>
              <a:rPr lang="en-US" sz="2000" dirty="0">
                <a:solidFill>
                  <a:prstClr val="black"/>
                </a:solidFill>
              </a:rPr>
              <a:t>Page of Document / KLOC      (13 / 2.1 = 40.24)</a:t>
            </a:r>
          </a:p>
          <a:p>
            <a:pPr lvl="0">
              <a:buClr>
                <a:schemeClr val="tx1"/>
              </a:buClr>
              <a:buFont typeface="Arial" panose="020B0604020202020204" pitchFamily="34" charset="0"/>
              <a:buChar char="•"/>
            </a:pPr>
            <a:r>
              <a:rPr lang="en-US" sz="2000" dirty="0">
                <a:solidFill>
                  <a:prstClr val="black"/>
                </a:solidFill>
              </a:rPr>
              <a:t>Errors / Person-Month              (21 / 2  =  10.5 )</a:t>
            </a:r>
          </a:p>
          <a:p>
            <a:pPr lvl="0">
              <a:buClr>
                <a:schemeClr val="tx1"/>
              </a:buClr>
              <a:buFont typeface="Arial" panose="020B0604020202020204" pitchFamily="34" charset="0"/>
              <a:buChar char="•"/>
            </a:pPr>
            <a:r>
              <a:rPr lang="en-US" sz="2000" dirty="0">
                <a:solidFill>
                  <a:prstClr val="black"/>
                </a:solidFill>
              </a:rPr>
              <a:t>LOC / Person-Month                 ( 323 / 2 = 161.5)</a:t>
            </a:r>
          </a:p>
          <a:p>
            <a:pPr lvl="0">
              <a:buClr>
                <a:srgbClr val="D34817"/>
              </a:buClr>
            </a:pPr>
            <a:endParaRPr lang="en-US" sz="2000" b="1" dirty="0">
              <a:solidFill>
                <a:prstClr val="black"/>
              </a:solidFill>
            </a:endParaRPr>
          </a:p>
          <a:p>
            <a:pPr lvl="0">
              <a:buClr>
                <a:srgbClr val="D34817"/>
              </a:buClr>
              <a:buNone/>
            </a:pPr>
            <a:r>
              <a:rPr lang="en-US" sz="2000" b="1" dirty="0">
                <a:solidFill>
                  <a:prstClr val="black"/>
                </a:solidFill>
              </a:rPr>
              <a:t>KLOC: Thousand of Lines of Code A: (171 LOC = 0.171 KLOC)</a:t>
            </a:r>
            <a:endParaRPr lang="en-US" sz="2000" b="1" dirty="0"/>
          </a:p>
          <a:p>
            <a:pPr>
              <a:buNone/>
            </a:pPr>
            <a:r>
              <a:rPr lang="en-US" sz="2000" b="1" dirty="0"/>
              <a:t>KLOC: Thousand of Lines of Code B: (323 LOC = 0.323 KLOC)</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rPr>
              <a:t>Project Metrics:</a:t>
            </a:r>
            <a:endParaRPr lang="en-US" sz="3600" dirty="0">
              <a:solidFill>
                <a:schemeClr val="tx1"/>
              </a:solidFill>
            </a:endParaRPr>
          </a:p>
        </p:txBody>
      </p:sp>
      <p:sp>
        <p:nvSpPr>
          <p:cNvPr id="3" name="Content Placeholder 2"/>
          <p:cNvSpPr>
            <a:spLocks noGrp="1"/>
          </p:cNvSpPr>
          <p:nvPr>
            <p:ph sz="quarter" idx="1"/>
          </p:nvPr>
        </p:nvSpPr>
        <p:spPr>
          <a:xfrm>
            <a:off x="914400" y="1447800"/>
            <a:ext cx="7658128" cy="4910158"/>
          </a:xfrm>
        </p:spPr>
        <p:txBody>
          <a:bodyPr>
            <a:normAutofit/>
          </a:bodyPr>
          <a:lstStyle/>
          <a:p>
            <a:pPr>
              <a:buClr>
                <a:schemeClr val="tx1"/>
              </a:buClr>
              <a:buFont typeface="Arial" panose="020B0604020202020204" pitchFamily="34" charset="0"/>
              <a:buChar char="•"/>
            </a:pPr>
            <a:r>
              <a:rPr lang="en-US" sz="1700" b="1" dirty="0"/>
              <a:t>Effort Variance Metric: </a:t>
            </a:r>
            <a:r>
              <a:rPr lang="en-US" sz="1700" dirty="0"/>
              <a:t>Difference between the planned outlined effort and the effort required to actually undertake the task is called Effort variance.</a:t>
            </a:r>
          </a:p>
          <a:p>
            <a:pPr marL="457200" indent="-457200">
              <a:buNone/>
            </a:pPr>
            <a:r>
              <a:rPr lang="en-US" sz="1700" b="1" dirty="0"/>
              <a:t>         Effort variance </a:t>
            </a:r>
            <a:r>
              <a:rPr lang="en-US" sz="1700" dirty="0"/>
              <a:t>= (Actual Effort – Planned Effort)/ Planned Effort x 100.</a:t>
            </a:r>
          </a:p>
          <a:p>
            <a:pPr marL="457200" indent="-457200">
              <a:buNone/>
            </a:pPr>
            <a:r>
              <a:rPr lang="en-US" sz="1700" b="1" dirty="0"/>
              <a:t>         Actual Effort (in hrs) =</a:t>
            </a:r>
            <a:r>
              <a:rPr lang="en-US" sz="1700" dirty="0"/>
              <a:t> 74 </a:t>
            </a:r>
          </a:p>
          <a:p>
            <a:pPr marL="457200" indent="-457200">
              <a:buNone/>
            </a:pPr>
            <a:r>
              <a:rPr lang="en-US" sz="1700" b="1" dirty="0"/>
              <a:t>         Planned Effort (in hrs) = </a:t>
            </a:r>
            <a:r>
              <a:rPr lang="en-US" sz="1700" dirty="0"/>
              <a:t>77</a:t>
            </a:r>
          </a:p>
          <a:p>
            <a:pPr>
              <a:buNone/>
            </a:pPr>
            <a:r>
              <a:rPr lang="en-IN" sz="1700" b="1" dirty="0"/>
              <a:t>         Effort Variance = </a:t>
            </a:r>
            <a:r>
              <a:rPr lang="en-IN" sz="1700" dirty="0"/>
              <a:t>( (74 – 77) / 77 ) x 100 = -3.9% </a:t>
            </a:r>
          </a:p>
          <a:p>
            <a:pPr>
              <a:buNone/>
            </a:pPr>
            <a:r>
              <a:rPr lang="en-US" sz="1700" dirty="0"/>
              <a:t>         Effort Variance should not exceed ± 5%.</a:t>
            </a:r>
          </a:p>
          <a:p>
            <a:pPr marL="342900" indent="-342900">
              <a:buNone/>
            </a:pPr>
            <a:endParaRPr lang="en-IN" sz="1800" b="1" dirty="0"/>
          </a:p>
          <a:p>
            <a:pPr>
              <a:buClr>
                <a:schemeClr val="tx1"/>
              </a:buClr>
              <a:buFont typeface="Arial" panose="020B0604020202020204" pitchFamily="34" charset="0"/>
              <a:buChar char="•"/>
            </a:pPr>
            <a:r>
              <a:rPr lang="en-US" sz="1700" b="1" dirty="0"/>
              <a:t>Schedule Variance Metric: </a:t>
            </a:r>
            <a:r>
              <a:rPr lang="en-US" sz="1700" dirty="0"/>
              <a:t>Any difference between the scheduled completion of an activity and the actual completion is known as Schedule Variance. </a:t>
            </a:r>
          </a:p>
          <a:p>
            <a:pPr marL="342900" indent="-342900">
              <a:buNone/>
            </a:pPr>
            <a:r>
              <a:rPr lang="en-US" sz="1800" b="1" dirty="0"/>
              <a:t>       </a:t>
            </a:r>
            <a:r>
              <a:rPr lang="en-US" sz="1700" b="1" dirty="0"/>
              <a:t>Schedule variance = </a:t>
            </a:r>
            <a:r>
              <a:rPr lang="en-US" sz="1700" dirty="0"/>
              <a:t>((Actual Duration – Planned Duration) x 100 / Planned Duration</a:t>
            </a:r>
          </a:p>
          <a:p>
            <a:pPr marL="342900" lvl="0" indent="-342900">
              <a:buNone/>
            </a:pPr>
            <a:r>
              <a:rPr lang="en-US" sz="1700" b="1" dirty="0"/>
              <a:t>       Actual Duration (in Days): </a:t>
            </a:r>
            <a:r>
              <a:rPr lang="en-US" sz="1700" dirty="0"/>
              <a:t>Actual end date - Planned start date = (82-1)=81</a:t>
            </a:r>
          </a:p>
          <a:p>
            <a:pPr marL="342900" lvl="0" indent="-342900">
              <a:buNone/>
            </a:pPr>
            <a:r>
              <a:rPr lang="en-US" sz="1700" b="1" dirty="0"/>
              <a:t>       Planned Duration (in Days): </a:t>
            </a:r>
            <a:r>
              <a:rPr lang="en-US" sz="1700" dirty="0"/>
              <a:t>Planned end date - Planned start date = (77-1)=76</a:t>
            </a:r>
          </a:p>
          <a:p>
            <a:pPr marL="342900" lvl="0" indent="-342900">
              <a:buNone/>
            </a:pPr>
            <a:r>
              <a:rPr lang="en-US" sz="1700" b="1" dirty="0"/>
              <a:t>       Schedule variance = </a:t>
            </a:r>
            <a:r>
              <a:rPr lang="en-US" sz="1700" dirty="0"/>
              <a:t>((81-76) x 100 ) / 76 = 6.58 %</a:t>
            </a:r>
            <a:endParaRPr lang="en-US" sz="1800" b="1" dirty="0"/>
          </a:p>
          <a:p>
            <a:pPr marL="342900" indent="-342900">
              <a:buNone/>
            </a:pPr>
            <a:endParaRPr lang="en-US" sz="1800" dirty="0"/>
          </a:p>
          <a:p>
            <a:pPr marL="342900" indent="-342900"/>
            <a:endParaRPr lang="en-US" sz="1800" dirty="0"/>
          </a:p>
          <a:p>
            <a:pPr>
              <a:buNone/>
            </a:pPr>
            <a:endParaRPr lang="en-US" sz="1800" dirty="0"/>
          </a:p>
          <a:p>
            <a:endParaRPr lang="en-US" sz="1800" dirty="0"/>
          </a:p>
          <a:p>
            <a:pPr>
              <a:buNone/>
            </a:pPr>
            <a:endParaRPr lang="en-IN" sz="2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rPr>
              <a:t>Project Metrics:</a:t>
            </a:r>
            <a:endParaRPr lang="en-US" sz="3600" dirty="0">
              <a:solidFill>
                <a:schemeClr val="tx1"/>
              </a:solidFill>
            </a:endParaRPr>
          </a:p>
        </p:txBody>
      </p:sp>
      <p:sp>
        <p:nvSpPr>
          <p:cNvPr id="3" name="Content Placeholder 2"/>
          <p:cNvSpPr>
            <a:spLocks noGrp="1"/>
          </p:cNvSpPr>
          <p:nvPr>
            <p:ph sz="quarter" idx="1"/>
          </p:nvPr>
        </p:nvSpPr>
        <p:spPr>
          <a:xfrm>
            <a:off x="928662" y="1643050"/>
            <a:ext cx="6872310" cy="4572000"/>
          </a:xfrm>
        </p:spPr>
        <p:txBody>
          <a:bodyPr>
            <a:normAutofit/>
          </a:bodyPr>
          <a:lstStyle/>
          <a:p>
            <a:pPr lvl="0">
              <a:buClr>
                <a:schemeClr val="tx1"/>
              </a:buClr>
              <a:buFont typeface="Arial" panose="020B0604020202020204" pitchFamily="34" charset="0"/>
              <a:buChar char="•"/>
            </a:pPr>
            <a:r>
              <a:rPr lang="en-US" sz="1700" b="1" dirty="0"/>
              <a:t>Requirement Stability Index: </a:t>
            </a:r>
            <a:r>
              <a:rPr lang="en-US" sz="1700" dirty="0"/>
              <a:t>Provides visibility to the magnitude and impact of requirements changes.</a:t>
            </a:r>
          </a:p>
          <a:p>
            <a:pPr>
              <a:buNone/>
            </a:pPr>
            <a:r>
              <a:rPr lang="en-US" sz="1700" dirty="0"/>
              <a:t>      RSI = (Original Requirements  + Number of changed + Number of deleted + Number of added) / ( Total number of Original requirements)</a:t>
            </a:r>
          </a:p>
          <a:p>
            <a:pPr>
              <a:buNone/>
            </a:pPr>
            <a:r>
              <a:rPr lang="en-US" sz="1700" dirty="0"/>
              <a:t>      Total number of Original Requirements =  50 </a:t>
            </a:r>
          </a:p>
          <a:p>
            <a:pPr>
              <a:buNone/>
            </a:pPr>
            <a:r>
              <a:rPr lang="en-US" sz="1700" dirty="0"/>
              <a:t>     Cumulative number of requirements changed (till date) =  1</a:t>
            </a:r>
          </a:p>
          <a:p>
            <a:pPr>
              <a:buNone/>
            </a:pPr>
            <a:r>
              <a:rPr lang="en-US" sz="1700" dirty="0"/>
              <a:t>     Cumulative number of requirements added (till date) = 2</a:t>
            </a:r>
          </a:p>
          <a:p>
            <a:pPr>
              <a:buNone/>
            </a:pPr>
            <a:r>
              <a:rPr lang="en-US" sz="1700" dirty="0"/>
              <a:t>     Cumulative number of requirements deleted (till date) = 1</a:t>
            </a:r>
          </a:p>
          <a:p>
            <a:pPr>
              <a:buNone/>
            </a:pPr>
            <a:r>
              <a:rPr lang="en-US" sz="1700" dirty="0"/>
              <a:t>     RSI = (22+1+2+1)/22 = 1.18</a:t>
            </a:r>
          </a:p>
          <a:p>
            <a:pPr>
              <a:buNone/>
            </a:pPr>
            <a:endParaRPr lang="en-IN" sz="1700" dirty="0"/>
          </a:p>
          <a:p>
            <a:pPr>
              <a:buClr>
                <a:schemeClr val="tx1"/>
              </a:buClr>
              <a:buFont typeface="Arial" panose="020B0604020202020204" pitchFamily="34" charset="0"/>
              <a:buChar char="•"/>
            </a:pPr>
            <a:r>
              <a:rPr lang="en-US" sz="1800" dirty="0"/>
              <a:t>This can be factored into plan and rework effort and schedule for remaining phases/activities/modules and this helps to know how stable the requirements.</a:t>
            </a:r>
          </a:p>
          <a:p>
            <a:pPr>
              <a:buNone/>
            </a:pPr>
            <a:endParaRPr lang="en-US" sz="17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latin typeface="Times New Roman" pitchFamily="18" charset="0"/>
                <a:cs typeface="Times New Roman" pitchFamily="18" charset="0"/>
              </a:rPr>
              <a:t>Use-Case Point: Diagram</a:t>
            </a:r>
          </a:p>
        </p:txBody>
      </p:sp>
      <p:pic>
        <p:nvPicPr>
          <p:cNvPr id="32771" name="Picture 3"/>
          <p:cNvPicPr>
            <a:picLocks noGrp="1" noChangeAspect="1" noChangeArrowheads="1"/>
          </p:cNvPicPr>
          <p:nvPr>
            <p:ph sz="quarter" idx="1"/>
          </p:nvPr>
        </p:nvPicPr>
        <p:blipFill>
          <a:blip r:embed="rId2" cstate="print"/>
          <a:srcRect/>
          <a:stretch>
            <a:fillRect/>
          </a:stretch>
        </p:blipFill>
        <p:spPr bwMode="auto">
          <a:xfrm>
            <a:off x="928662" y="1447800"/>
            <a:ext cx="7786742" cy="5053034"/>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latin typeface="Times New Roman" pitchFamily="18" charset="0"/>
                <a:cs typeface="Times New Roman" pitchFamily="18" charset="0"/>
              </a:rPr>
              <a:t>Use-Case Point:</a:t>
            </a:r>
          </a:p>
        </p:txBody>
      </p:sp>
      <p:sp>
        <p:nvSpPr>
          <p:cNvPr id="3" name="Content Placeholder 2"/>
          <p:cNvSpPr>
            <a:spLocks noGrp="1"/>
          </p:cNvSpPr>
          <p:nvPr>
            <p:ph sz="quarter" idx="1"/>
          </p:nvPr>
        </p:nvSpPr>
        <p:spPr/>
        <p:txBody>
          <a:bodyPr/>
          <a:lstStyle/>
          <a:p>
            <a:r>
              <a:rPr lang="en-US" dirty="0"/>
              <a:t>Use case weights based on the number of transactions:</a:t>
            </a:r>
          </a:p>
          <a:p>
            <a:endParaRPr lang="en-IN" dirty="0"/>
          </a:p>
          <a:p>
            <a:endParaRPr lang="en-IN" dirty="0"/>
          </a:p>
          <a:p>
            <a:endParaRPr lang="en-IN" dirty="0"/>
          </a:p>
          <a:p>
            <a:endParaRPr lang="en-IN" dirty="0"/>
          </a:p>
          <a:p>
            <a:endParaRPr lang="en-IN" dirty="0"/>
          </a:p>
          <a:p>
            <a:r>
              <a:rPr lang="en-US" dirty="0"/>
              <a:t>Actor complexity:</a:t>
            </a:r>
          </a:p>
          <a:p>
            <a:endParaRPr lang="en-IN" dirty="0"/>
          </a:p>
          <a:p>
            <a:pPr>
              <a:buNone/>
            </a:pPr>
            <a:endParaRPr lang="en-IN" dirty="0"/>
          </a:p>
        </p:txBody>
      </p:sp>
      <p:graphicFrame>
        <p:nvGraphicFramePr>
          <p:cNvPr id="4" name="Table 3"/>
          <p:cNvGraphicFramePr>
            <a:graphicFrameLocks noGrp="1"/>
          </p:cNvGraphicFramePr>
          <p:nvPr/>
        </p:nvGraphicFramePr>
        <p:xfrm>
          <a:off x="1357290" y="2143116"/>
          <a:ext cx="5248275" cy="1628902"/>
        </p:xfrm>
        <a:graphic>
          <a:graphicData uri="http://schemas.openxmlformats.org/drawingml/2006/table">
            <a:tbl>
              <a:tblPr/>
              <a:tblGrid>
                <a:gridCol w="1821815">
                  <a:extLst>
                    <a:ext uri="{9D8B030D-6E8A-4147-A177-3AD203B41FA5}">
                      <a16:colId xmlns:a16="http://schemas.microsoft.com/office/drawing/2014/main" val="20000"/>
                    </a:ext>
                  </a:extLst>
                </a:gridCol>
                <a:gridCol w="1893570">
                  <a:extLst>
                    <a:ext uri="{9D8B030D-6E8A-4147-A177-3AD203B41FA5}">
                      <a16:colId xmlns:a16="http://schemas.microsoft.com/office/drawing/2014/main" val="20001"/>
                    </a:ext>
                  </a:extLst>
                </a:gridCol>
                <a:gridCol w="1532890">
                  <a:extLst>
                    <a:ext uri="{9D8B030D-6E8A-4147-A177-3AD203B41FA5}">
                      <a16:colId xmlns:a16="http://schemas.microsoft.com/office/drawing/2014/main" val="20002"/>
                    </a:ext>
                  </a:extLst>
                </a:gridCol>
              </a:tblGrid>
              <a:tr h="367030">
                <a:tc>
                  <a:txBody>
                    <a:bodyPr/>
                    <a:lstStyle/>
                    <a:p>
                      <a:pPr>
                        <a:lnSpc>
                          <a:spcPct val="115000"/>
                        </a:lnSpc>
                        <a:spcAft>
                          <a:spcPts val="0"/>
                        </a:spcAft>
                      </a:pPr>
                      <a:r>
                        <a:rPr lang="en-US" sz="1600" b="1" dirty="0">
                          <a:solidFill>
                            <a:srgbClr val="000000"/>
                          </a:solidFill>
                          <a:latin typeface="Times New Roman"/>
                          <a:ea typeface="Calibri"/>
                          <a:cs typeface="Times New Roman"/>
                        </a:rPr>
                        <a:t>Use case Complexity </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Number of Transaction</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600" b="1">
                          <a:solidFill>
                            <a:srgbClr val="000000"/>
                          </a:solidFill>
                          <a:latin typeface="Times New Roman"/>
                          <a:ea typeface="Calibri"/>
                          <a:cs typeface="Times New Roman"/>
                        </a:rPr>
                        <a:t>Weight</a:t>
                      </a:r>
                      <a:endParaRPr lang="en-US" sz="1100">
                        <a:solidFill>
                          <a:srgbClr val="000000"/>
                        </a:solidFill>
                        <a:latin typeface="Calibri"/>
                        <a:ea typeface="Calibri"/>
                        <a:cs typeface="Times New Roman"/>
                      </a:endParaRPr>
                    </a:p>
                    <a:p>
                      <a:pPr>
                        <a:lnSpc>
                          <a:spcPct val="115000"/>
                        </a:lnSpc>
                        <a:spcAft>
                          <a:spcPts val="0"/>
                        </a:spcAft>
                      </a:pPr>
                      <a:r>
                        <a:rPr lang="en-US" sz="1600" b="1">
                          <a:solidFill>
                            <a:srgbClr val="000000"/>
                          </a:solidFill>
                          <a:latin typeface="Times New Roman"/>
                          <a:ea typeface="Calibri"/>
                          <a:cs typeface="Times New Roman"/>
                        </a:rPr>
                        <a:t>                                           </a:t>
                      </a:r>
                      <a:endParaRPr lang="en-US" sz="110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45440">
                <a:tc>
                  <a:txBody>
                    <a:bodyPr/>
                    <a:lstStyle/>
                    <a:p>
                      <a:pPr>
                        <a:lnSpc>
                          <a:spcPct val="115000"/>
                        </a:lnSpc>
                        <a:spcAft>
                          <a:spcPts val="0"/>
                        </a:spcAft>
                      </a:pPr>
                      <a:r>
                        <a:rPr lang="en-US" sz="1600" b="1">
                          <a:solidFill>
                            <a:srgbClr val="FFFFFF"/>
                          </a:solidFill>
                          <a:latin typeface="Times New Roman"/>
                          <a:ea typeface="Calibri"/>
                          <a:cs typeface="Times New Roman"/>
                        </a:rPr>
                        <a:t>Simple</a:t>
                      </a:r>
                      <a:endParaRPr lang="en-US" sz="110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3 or fewer</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600" b="1">
                          <a:solidFill>
                            <a:srgbClr val="000000"/>
                          </a:solidFill>
                          <a:latin typeface="Times New Roman"/>
                          <a:ea typeface="Calibri"/>
                          <a:cs typeface="Times New Roman"/>
                        </a:rPr>
                        <a:t>5</a:t>
                      </a:r>
                      <a:endParaRPr lang="en-US" sz="110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1"/>
                  </a:ext>
                </a:extLst>
              </a:tr>
              <a:tr h="370205">
                <a:tc>
                  <a:txBody>
                    <a:bodyPr/>
                    <a:lstStyle/>
                    <a:p>
                      <a:pPr>
                        <a:lnSpc>
                          <a:spcPct val="115000"/>
                        </a:lnSpc>
                        <a:spcAft>
                          <a:spcPts val="0"/>
                        </a:spcAft>
                      </a:pPr>
                      <a:r>
                        <a:rPr lang="en-US" sz="1600" b="1">
                          <a:solidFill>
                            <a:srgbClr val="FFFFFF"/>
                          </a:solidFill>
                          <a:latin typeface="Times New Roman"/>
                          <a:ea typeface="Calibri"/>
                          <a:cs typeface="Times New Roman"/>
                        </a:rPr>
                        <a:t>Average</a:t>
                      </a:r>
                      <a:endParaRPr lang="en-US" sz="110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4 to 7</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10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r h="370205">
                <a:tc>
                  <a:txBody>
                    <a:bodyPr/>
                    <a:lstStyle/>
                    <a:p>
                      <a:pPr>
                        <a:lnSpc>
                          <a:spcPct val="115000"/>
                        </a:lnSpc>
                        <a:spcAft>
                          <a:spcPts val="0"/>
                        </a:spcAft>
                      </a:pPr>
                      <a:r>
                        <a:rPr lang="en-US" sz="1600" b="1">
                          <a:solidFill>
                            <a:srgbClr val="FFFFFF"/>
                          </a:solidFill>
                          <a:latin typeface="Times New Roman"/>
                          <a:ea typeface="Calibri"/>
                          <a:cs typeface="Times New Roman"/>
                        </a:rPr>
                        <a:t>Complex</a:t>
                      </a:r>
                      <a:endParaRPr lang="en-US" sz="110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More than 7</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15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nvGraphicFramePr>
        <p:xfrm>
          <a:off x="1357290" y="4929198"/>
          <a:ext cx="3714776" cy="1428761"/>
        </p:xfrm>
        <a:graphic>
          <a:graphicData uri="http://schemas.openxmlformats.org/drawingml/2006/table">
            <a:tbl>
              <a:tblPr/>
              <a:tblGrid>
                <a:gridCol w="2017356">
                  <a:extLst>
                    <a:ext uri="{9D8B030D-6E8A-4147-A177-3AD203B41FA5}">
                      <a16:colId xmlns:a16="http://schemas.microsoft.com/office/drawing/2014/main" val="20000"/>
                    </a:ext>
                  </a:extLst>
                </a:gridCol>
                <a:gridCol w="1697420">
                  <a:extLst>
                    <a:ext uri="{9D8B030D-6E8A-4147-A177-3AD203B41FA5}">
                      <a16:colId xmlns:a16="http://schemas.microsoft.com/office/drawing/2014/main" val="20001"/>
                    </a:ext>
                  </a:extLst>
                </a:gridCol>
              </a:tblGrid>
              <a:tr h="404368">
                <a:tc>
                  <a:txBody>
                    <a:bodyPr/>
                    <a:lstStyle/>
                    <a:p>
                      <a:pPr>
                        <a:lnSpc>
                          <a:spcPct val="115000"/>
                        </a:lnSpc>
                        <a:spcAft>
                          <a:spcPts val="0"/>
                        </a:spcAft>
                      </a:pPr>
                      <a:r>
                        <a:rPr lang="en-US" sz="1600" b="1" dirty="0">
                          <a:solidFill>
                            <a:srgbClr val="000000"/>
                          </a:solidFill>
                          <a:latin typeface="Times New Roman"/>
                          <a:ea typeface="Calibri"/>
                          <a:cs typeface="Times New Roman"/>
                        </a:rPr>
                        <a:t>Actor Type </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600" b="1" dirty="0">
                          <a:solidFill>
                            <a:srgbClr val="000000"/>
                          </a:solidFill>
                          <a:latin typeface="Times New Roman"/>
                          <a:ea typeface="Calibri"/>
                          <a:cs typeface="Times New Roman"/>
                        </a:rPr>
                        <a:t>Weight                                </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25889">
                <a:tc>
                  <a:txBody>
                    <a:bodyPr/>
                    <a:lstStyle/>
                    <a:p>
                      <a:pPr>
                        <a:lnSpc>
                          <a:spcPct val="115000"/>
                        </a:lnSpc>
                        <a:spcAft>
                          <a:spcPts val="0"/>
                        </a:spcAft>
                      </a:pPr>
                      <a:r>
                        <a:rPr lang="en-US" sz="1600" b="1">
                          <a:solidFill>
                            <a:srgbClr val="FFFFFF"/>
                          </a:solidFill>
                          <a:latin typeface="Times New Roman"/>
                          <a:ea typeface="Calibri"/>
                          <a:cs typeface="Times New Roman"/>
                        </a:rPr>
                        <a:t>Simple</a:t>
                      </a:r>
                      <a:endParaRPr lang="en-US" sz="110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IN" sz="1600" b="1"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1"/>
                  </a:ext>
                </a:extLst>
              </a:tr>
              <a:tr h="349252">
                <a:tc>
                  <a:txBody>
                    <a:bodyPr/>
                    <a:lstStyle/>
                    <a:p>
                      <a:pPr>
                        <a:lnSpc>
                          <a:spcPct val="115000"/>
                        </a:lnSpc>
                        <a:spcAft>
                          <a:spcPts val="0"/>
                        </a:spcAft>
                      </a:pPr>
                      <a:r>
                        <a:rPr lang="en-US" sz="1600" b="1">
                          <a:solidFill>
                            <a:srgbClr val="FFFFFF"/>
                          </a:solidFill>
                          <a:latin typeface="Times New Roman"/>
                          <a:ea typeface="Calibri"/>
                          <a:cs typeface="Times New Roman"/>
                        </a:rPr>
                        <a:t>Average</a:t>
                      </a:r>
                      <a:endParaRPr lang="en-US" sz="110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IN" sz="1600" b="1"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r h="349252">
                <a:tc>
                  <a:txBody>
                    <a:bodyPr/>
                    <a:lstStyle/>
                    <a:p>
                      <a:pPr>
                        <a:lnSpc>
                          <a:spcPct val="115000"/>
                        </a:lnSpc>
                        <a:spcAft>
                          <a:spcPts val="0"/>
                        </a:spcAft>
                      </a:pPr>
                      <a:r>
                        <a:rPr lang="en-US" sz="1600" b="1">
                          <a:solidFill>
                            <a:srgbClr val="FFFFFF"/>
                          </a:solidFill>
                          <a:latin typeface="Times New Roman"/>
                          <a:ea typeface="Calibri"/>
                          <a:cs typeface="Times New Roman"/>
                        </a:rPr>
                        <a:t>Complex</a:t>
                      </a:r>
                      <a:endParaRPr lang="en-US" sz="110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nSpc>
                          <a:spcPct val="115000"/>
                        </a:lnSpc>
                        <a:spcAft>
                          <a:spcPts val="0"/>
                        </a:spcAft>
                      </a:pPr>
                      <a:r>
                        <a:rPr lang="en-IN" sz="1600" b="1" dirty="0">
                          <a:solidFill>
                            <a:srgbClr val="000000"/>
                          </a:solidFill>
                          <a:latin typeface="Times New Roman"/>
                          <a:ea typeface="Calibri"/>
                          <a:cs typeface="Times New Roman"/>
                        </a:rPr>
                        <a:t>3</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latin typeface="Times New Roman" pitchFamily="18" charset="0"/>
                <a:cs typeface="Times New Roman" pitchFamily="18" charset="0"/>
              </a:rPr>
              <a:t>Use-Case Point: UAW</a:t>
            </a:r>
            <a:endParaRPr lang="en-US" sz="3600" dirty="0">
              <a:solidFill>
                <a:schemeClr val="tx1"/>
              </a:solidFill>
            </a:endParaRPr>
          </a:p>
        </p:txBody>
      </p:sp>
      <p:sp>
        <p:nvSpPr>
          <p:cNvPr id="3" name="Content Placeholder 2"/>
          <p:cNvSpPr>
            <a:spLocks noGrp="1"/>
          </p:cNvSpPr>
          <p:nvPr>
            <p:ph sz="quarter" idx="1"/>
          </p:nvPr>
        </p:nvSpPr>
        <p:spPr/>
        <p:txBody>
          <a:bodyPr/>
          <a:lstStyle/>
          <a:p>
            <a:r>
              <a:rPr lang="en-US" b="1" dirty="0"/>
              <a:t>Unadjusted Actor Weight (UAW): Table</a:t>
            </a:r>
          </a:p>
          <a:p>
            <a:pPr>
              <a:buNone/>
            </a:pPr>
            <a:endParaRPr lang="en-IN" dirty="0"/>
          </a:p>
          <a:p>
            <a:pPr>
              <a:buNone/>
            </a:pPr>
            <a:endParaRPr lang="en-IN" dirty="0"/>
          </a:p>
          <a:p>
            <a:pPr>
              <a:buNone/>
            </a:pPr>
            <a:endParaRPr lang="en-IN" dirty="0"/>
          </a:p>
          <a:p>
            <a:pPr>
              <a:buNone/>
            </a:pPr>
            <a:endParaRPr lang="en-IN" dirty="0"/>
          </a:p>
          <a:p>
            <a:pPr>
              <a:buNone/>
            </a:pPr>
            <a:endParaRPr lang="en-US" sz="2000" dirty="0"/>
          </a:p>
          <a:p>
            <a:pPr>
              <a:buNone/>
            </a:pPr>
            <a:r>
              <a:rPr lang="en-US" sz="2000" dirty="0"/>
              <a:t>UAW = (Total No. of Simple Actors x 1) + (Total No. Average Actors x 2) + (Total No. Complex Actors x 3)</a:t>
            </a:r>
          </a:p>
          <a:p>
            <a:pPr>
              <a:buNone/>
            </a:pPr>
            <a:r>
              <a:rPr lang="en-IN" sz="2000" dirty="0"/>
              <a:t>For the Total system: UAW= Total of product : 1+0+12 </a:t>
            </a:r>
          </a:p>
          <a:p>
            <a:pPr>
              <a:buNone/>
            </a:pPr>
            <a:r>
              <a:rPr lang="en-IN" sz="2000" dirty="0"/>
              <a:t>UAW= 13</a:t>
            </a:r>
          </a:p>
        </p:txBody>
      </p:sp>
      <p:graphicFrame>
        <p:nvGraphicFramePr>
          <p:cNvPr id="4" name="Table 3"/>
          <p:cNvGraphicFramePr>
            <a:graphicFrameLocks noGrp="1"/>
          </p:cNvGraphicFramePr>
          <p:nvPr/>
        </p:nvGraphicFramePr>
        <p:xfrm>
          <a:off x="1214414" y="2143117"/>
          <a:ext cx="5500727" cy="1785949"/>
        </p:xfrm>
        <a:graphic>
          <a:graphicData uri="http://schemas.openxmlformats.org/drawingml/2006/table">
            <a:tbl>
              <a:tblPr/>
              <a:tblGrid>
                <a:gridCol w="1560833">
                  <a:extLst>
                    <a:ext uri="{9D8B030D-6E8A-4147-A177-3AD203B41FA5}">
                      <a16:colId xmlns:a16="http://schemas.microsoft.com/office/drawing/2014/main" val="20000"/>
                    </a:ext>
                  </a:extLst>
                </a:gridCol>
                <a:gridCol w="1313298">
                  <a:extLst>
                    <a:ext uri="{9D8B030D-6E8A-4147-A177-3AD203B41FA5}">
                      <a16:colId xmlns:a16="http://schemas.microsoft.com/office/drawing/2014/main" val="20001"/>
                    </a:ext>
                  </a:extLst>
                </a:gridCol>
                <a:gridCol w="1313298">
                  <a:extLst>
                    <a:ext uri="{9D8B030D-6E8A-4147-A177-3AD203B41FA5}">
                      <a16:colId xmlns:a16="http://schemas.microsoft.com/office/drawing/2014/main" val="20002"/>
                    </a:ext>
                  </a:extLst>
                </a:gridCol>
                <a:gridCol w="1313298">
                  <a:extLst>
                    <a:ext uri="{9D8B030D-6E8A-4147-A177-3AD203B41FA5}">
                      <a16:colId xmlns:a16="http://schemas.microsoft.com/office/drawing/2014/main" val="20003"/>
                    </a:ext>
                  </a:extLst>
                </a:gridCol>
              </a:tblGrid>
              <a:tr h="654533">
                <a:tc>
                  <a:txBody>
                    <a:bodyPr/>
                    <a:lstStyle/>
                    <a:p>
                      <a:pPr>
                        <a:lnSpc>
                          <a:spcPct val="115000"/>
                        </a:lnSpc>
                        <a:spcAft>
                          <a:spcPts val="0"/>
                        </a:spcAft>
                      </a:pPr>
                      <a:r>
                        <a:rPr lang="en-US" sz="1600" b="1" dirty="0">
                          <a:solidFill>
                            <a:srgbClr val="000000"/>
                          </a:solidFill>
                          <a:latin typeface="Times New Roman" pitchFamily="18" charset="0"/>
                          <a:ea typeface="Calibri"/>
                          <a:cs typeface="Times New Roman" pitchFamily="18" charset="0"/>
                        </a:rPr>
                        <a:t>Actor Type </a:t>
                      </a: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600" b="1" dirty="0">
                          <a:solidFill>
                            <a:srgbClr val="000000"/>
                          </a:solidFill>
                          <a:latin typeface="Times New Roman" pitchFamily="18" charset="0"/>
                          <a:ea typeface="Calibri"/>
                          <a:cs typeface="Times New Roman" pitchFamily="18" charset="0"/>
                        </a:rPr>
                        <a:t>Weight                                </a:t>
                      </a: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Number of Actors</a:t>
                      </a:r>
                      <a:endParaRPr lang="en-US" sz="1600" b="1" dirty="0">
                        <a:solidFill>
                          <a:srgbClr val="000000"/>
                        </a:solidFill>
                        <a:latin typeface="Times New Roman" pitchFamily="18" charset="0"/>
                        <a:ea typeface="Calibri"/>
                        <a:cs typeface="Times New Roman" pitchFamily="18" charset="0"/>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Product</a:t>
                      </a:r>
                      <a:endParaRPr lang="en-US" sz="1600" b="1" dirty="0">
                        <a:solidFill>
                          <a:srgbClr val="000000"/>
                        </a:solidFill>
                        <a:latin typeface="Times New Roman" pitchFamily="18" charset="0"/>
                        <a:ea typeface="Calibri"/>
                        <a:cs typeface="Times New Roman" pitchFamily="18" charset="0"/>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9936">
                <a:tc>
                  <a:txBody>
                    <a:bodyPr/>
                    <a:lstStyle/>
                    <a:p>
                      <a:pPr>
                        <a:lnSpc>
                          <a:spcPct val="115000"/>
                        </a:lnSpc>
                        <a:spcAft>
                          <a:spcPts val="0"/>
                        </a:spcAft>
                      </a:pPr>
                      <a:r>
                        <a:rPr lang="en-US" sz="1600" b="1">
                          <a:solidFill>
                            <a:srgbClr val="FFFFFF"/>
                          </a:solidFill>
                          <a:latin typeface="Times New Roman" pitchFamily="18" charset="0"/>
                          <a:ea typeface="Calibri"/>
                          <a:cs typeface="Times New Roman" pitchFamily="18" charset="0"/>
                        </a:rPr>
                        <a:t>Simple</a:t>
                      </a:r>
                      <a:endParaRPr lang="en-US" sz="1600" b="1">
                        <a:solidFill>
                          <a:srgbClr val="000000"/>
                        </a:solidFill>
                        <a:latin typeface="Times New Roman" pitchFamily="18" charset="0"/>
                        <a:ea typeface="Calibri"/>
                        <a:cs typeface="Times New Roman" pitchFamily="18" charset="0"/>
                      </a:endParaRPr>
                    </a:p>
                  </a:txBody>
                  <a:tcPr marL="68580" marR="68580" marT="0" marB="0">
                    <a:lnL>
                      <a:noFill/>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1</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1</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1</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1"/>
                  </a:ext>
                </a:extLst>
              </a:tr>
              <a:tr h="385740">
                <a:tc>
                  <a:txBody>
                    <a:bodyPr/>
                    <a:lstStyle/>
                    <a:p>
                      <a:pPr>
                        <a:lnSpc>
                          <a:spcPct val="115000"/>
                        </a:lnSpc>
                        <a:spcAft>
                          <a:spcPts val="0"/>
                        </a:spcAft>
                      </a:pPr>
                      <a:r>
                        <a:rPr lang="en-US" sz="1600" b="1">
                          <a:solidFill>
                            <a:srgbClr val="FFFFFF"/>
                          </a:solidFill>
                          <a:latin typeface="Times New Roman" pitchFamily="18" charset="0"/>
                          <a:ea typeface="Calibri"/>
                          <a:cs typeface="Times New Roman" pitchFamily="18" charset="0"/>
                        </a:rPr>
                        <a:t>Average</a:t>
                      </a:r>
                      <a:endParaRPr lang="en-US" sz="1600" b="1">
                        <a:solidFill>
                          <a:srgbClr val="000000"/>
                        </a:solidFill>
                        <a:latin typeface="Times New Roman" pitchFamily="18" charset="0"/>
                        <a:ea typeface="Calibri"/>
                        <a:cs typeface="Times New Roman" pitchFamily="18" charset="0"/>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2</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0</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0</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r h="385740">
                <a:tc>
                  <a:txBody>
                    <a:bodyPr/>
                    <a:lstStyle/>
                    <a:p>
                      <a:pPr>
                        <a:lnSpc>
                          <a:spcPct val="115000"/>
                        </a:lnSpc>
                        <a:spcAft>
                          <a:spcPts val="0"/>
                        </a:spcAft>
                      </a:pPr>
                      <a:r>
                        <a:rPr lang="en-US" sz="1600" b="1" dirty="0">
                          <a:solidFill>
                            <a:srgbClr val="FFFFFF"/>
                          </a:solidFill>
                          <a:latin typeface="Times New Roman" pitchFamily="18" charset="0"/>
                          <a:ea typeface="Calibri"/>
                          <a:cs typeface="Times New Roman" pitchFamily="18" charset="0"/>
                        </a:rPr>
                        <a:t>Complex</a:t>
                      </a:r>
                      <a:endParaRPr lang="en-US" sz="1600" b="1" dirty="0">
                        <a:solidFill>
                          <a:srgbClr val="000000"/>
                        </a:solidFill>
                        <a:latin typeface="Times New Roman" pitchFamily="18" charset="0"/>
                        <a:ea typeface="Calibri"/>
                        <a:cs typeface="Times New Roman" pitchFamily="18" charset="0"/>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3</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4</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12</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379476" y="609600"/>
            <a:ext cx="8385048" cy="5857875"/>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latin typeface="Times New Roman" pitchFamily="18" charset="0"/>
                <a:cs typeface="Times New Roman" pitchFamily="18" charset="0"/>
              </a:rPr>
              <a:t>Use-Case Point: UUCW</a:t>
            </a:r>
            <a:endParaRPr lang="en-US" sz="3600" dirty="0">
              <a:solidFill>
                <a:schemeClr val="tx1"/>
              </a:solidFill>
            </a:endParaRPr>
          </a:p>
        </p:txBody>
      </p:sp>
      <p:sp>
        <p:nvSpPr>
          <p:cNvPr id="3" name="Content Placeholder 2"/>
          <p:cNvSpPr>
            <a:spLocks noGrp="1"/>
          </p:cNvSpPr>
          <p:nvPr>
            <p:ph sz="quarter" idx="1"/>
          </p:nvPr>
        </p:nvSpPr>
        <p:spPr/>
        <p:txBody>
          <a:bodyPr/>
          <a:lstStyle/>
          <a:p>
            <a:r>
              <a:rPr lang="en-US" b="1" dirty="0"/>
              <a:t>Unadjusted Use Case Weight (UUCW): Table</a:t>
            </a:r>
          </a:p>
          <a:p>
            <a:endParaRPr lang="en-IN" b="1" dirty="0"/>
          </a:p>
          <a:p>
            <a:endParaRPr lang="en-IN" b="1" dirty="0"/>
          </a:p>
          <a:p>
            <a:endParaRPr lang="en-IN" b="1" dirty="0"/>
          </a:p>
          <a:p>
            <a:endParaRPr lang="en-IN" b="1" dirty="0"/>
          </a:p>
          <a:p>
            <a:endParaRPr lang="en-IN" b="1" dirty="0"/>
          </a:p>
          <a:p>
            <a:r>
              <a:rPr lang="en-US" sz="2000" dirty="0"/>
              <a:t>UUCW = (Total No. of Simple Use Cases x 5) + (Total No. Average Use Cases x 10) + (Total No. Complex Use Cases x 15)</a:t>
            </a:r>
          </a:p>
          <a:p>
            <a:pPr>
              <a:buNone/>
            </a:pPr>
            <a:r>
              <a:rPr lang="en-IN" sz="2000" dirty="0"/>
              <a:t>For the Total system: UUCW= Total of product : 35+90+105</a:t>
            </a:r>
          </a:p>
          <a:p>
            <a:pPr>
              <a:buNone/>
            </a:pPr>
            <a:r>
              <a:rPr lang="en-IN" sz="2000" dirty="0"/>
              <a:t>UUCW= 230</a:t>
            </a:r>
          </a:p>
          <a:p>
            <a:endParaRPr lang="en-US" sz="2000" b="1" dirty="0"/>
          </a:p>
        </p:txBody>
      </p:sp>
      <p:graphicFrame>
        <p:nvGraphicFramePr>
          <p:cNvPr id="4" name="Table 3"/>
          <p:cNvGraphicFramePr>
            <a:graphicFrameLocks noGrp="1"/>
          </p:cNvGraphicFramePr>
          <p:nvPr/>
        </p:nvGraphicFramePr>
        <p:xfrm>
          <a:off x="1214414" y="2143117"/>
          <a:ext cx="5500726" cy="1785949"/>
        </p:xfrm>
        <a:graphic>
          <a:graphicData uri="http://schemas.openxmlformats.org/drawingml/2006/table">
            <a:tbl>
              <a:tblPr/>
              <a:tblGrid>
                <a:gridCol w="1560832">
                  <a:extLst>
                    <a:ext uri="{9D8B030D-6E8A-4147-A177-3AD203B41FA5}">
                      <a16:colId xmlns:a16="http://schemas.microsoft.com/office/drawing/2014/main" val="20000"/>
                    </a:ext>
                  </a:extLst>
                </a:gridCol>
                <a:gridCol w="1313298">
                  <a:extLst>
                    <a:ext uri="{9D8B030D-6E8A-4147-A177-3AD203B41FA5}">
                      <a16:colId xmlns:a16="http://schemas.microsoft.com/office/drawing/2014/main" val="20001"/>
                    </a:ext>
                  </a:extLst>
                </a:gridCol>
                <a:gridCol w="1313298">
                  <a:extLst>
                    <a:ext uri="{9D8B030D-6E8A-4147-A177-3AD203B41FA5}">
                      <a16:colId xmlns:a16="http://schemas.microsoft.com/office/drawing/2014/main" val="20002"/>
                    </a:ext>
                  </a:extLst>
                </a:gridCol>
                <a:gridCol w="1313298">
                  <a:extLst>
                    <a:ext uri="{9D8B030D-6E8A-4147-A177-3AD203B41FA5}">
                      <a16:colId xmlns:a16="http://schemas.microsoft.com/office/drawing/2014/main" val="20003"/>
                    </a:ext>
                  </a:extLst>
                </a:gridCol>
              </a:tblGrid>
              <a:tr h="654533">
                <a:tc>
                  <a:txBody>
                    <a:bodyPr/>
                    <a:lstStyle/>
                    <a:p>
                      <a:pPr>
                        <a:lnSpc>
                          <a:spcPct val="115000"/>
                        </a:lnSpc>
                        <a:spcAft>
                          <a:spcPts val="0"/>
                        </a:spcAft>
                      </a:pPr>
                      <a:r>
                        <a:rPr lang="en-US" sz="1600" b="1" dirty="0">
                          <a:solidFill>
                            <a:srgbClr val="000000"/>
                          </a:solidFill>
                          <a:latin typeface="Times New Roman" pitchFamily="18" charset="0"/>
                          <a:ea typeface="Calibri"/>
                          <a:cs typeface="Times New Roman" pitchFamily="18" charset="0"/>
                        </a:rPr>
                        <a:t>Use</a:t>
                      </a:r>
                      <a:r>
                        <a:rPr lang="en-US" sz="1600" b="1" baseline="0" dirty="0">
                          <a:solidFill>
                            <a:srgbClr val="000000"/>
                          </a:solidFill>
                          <a:latin typeface="Times New Roman" pitchFamily="18" charset="0"/>
                          <a:ea typeface="Calibri"/>
                          <a:cs typeface="Times New Roman" pitchFamily="18" charset="0"/>
                        </a:rPr>
                        <a:t> case Complexity</a:t>
                      </a:r>
                      <a:r>
                        <a:rPr lang="en-US" sz="1600" b="1" dirty="0">
                          <a:solidFill>
                            <a:srgbClr val="000000"/>
                          </a:solidFill>
                          <a:latin typeface="Times New Roman" pitchFamily="18" charset="0"/>
                          <a:ea typeface="Calibri"/>
                          <a:cs typeface="Times New Roman" pitchFamily="18" charset="0"/>
                        </a:rPr>
                        <a:t> </a:t>
                      </a: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600" b="1" dirty="0">
                          <a:solidFill>
                            <a:srgbClr val="000000"/>
                          </a:solidFill>
                          <a:latin typeface="Times New Roman" pitchFamily="18" charset="0"/>
                          <a:ea typeface="Calibri"/>
                          <a:cs typeface="Times New Roman" pitchFamily="18" charset="0"/>
                        </a:rPr>
                        <a:t>Weight                                </a:t>
                      </a: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Number of use</a:t>
                      </a:r>
                      <a:r>
                        <a:rPr lang="en-IN" sz="1600" b="1" baseline="0" dirty="0">
                          <a:solidFill>
                            <a:srgbClr val="000000"/>
                          </a:solidFill>
                          <a:latin typeface="Times New Roman" pitchFamily="18" charset="0"/>
                          <a:ea typeface="Calibri"/>
                          <a:cs typeface="Times New Roman" pitchFamily="18" charset="0"/>
                        </a:rPr>
                        <a:t> cases</a:t>
                      </a:r>
                      <a:endParaRPr lang="en-US" sz="1600" b="1" dirty="0">
                        <a:solidFill>
                          <a:srgbClr val="000000"/>
                        </a:solidFill>
                        <a:latin typeface="Times New Roman" pitchFamily="18" charset="0"/>
                        <a:ea typeface="Calibri"/>
                        <a:cs typeface="Times New Roman" pitchFamily="18" charset="0"/>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Product</a:t>
                      </a:r>
                      <a:endParaRPr lang="en-US" sz="1600" b="1" dirty="0">
                        <a:solidFill>
                          <a:srgbClr val="000000"/>
                        </a:solidFill>
                        <a:latin typeface="Times New Roman" pitchFamily="18" charset="0"/>
                        <a:ea typeface="Calibri"/>
                        <a:cs typeface="Times New Roman" pitchFamily="18" charset="0"/>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9936">
                <a:tc>
                  <a:txBody>
                    <a:bodyPr/>
                    <a:lstStyle/>
                    <a:p>
                      <a:pPr>
                        <a:lnSpc>
                          <a:spcPct val="115000"/>
                        </a:lnSpc>
                        <a:spcAft>
                          <a:spcPts val="0"/>
                        </a:spcAft>
                      </a:pPr>
                      <a:r>
                        <a:rPr lang="en-US" sz="1600" b="1">
                          <a:solidFill>
                            <a:srgbClr val="FFFFFF"/>
                          </a:solidFill>
                          <a:latin typeface="Times New Roman" pitchFamily="18" charset="0"/>
                          <a:ea typeface="Calibri"/>
                          <a:cs typeface="Times New Roman" pitchFamily="18" charset="0"/>
                        </a:rPr>
                        <a:t>Simple</a:t>
                      </a:r>
                      <a:endParaRPr lang="en-US" sz="1600" b="1">
                        <a:solidFill>
                          <a:srgbClr val="000000"/>
                        </a:solidFill>
                        <a:latin typeface="Times New Roman" pitchFamily="18" charset="0"/>
                        <a:ea typeface="Calibri"/>
                        <a:cs typeface="Times New Roman" pitchFamily="18" charset="0"/>
                      </a:endParaRPr>
                    </a:p>
                  </a:txBody>
                  <a:tcPr marL="68580" marR="68580" marT="0" marB="0">
                    <a:lnL>
                      <a:noFill/>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5</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7</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35</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1"/>
                  </a:ext>
                </a:extLst>
              </a:tr>
              <a:tr h="385740">
                <a:tc>
                  <a:txBody>
                    <a:bodyPr/>
                    <a:lstStyle/>
                    <a:p>
                      <a:pPr>
                        <a:lnSpc>
                          <a:spcPct val="115000"/>
                        </a:lnSpc>
                        <a:spcAft>
                          <a:spcPts val="0"/>
                        </a:spcAft>
                      </a:pPr>
                      <a:r>
                        <a:rPr lang="en-US" sz="1600" b="1">
                          <a:solidFill>
                            <a:srgbClr val="FFFFFF"/>
                          </a:solidFill>
                          <a:latin typeface="Times New Roman" pitchFamily="18" charset="0"/>
                          <a:ea typeface="Calibri"/>
                          <a:cs typeface="Times New Roman" pitchFamily="18" charset="0"/>
                        </a:rPr>
                        <a:t>Average</a:t>
                      </a:r>
                      <a:endParaRPr lang="en-US" sz="1600" b="1">
                        <a:solidFill>
                          <a:srgbClr val="000000"/>
                        </a:solidFill>
                        <a:latin typeface="Times New Roman" pitchFamily="18" charset="0"/>
                        <a:ea typeface="Calibri"/>
                        <a:cs typeface="Times New Roman" pitchFamily="18" charset="0"/>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10</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9</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90</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r h="385740">
                <a:tc>
                  <a:txBody>
                    <a:bodyPr/>
                    <a:lstStyle/>
                    <a:p>
                      <a:pPr>
                        <a:lnSpc>
                          <a:spcPct val="115000"/>
                        </a:lnSpc>
                        <a:spcAft>
                          <a:spcPts val="0"/>
                        </a:spcAft>
                      </a:pPr>
                      <a:r>
                        <a:rPr lang="en-US" sz="1600" b="1" dirty="0">
                          <a:solidFill>
                            <a:srgbClr val="FFFFFF"/>
                          </a:solidFill>
                          <a:latin typeface="Times New Roman" pitchFamily="18" charset="0"/>
                          <a:ea typeface="Calibri"/>
                          <a:cs typeface="Times New Roman" pitchFamily="18" charset="0"/>
                        </a:rPr>
                        <a:t>Complex</a:t>
                      </a:r>
                      <a:endParaRPr lang="en-US" sz="1600" b="1" dirty="0">
                        <a:solidFill>
                          <a:srgbClr val="000000"/>
                        </a:solidFill>
                        <a:latin typeface="Times New Roman" pitchFamily="18" charset="0"/>
                        <a:ea typeface="Calibri"/>
                        <a:cs typeface="Times New Roman" pitchFamily="18" charset="0"/>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15</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7</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nSpc>
                          <a:spcPct val="115000"/>
                        </a:lnSpc>
                        <a:spcAft>
                          <a:spcPts val="0"/>
                        </a:spcAft>
                      </a:pPr>
                      <a:r>
                        <a:rPr lang="en-IN" sz="1600" b="1" dirty="0">
                          <a:solidFill>
                            <a:srgbClr val="000000"/>
                          </a:solidFill>
                          <a:latin typeface="Times New Roman" pitchFamily="18" charset="0"/>
                          <a:ea typeface="Calibri"/>
                          <a:cs typeface="Times New Roman" pitchFamily="18" charset="0"/>
                        </a:rPr>
                        <a:t>105</a:t>
                      </a:r>
                      <a:endParaRPr lang="en-US" sz="1600" b="1" dirty="0">
                        <a:solidFill>
                          <a:srgbClr val="000000"/>
                        </a:solidFill>
                        <a:latin typeface="Times New Roman" pitchFamily="18" charset="0"/>
                        <a:ea typeface="Calibri"/>
                        <a:cs typeface="Times New Roman"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latin typeface="Times New Roman" pitchFamily="18" charset="0"/>
                <a:cs typeface="Times New Roman" pitchFamily="18" charset="0"/>
              </a:rPr>
              <a:t>Use-Case Point: VAF</a:t>
            </a:r>
            <a:endParaRPr lang="en-US" sz="3600" dirty="0">
              <a:solidFill>
                <a:schemeClr val="tx1"/>
              </a:solidFill>
            </a:endParaRPr>
          </a:p>
        </p:txBody>
      </p:sp>
      <p:sp>
        <p:nvSpPr>
          <p:cNvPr id="3" name="Content Placeholder 2"/>
          <p:cNvSpPr>
            <a:spLocks noGrp="1"/>
          </p:cNvSpPr>
          <p:nvPr>
            <p:ph sz="quarter" idx="1"/>
          </p:nvPr>
        </p:nvSpPr>
        <p:spPr/>
        <p:txBody>
          <a:bodyPr/>
          <a:lstStyle/>
          <a:p>
            <a:pPr>
              <a:buNone/>
            </a:pPr>
            <a:r>
              <a:rPr lang="en-US" b="1" dirty="0"/>
              <a:t>Scale For validation: </a:t>
            </a:r>
            <a:r>
              <a:rPr lang="en-US" sz="2000" dirty="0"/>
              <a:t>0 - No Influence 1 - Incidental 2 - Moderate </a:t>
            </a:r>
          </a:p>
          <a:p>
            <a:pPr>
              <a:buNone/>
            </a:pPr>
            <a:r>
              <a:rPr lang="en-US" sz="2000" dirty="0"/>
              <a:t>3 - Average 4 - Significant 5 - Essential </a:t>
            </a:r>
          </a:p>
        </p:txBody>
      </p:sp>
      <p:graphicFrame>
        <p:nvGraphicFramePr>
          <p:cNvPr id="4" name="Table 3"/>
          <p:cNvGraphicFramePr>
            <a:graphicFrameLocks noGrp="1"/>
          </p:cNvGraphicFramePr>
          <p:nvPr/>
        </p:nvGraphicFramePr>
        <p:xfrm>
          <a:off x="1071538" y="2571744"/>
          <a:ext cx="7072362" cy="4067233"/>
        </p:xfrm>
        <a:graphic>
          <a:graphicData uri="http://schemas.openxmlformats.org/drawingml/2006/table">
            <a:tbl>
              <a:tblPr/>
              <a:tblGrid>
                <a:gridCol w="1116650">
                  <a:extLst>
                    <a:ext uri="{9D8B030D-6E8A-4147-A177-3AD203B41FA5}">
                      <a16:colId xmlns:a16="http://schemas.microsoft.com/office/drawing/2014/main" val="20000"/>
                    </a:ext>
                  </a:extLst>
                </a:gridCol>
                <a:gridCol w="3889983">
                  <a:extLst>
                    <a:ext uri="{9D8B030D-6E8A-4147-A177-3AD203B41FA5}">
                      <a16:colId xmlns:a16="http://schemas.microsoft.com/office/drawing/2014/main" val="20001"/>
                    </a:ext>
                  </a:extLst>
                </a:gridCol>
                <a:gridCol w="2065729">
                  <a:extLst>
                    <a:ext uri="{9D8B030D-6E8A-4147-A177-3AD203B41FA5}">
                      <a16:colId xmlns:a16="http://schemas.microsoft.com/office/drawing/2014/main" val="20002"/>
                    </a:ext>
                  </a:extLst>
                </a:gridCol>
              </a:tblGrid>
              <a:tr h="494876">
                <a:tc>
                  <a:txBody>
                    <a:bodyPr/>
                    <a:lstStyle/>
                    <a:p>
                      <a:pPr>
                        <a:lnSpc>
                          <a:spcPct val="115000"/>
                        </a:lnSpc>
                        <a:spcAft>
                          <a:spcPts val="0"/>
                        </a:spcAft>
                      </a:pPr>
                      <a:r>
                        <a:rPr lang="en-US" sz="1400" b="1" dirty="0">
                          <a:solidFill>
                            <a:srgbClr val="000000"/>
                          </a:solidFill>
                          <a:latin typeface="Times New Roman" pitchFamily="18" charset="0"/>
                          <a:ea typeface="Calibri"/>
                          <a:cs typeface="Times New Roman" pitchFamily="18" charset="0"/>
                        </a:rPr>
                        <a:t>Number</a:t>
                      </a:r>
                      <a:endParaRPr lang="en-US" sz="1400" dirty="0">
                        <a:solidFill>
                          <a:srgbClr val="000000"/>
                        </a:solidFill>
                        <a:latin typeface="Times New Roman" pitchFamily="18" charset="0"/>
                        <a:ea typeface="Calibri"/>
                        <a:cs typeface="Times New Roman" pitchFamily="18" charset="0"/>
                      </a:endParaRPr>
                    </a:p>
                  </a:txBody>
                  <a:tcPr marL="53791" marR="53791"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400" b="1" dirty="0">
                          <a:solidFill>
                            <a:srgbClr val="000000"/>
                          </a:solidFill>
                          <a:latin typeface="Times New Roman" pitchFamily="18" charset="0"/>
                          <a:ea typeface="Calibri"/>
                          <a:cs typeface="Times New Roman" pitchFamily="18" charset="0"/>
                        </a:rPr>
                        <a:t>Complexity Weighting Factor</a:t>
                      </a:r>
                      <a:endParaRPr lang="en-US" sz="1400" dirty="0">
                        <a:solidFill>
                          <a:srgbClr val="000000"/>
                        </a:solidFill>
                        <a:latin typeface="Times New Roman" pitchFamily="18" charset="0"/>
                        <a:ea typeface="Calibri"/>
                        <a:cs typeface="Times New Roman" pitchFamily="18" charset="0"/>
                      </a:endParaRPr>
                    </a:p>
                  </a:txBody>
                  <a:tcPr marL="53791" marR="53791"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value</a:t>
                      </a:r>
                      <a:endParaRPr lang="en-US" sz="1400">
                        <a:solidFill>
                          <a:srgbClr val="000000"/>
                        </a:solidFill>
                        <a:latin typeface="Times New Roman" pitchFamily="18" charset="0"/>
                        <a:ea typeface="Calibri"/>
                        <a:cs typeface="Times New Roman" pitchFamily="18" charset="0"/>
                      </a:endParaRPr>
                    </a:p>
                    <a:p>
                      <a:pPr>
                        <a:lnSpc>
                          <a:spcPct val="115000"/>
                        </a:lnSpc>
                        <a:spcAft>
                          <a:spcPts val="0"/>
                        </a:spcAft>
                      </a:pPr>
                      <a:r>
                        <a:rPr lang="en-US" sz="1400" b="1">
                          <a:solidFill>
                            <a:srgbClr val="000000"/>
                          </a:solidFill>
                          <a:latin typeface="Times New Roman" pitchFamily="18" charset="0"/>
                          <a:ea typeface="Calibri"/>
                          <a:cs typeface="Times New Roman" pitchFamily="18" charset="0"/>
                        </a:rPr>
                        <a:t>                                           </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24129">
                <a:tc>
                  <a:txBody>
                    <a:bodyPr/>
                    <a:lstStyle/>
                    <a:p>
                      <a:pPr>
                        <a:lnSpc>
                          <a:spcPct val="115000"/>
                        </a:lnSpc>
                        <a:spcAft>
                          <a:spcPts val="0"/>
                        </a:spcAft>
                      </a:pPr>
                      <a:r>
                        <a:rPr lang="en-US" sz="1400" b="1">
                          <a:solidFill>
                            <a:srgbClr val="FFFFFF"/>
                          </a:solidFill>
                          <a:latin typeface="Times New Roman" pitchFamily="18" charset="0"/>
                          <a:ea typeface="Calibri"/>
                          <a:cs typeface="Times New Roman" pitchFamily="18" charset="0"/>
                        </a:rPr>
                        <a:t>1</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Data Communications</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3</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1"/>
                  </a:ext>
                </a:extLst>
              </a:tr>
              <a:tr h="240067">
                <a:tc>
                  <a:txBody>
                    <a:bodyPr/>
                    <a:lstStyle/>
                    <a:p>
                      <a:pPr>
                        <a:lnSpc>
                          <a:spcPct val="115000"/>
                        </a:lnSpc>
                        <a:spcAft>
                          <a:spcPts val="0"/>
                        </a:spcAft>
                      </a:pPr>
                      <a:r>
                        <a:rPr lang="en-US" sz="1400" b="1" dirty="0">
                          <a:solidFill>
                            <a:srgbClr val="FFFFFF"/>
                          </a:solidFill>
                          <a:latin typeface="Times New Roman" pitchFamily="18" charset="0"/>
                          <a:ea typeface="Calibri"/>
                          <a:cs typeface="Times New Roman" pitchFamily="18" charset="0"/>
                        </a:rPr>
                        <a:t>2</a:t>
                      </a:r>
                      <a:endParaRPr lang="en-US" sz="1400" dirty="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Distributed data Processing</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2</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r h="240067">
                <a:tc>
                  <a:txBody>
                    <a:bodyPr/>
                    <a:lstStyle/>
                    <a:p>
                      <a:pPr>
                        <a:lnSpc>
                          <a:spcPct val="115000"/>
                        </a:lnSpc>
                        <a:spcAft>
                          <a:spcPts val="0"/>
                        </a:spcAft>
                      </a:pPr>
                      <a:r>
                        <a:rPr lang="en-US" sz="1400" b="1">
                          <a:solidFill>
                            <a:srgbClr val="FFFFFF"/>
                          </a:solidFill>
                          <a:latin typeface="Times New Roman" pitchFamily="18" charset="0"/>
                          <a:ea typeface="Calibri"/>
                          <a:cs typeface="Times New Roman" pitchFamily="18" charset="0"/>
                        </a:rPr>
                        <a:t>3</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Performance</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4</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3"/>
                  </a:ext>
                </a:extLst>
              </a:tr>
              <a:tr h="224129">
                <a:tc>
                  <a:txBody>
                    <a:bodyPr/>
                    <a:lstStyle/>
                    <a:p>
                      <a:pPr>
                        <a:lnSpc>
                          <a:spcPct val="115000"/>
                        </a:lnSpc>
                        <a:spcAft>
                          <a:spcPts val="0"/>
                        </a:spcAft>
                      </a:pPr>
                      <a:r>
                        <a:rPr lang="en-US" sz="1400" b="1">
                          <a:solidFill>
                            <a:srgbClr val="FFFFFF"/>
                          </a:solidFill>
                          <a:latin typeface="Times New Roman" pitchFamily="18" charset="0"/>
                          <a:ea typeface="Calibri"/>
                          <a:cs typeface="Times New Roman" pitchFamily="18" charset="0"/>
                        </a:rPr>
                        <a:t>4</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Heavily Used Configuration:</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2</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4"/>
                  </a:ext>
                </a:extLst>
              </a:tr>
              <a:tr h="240067">
                <a:tc>
                  <a:txBody>
                    <a:bodyPr/>
                    <a:lstStyle/>
                    <a:p>
                      <a:pPr>
                        <a:lnSpc>
                          <a:spcPct val="115000"/>
                        </a:lnSpc>
                        <a:spcAft>
                          <a:spcPts val="0"/>
                        </a:spcAft>
                      </a:pPr>
                      <a:r>
                        <a:rPr lang="en-US" sz="1400" b="1" dirty="0">
                          <a:solidFill>
                            <a:srgbClr val="FFFFFF"/>
                          </a:solidFill>
                          <a:latin typeface="Times New Roman" pitchFamily="18" charset="0"/>
                          <a:ea typeface="Calibri"/>
                          <a:cs typeface="Times New Roman" pitchFamily="18" charset="0"/>
                        </a:rPr>
                        <a:t>5</a:t>
                      </a:r>
                      <a:endParaRPr lang="en-US" sz="1400" dirty="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Transaction Rate</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3</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5"/>
                  </a:ext>
                </a:extLst>
              </a:tr>
              <a:tr h="240067">
                <a:tc>
                  <a:txBody>
                    <a:bodyPr/>
                    <a:lstStyle/>
                    <a:p>
                      <a:pPr>
                        <a:lnSpc>
                          <a:spcPct val="115000"/>
                        </a:lnSpc>
                        <a:spcAft>
                          <a:spcPts val="0"/>
                        </a:spcAft>
                      </a:pPr>
                      <a:r>
                        <a:rPr lang="en-US" sz="1400" b="1" dirty="0">
                          <a:solidFill>
                            <a:srgbClr val="FFFFFF"/>
                          </a:solidFill>
                          <a:latin typeface="Times New Roman" pitchFamily="18" charset="0"/>
                          <a:ea typeface="Calibri"/>
                          <a:cs typeface="Times New Roman" pitchFamily="18" charset="0"/>
                        </a:rPr>
                        <a:t>6</a:t>
                      </a:r>
                      <a:endParaRPr lang="en-US" sz="1400" dirty="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On-line Data Entry</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1</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6"/>
                  </a:ext>
                </a:extLst>
              </a:tr>
              <a:tr h="240067">
                <a:tc>
                  <a:txBody>
                    <a:bodyPr/>
                    <a:lstStyle/>
                    <a:p>
                      <a:pPr>
                        <a:lnSpc>
                          <a:spcPct val="115000"/>
                        </a:lnSpc>
                        <a:spcAft>
                          <a:spcPts val="0"/>
                        </a:spcAft>
                      </a:pPr>
                      <a:r>
                        <a:rPr lang="en-US" sz="1400" b="1">
                          <a:solidFill>
                            <a:srgbClr val="FFFFFF"/>
                          </a:solidFill>
                          <a:latin typeface="Times New Roman" pitchFamily="18" charset="0"/>
                          <a:ea typeface="Calibri"/>
                          <a:cs typeface="Times New Roman" pitchFamily="18" charset="0"/>
                        </a:rPr>
                        <a:t>7</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End-User Efficiency</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2</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7"/>
                  </a:ext>
                </a:extLst>
              </a:tr>
              <a:tr h="240067">
                <a:tc>
                  <a:txBody>
                    <a:bodyPr/>
                    <a:lstStyle/>
                    <a:p>
                      <a:pPr>
                        <a:lnSpc>
                          <a:spcPct val="115000"/>
                        </a:lnSpc>
                        <a:spcAft>
                          <a:spcPts val="0"/>
                        </a:spcAft>
                      </a:pPr>
                      <a:r>
                        <a:rPr lang="en-US" sz="1400" b="1">
                          <a:solidFill>
                            <a:srgbClr val="FFFFFF"/>
                          </a:solidFill>
                          <a:latin typeface="Times New Roman" pitchFamily="18" charset="0"/>
                          <a:ea typeface="Calibri"/>
                          <a:cs typeface="Times New Roman" pitchFamily="18" charset="0"/>
                        </a:rPr>
                        <a:t>8</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On-line Update</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0</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8"/>
                  </a:ext>
                </a:extLst>
              </a:tr>
              <a:tr h="240067">
                <a:tc>
                  <a:txBody>
                    <a:bodyPr/>
                    <a:lstStyle/>
                    <a:p>
                      <a:pPr>
                        <a:lnSpc>
                          <a:spcPct val="115000"/>
                        </a:lnSpc>
                        <a:spcAft>
                          <a:spcPts val="0"/>
                        </a:spcAft>
                      </a:pPr>
                      <a:r>
                        <a:rPr lang="en-US" sz="1400" b="1">
                          <a:solidFill>
                            <a:srgbClr val="FFFFFF"/>
                          </a:solidFill>
                          <a:latin typeface="Times New Roman" pitchFamily="18" charset="0"/>
                          <a:ea typeface="Calibri"/>
                          <a:cs typeface="Times New Roman" pitchFamily="18" charset="0"/>
                        </a:rPr>
                        <a:t>9</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Complex Processing</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3</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9"/>
                  </a:ext>
                </a:extLst>
              </a:tr>
              <a:tr h="240067">
                <a:tc>
                  <a:txBody>
                    <a:bodyPr/>
                    <a:lstStyle/>
                    <a:p>
                      <a:pPr>
                        <a:lnSpc>
                          <a:spcPct val="115000"/>
                        </a:lnSpc>
                        <a:spcAft>
                          <a:spcPts val="0"/>
                        </a:spcAft>
                      </a:pPr>
                      <a:r>
                        <a:rPr lang="en-US" sz="1400" b="1">
                          <a:solidFill>
                            <a:srgbClr val="FFFFFF"/>
                          </a:solidFill>
                          <a:latin typeface="Times New Roman" pitchFamily="18" charset="0"/>
                          <a:ea typeface="Calibri"/>
                          <a:cs typeface="Times New Roman" pitchFamily="18" charset="0"/>
                        </a:rPr>
                        <a:t>10</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Reusability</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4</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10"/>
                  </a:ext>
                </a:extLst>
              </a:tr>
              <a:tr h="240067">
                <a:tc>
                  <a:txBody>
                    <a:bodyPr/>
                    <a:lstStyle/>
                    <a:p>
                      <a:pPr>
                        <a:lnSpc>
                          <a:spcPct val="115000"/>
                        </a:lnSpc>
                        <a:spcAft>
                          <a:spcPts val="0"/>
                        </a:spcAft>
                      </a:pPr>
                      <a:r>
                        <a:rPr lang="en-US" sz="1400" b="1">
                          <a:solidFill>
                            <a:srgbClr val="FFFFFF"/>
                          </a:solidFill>
                          <a:latin typeface="Times New Roman" pitchFamily="18" charset="0"/>
                          <a:ea typeface="Calibri"/>
                          <a:cs typeface="Times New Roman" pitchFamily="18" charset="0"/>
                        </a:rPr>
                        <a:t>11</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Installation Ease</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3</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11"/>
                  </a:ext>
                </a:extLst>
              </a:tr>
              <a:tr h="240067">
                <a:tc>
                  <a:txBody>
                    <a:bodyPr/>
                    <a:lstStyle/>
                    <a:p>
                      <a:pPr>
                        <a:lnSpc>
                          <a:spcPct val="115000"/>
                        </a:lnSpc>
                        <a:spcAft>
                          <a:spcPts val="0"/>
                        </a:spcAft>
                      </a:pPr>
                      <a:r>
                        <a:rPr lang="en-US" sz="1400" b="1">
                          <a:solidFill>
                            <a:srgbClr val="FFFFFF"/>
                          </a:solidFill>
                          <a:latin typeface="Times New Roman" pitchFamily="18" charset="0"/>
                          <a:ea typeface="Calibri"/>
                          <a:cs typeface="Times New Roman" pitchFamily="18" charset="0"/>
                        </a:rPr>
                        <a:t>12</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Operational Ease</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3</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12"/>
                  </a:ext>
                </a:extLst>
              </a:tr>
              <a:tr h="240067">
                <a:tc>
                  <a:txBody>
                    <a:bodyPr/>
                    <a:lstStyle/>
                    <a:p>
                      <a:pPr>
                        <a:lnSpc>
                          <a:spcPct val="115000"/>
                        </a:lnSpc>
                        <a:spcAft>
                          <a:spcPts val="0"/>
                        </a:spcAft>
                      </a:pPr>
                      <a:r>
                        <a:rPr lang="en-US" sz="1400" b="1">
                          <a:solidFill>
                            <a:srgbClr val="FFFFFF"/>
                          </a:solidFill>
                          <a:latin typeface="Times New Roman" pitchFamily="18" charset="0"/>
                          <a:ea typeface="Calibri"/>
                          <a:cs typeface="Times New Roman" pitchFamily="18" charset="0"/>
                        </a:rPr>
                        <a:t>13</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Multiple Sites</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4</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13"/>
                  </a:ext>
                </a:extLst>
              </a:tr>
              <a:tr h="240067">
                <a:tc>
                  <a:txBody>
                    <a:bodyPr/>
                    <a:lstStyle/>
                    <a:p>
                      <a:pPr>
                        <a:lnSpc>
                          <a:spcPct val="115000"/>
                        </a:lnSpc>
                        <a:spcAft>
                          <a:spcPts val="0"/>
                        </a:spcAft>
                      </a:pPr>
                      <a:r>
                        <a:rPr lang="en-US" sz="1400" b="1">
                          <a:solidFill>
                            <a:srgbClr val="FFFFFF"/>
                          </a:solidFill>
                          <a:latin typeface="Times New Roman" pitchFamily="18" charset="0"/>
                          <a:ea typeface="Calibri"/>
                          <a:cs typeface="Times New Roman" pitchFamily="18" charset="0"/>
                        </a:rPr>
                        <a:t>14</a:t>
                      </a: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Facilitate Change</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3</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14"/>
                  </a:ext>
                </a:extLst>
              </a:tr>
              <a:tr h="240067">
                <a:tc>
                  <a:txBody>
                    <a:bodyPr/>
                    <a:lstStyle/>
                    <a:p>
                      <a:pPr>
                        <a:lnSpc>
                          <a:spcPct val="115000"/>
                        </a:lnSpc>
                        <a:spcAft>
                          <a:spcPts val="0"/>
                        </a:spcAft>
                      </a:pPr>
                      <a:endParaRPr lang="en-US" sz="1400">
                        <a:solidFill>
                          <a:srgbClr val="000000"/>
                        </a:solidFill>
                        <a:latin typeface="Times New Roman" pitchFamily="18" charset="0"/>
                        <a:ea typeface="Calibri"/>
                        <a:cs typeface="Times New Roman" pitchFamily="18" charset="0"/>
                      </a:endParaRPr>
                    </a:p>
                  </a:txBody>
                  <a:tcPr marL="53791" marR="53791"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nSpc>
                          <a:spcPct val="115000"/>
                        </a:lnSpc>
                        <a:spcAft>
                          <a:spcPts val="0"/>
                        </a:spcAft>
                      </a:pPr>
                      <a:r>
                        <a:rPr lang="en-US" sz="1400" b="1">
                          <a:solidFill>
                            <a:srgbClr val="000000"/>
                          </a:solidFill>
                          <a:latin typeface="Times New Roman" pitchFamily="18" charset="0"/>
                          <a:ea typeface="Calibri"/>
                          <a:cs typeface="Times New Roman" pitchFamily="18" charset="0"/>
                        </a:rPr>
                        <a:t>Total Complexity Adjustment value</a:t>
                      </a:r>
                      <a:endParaRPr lang="en-US" sz="140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nSpc>
                          <a:spcPct val="115000"/>
                        </a:lnSpc>
                        <a:spcAft>
                          <a:spcPts val="0"/>
                        </a:spcAft>
                      </a:pPr>
                      <a:r>
                        <a:rPr lang="en-IN" sz="1400" dirty="0">
                          <a:solidFill>
                            <a:srgbClr val="000000"/>
                          </a:solidFill>
                          <a:latin typeface="Times New Roman" pitchFamily="18" charset="0"/>
                          <a:ea typeface="Calibri"/>
                          <a:cs typeface="Times New Roman" pitchFamily="18" charset="0"/>
                        </a:rPr>
                        <a:t>37</a:t>
                      </a:r>
                      <a:endParaRPr lang="en-US" sz="1400" dirty="0">
                        <a:solidFill>
                          <a:srgbClr val="000000"/>
                        </a:solidFill>
                        <a:latin typeface="Times New Roman" pitchFamily="18" charset="0"/>
                        <a:ea typeface="Calibri"/>
                        <a:cs typeface="Times New Roman" pitchFamily="18" charset="0"/>
                      </a:endParaRPr>
                    </a:p>
                  </a:txBody>
                  <a:tcPr marL="53791" marR="53791"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latin typeface="Times New Roman" pitchFamily="18" charset="0"/>
                <a:cs typeface="Times New Roman" pitchFamily="18" charset="0"/>
              </a:rPr>
              <a:t>Use-Case Point: AUCP</a:t>
            </a:r>
            <a:endParaRPr lang="en-US" sz="3600" dirty="0">
              <a:solidFill>
                <a:schemeClr val="tx1"/>
              </a:solidFill>
            </a:endParaRPr>
          </a:p>
        </p:txBody>
      </p:sp>
      <p:sp>
        <p:nvSpPr>
          <p:cNvPr id="3" name="Content Placeholder 2"/>
          <p:cNvSpPr>
            <a:spLocks noGrp="1"/>
          </p:cNvSpPr>
          <p:nvPr>
            <p:ph sz="quarter" idx="1"/>
          </p:nvPr>
        </p:nvSpPr>
        <p:spPr/>
        <p:txBody>
          <a:bodyPr>
            <a:normAutofit fontScale="92500" lnSpcReduction="20000"/>
          </a:bodyPr>
          <a:lstStyle/>
          <a:p>
            <a:pPr>
              <a:buNone/>
            </a:pPr>
            <a:r>
              <a:rPr lang="en-US" b="1" dirty="0"/>
              <a:t>Unadjusted Use Case Points: </a:t>
            </a:r>
            <a:r>
              <a:rPr lang="en-US" sz="2000" dirty="0"/>
              <a:t>UUCP = UAW + UUCW</a:t>
            </a:r>
          </a:p>
          <a:p>
            <a:pPr>
              <a:buNone/>
            </a:pPr>
            <a:r>
              <a:rPr lang="en-IN" sz="2000" dirty="0"/>
              <a:t>    </a:t>
            </a:r>
            <a:r>
              <a:rPr lang="en-IN" sz="2400" dirty="0"/>
              <a:t> From the Calculations already found </a:t>
            </a:r>
            <a:r>
              <a:rPr lang="en-IN" sz="2000" dirty="0"/>
              <a:t>UAW= 13 and UUCW= 230 </a:t>
            </a:r>
          </a:p>
          <a:p>
            <a:r>
              <a:rPr lang="en-IN" sz="2000" dirty="0"/>
              <a:t>UUCP: 13+230 = 243</a:t>
            </a:r>
          </a:p>
          <a:p>
            <a:pPr>
              <a:buNone/>
            </a:pPr>
            <a:endParaRPr lang="en-IN" sz="2800" b="1" dirty="0"/>
          </a:p>
          <a:p>
            <a:pPr>
              <a:buNone/>
            </a:pPr>
            <a:r>
              <a:rPr lang="en-IN" b="1" dirty="0"/>
              <a:t>Value Adjustment Factor: </a:t>
            </a:r>
          </a:p>
          <a:p>
            <a:pPr>
              <a:buNone/>
            </a:pPr>
            <a:r>
              <a:rPr lang="en-IN" sz="2400" b="1" dirty="0"/>
              <a:t>    </a:t>
            </a:r>
            <a:r>
              <a:rPr lang="en-IN" sz="2000" dirty="0"/>
              <a:t>VAF = 0.65 + 0.01</a:t>
            </a:r>
            <a:r>
              <a:rPr lang="en-US" sz="2000" dirty="0"/>
              <a:t> ∑ (</a:t>
            </a:r>
            <a:r>
              <a:rPr lang="en-US" sz="2000" dirty="0">
                <a:solidFill>
                  <a:srgbClr val="000000"/>
                </a:solidFill>
                <a:ea typeface="Calibri"/>
                <a:cs typeface="Times New Roman" pitchFamily="18" charset="0"/>
              </a:rPr>
              <a:t>Complexity Weighting Factor values)</a:t>
            </a:r>
            <a:endParaRPr lang="en-IN" sz="2000" b="1" dirty="0">
              <a:solidFill>
                <a:srgbClr val="000000"/>
              </a:solidFill>
              <a:ea typeface="Calibri"/>
              <a:cs typeface="Times New Roman" pitchFamily="18" charset="0"/>
            </a:endParaRPr>
          </a:p>
          <a:p>
            <a:r>
              <a:rPr lang="en-US" sz="2000" dirty="0"/>
              <a:t>VAF = 0.65+(0.01*37)= 0.65 + 0.37 </a:t>
            </a:r>
          </a:p>
          <a:p>
            <a:r>
              <a:rPr lang="en-IN" sz="2000" dirty="0"/>
              <a:t>VAF = 1.02</a:t>
            </a:r>
          </a:p>
          <a:p>
            <a:pPr>
              <a:buNone/>
            </a:pPr>
            <a:endParaRPr lang="en-IN" sz="2000" dirty="0"/>
          </a:p>
          <a:p>
            <a:pPr>
              <a:buNone/>
            </a:pPr>
            <a:r>
              <a:rPr lang="en-US" b="1" dirty="0"/>
              <a:t>(Adjusted) Use Case Points:</a:t>
            </a:r>
          </a:p>
          <a:p>
            <a:pPr>
              <a:buNone/>
            </a:pPr>
            <a:r>
              <a:rPr lang="en-US" sz="2000" dirty="0"/>
              <a:t>     UCP = UUCP * VAF</a:t>
            </a:r>
          </a:p>
          <a:p>
            <a:r>
              <a:rPr lang="en-IN" sz="2000" dirty="0"/>
              <a:t>UCP = 243 * 1.02</a:t>
            </a:r>
          </a:p>
          <a:p>
            <a:r>
              <a:rPr lang="en-IN" sz="2000" dirty="0"/>
              <a:t>UCP = 247.86</a:t>
            </a:r>
            <a:endParaRPr lang="en-US" sz="2000" dirty="0"/>
          </a:p>
          <a:p>
            <a:pPr>
              <a:buNone/>
            </a:pPr>
            <a:endParaRPr lang="en-US" sz="2000" b="1" dirty="0"/>
          </a:p>
          <a:p>
            <a:pPr>
              <a:buNone/>
            </a:pPr>
            <a:endParaRPr lang="en-US"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85728"/>
            <a:ext cx="7772400" cy="1143000"/>
          </a:xfrm>
        </p:spPr>
        <p:txBody>
          <a:bodyPr>
            <a:normAutofit/>
          </a:bodyPr>
          <a:lstStyle/>
          <a:p>
            <a:r>
              <a:rPr lang="en-US" sz="3600" b="1" dirty="0">
                <a:solidFill>
                  <a:schemeClr val="tx1"/>
                </a:solidFill>
                <a:latin typeface="Times New Roman" pitchFamily="18" charset="0"/>
                <a:cs typeface="Times New Roman" pitchFamily="18" charset="0"/>
              </a:rPr>
              <a:t>Burn down Chart:</a:t>
            </a:r>
          </a:p>
        </p:txBody>
      </p:sp>
      <p:sp>
        <p:nvSpPr>
          <p:cNvPr id="3" name="Content Placeholder 2"/>
          <p:cNvSpPr>
            <a:spLocks noGrp="1"/>
          </p:cNvSpPr>
          <p:nvPr>
            <p:ph sz="quarter" idx="1"/>
          </p:nvPr>
        </p:nvSpPr>
        <p:spPr>
          <a:xfrm>
            <a:off x="928662" y="1714488"/>
            <a:ext cx="7158062" cy="4143372"/>
          </a:xfrm>
        </p:spPr>
        <p:txBody>
          <a:bodyPr/>
          <a:lstStyle/>
          <a:p>
            <a:pPr lvl="0"/>
            <a:r>
              <a:rPr lang="en-US" sz="2100" dirty="0"/>
              <a:t>Sprint Duration: 8 Weeks</a:t>
            </a:r>
          </a:p>
          <a:p>
            <a:pPr lvl="0"/>
            <a:r>
              <a:rPr lang="en-US" sz="2100" dirty="0"/>
              <a:t>No. of Days per Week: 5</a:t>
            </a:r>
          </a:p>
          <a:p>
            <a:pPr lvl="0"/>
            <a:r>
              <a:rPr lang="en-US" sz="2100" dirty="0"/>
              <a:t>No. of Hrs. per Day: 1</a:t>
            </a:r>
          </a:p>
          <a:p>
            <a:pPr lvl="0"/>
            <a:r>
              <a:rPr lang="en-US" sz="2100" dirty="0"/>
              <a:t>No. of Tasks: 8</a:t>
            </a:r>
          </a:p>
          <a:p>
            <a:pPr lvl="0"/>
            <a:r>
              <a:rPr lang="en-US" sz="2100" dirty="0"/>
              <a:t>Velocity: 43 available hours</a:t>
            </a:r>
          </a:p>
          <a:p>
            <a:pPr>
              <a:buNone/>
            </a:pPr>
            <a:r>
              <a:rPr lang="en-US" sz="2100" dirty="0"/>
              <a:t>Hence, total remaining effort at the beginning of sprint is </a:t>
            </a:r>
          </a:p>
          <a:p>
            <a:pPr>
              <a:buNone/>
            </a:pPr>
            <a:r>
              <a:rPr lang="en-US" sz="2100" dirty="0"/>
              <a:t>8*5*1*8 = 320 hrs</a:t>
            </a:r>
            <a:endParaRPr lang="en-US" sz="2200" b="1" dirty="0"/>
          </a:p>
          <a:p>
            <a:pPr>
              <a:buNone/>
            </a:pPr>
            <a:r>
              <a:rPr lang="en-US" sz="2200" b="1" dirty="0"/>
              <a:t>Create Estimate Effort:</a:t>
            </a:r>
          </a:p>
          <a:p>
            <a:pPr>
              <a:buNone/>
            </a:pPr>
            <a:endParaRPr lang="en-US" dirty="0"/>
          </a:p>
        </p:txBody>
      </p:sp>
      <p:graphicFrame>
        <p:nvGraphicFramePr>
          <p:cNvPr id="6" name="Table 5"/>
          <p:cNvGraphicFramePr>
            <a:graphicFrameLocks noGrp="1"/>
          </p:cNvGraphicFramePr>
          <p:nvPr/>
        </p:nvGraphicFramePr>
        <p:xfrm>
          <a:off x="1000100" y="5214950"/>
          <a:ext cx="7072361" cy="977384"/>
        </p:xfrm>
        <a:graphic>
          <a:graphicData uri="http://schemas.openxmlformats.org/drawingml/2006/table">
            <a:tbl>
              <a:tblPr/>
              <a:tblGrid>
                <a:gridCol w="1067457">
                  <a:extLst>
                    <a:ext uri="{9D8B030D-6E8A-4147-A177-3AD203B41FA5}">
                      <a16:colId xmlns:a16="http://schemas.microsoft.com/office/drawing/2014/main" val="20000"/>
                    </a:ext>
                  </a:extLst>
                </a:gridCol>
                <a:gridCol w="666886">
                  <a:extLst>
                    <a:ext uri="{9D8B030D-6E8A-4147-A177-3AD203B41FA5}">
                      <a16:colId xmlns:a16="http://schemas.microsoft.com/office/drawing/2014/main" val="20001"/>
                    </a:ext>
                  </a:extLst>
                </a:gridCol>
                <a:gridCol w="666886">
                  <a:extLst>
                    <a:ext uri="{9D8B030D-6E8A-4147-A177-3AD203B41FA5}">
                      <a16:colId xmlns:a16="http://schemas.microsoft.com/office/drawing/2014/main" val="20002"/>
                    </a:ext>
                  </a:extLst>
                </a:gridCol>
                <a:gridCol w="667619">
                  <a:extLst>
                    <a:ext uri="{9D8B030D-6E8A-4147-A177-3AD203B41FA5}">
                      <a16:colId xmlns:a16="http://schemas.microsoft.com/office/drawing/2014/main" val="20003"/>
                    </a:ext>
                  </a:extLst>
                </a:gridCol>
                <a:gridCol w="667619">
                  <a:extLst>
                    <a:ext uri="{9D8B030D-6E8A-4147-A177-3AD203B41FA5}">
                      <a16:colId xmlns:a16="http://schemas.microsoft.com/office/drawing/2014/main" val="20004"/>
                    </a:ext>
                  </a:extLst>
                </a:gridCol>
                <a:gridCol w="667619">
                  <a:extLst>
                    <a:ext uri="{9D8B030D-6E8A-4147-A177-3AD203B41FA5}">
                      <a16:colId xmlns:a16="http://schemas.microsoft.com/office/drawing/2014/main" val="20005"/>
                    </a:ext>
                  </a:extLst>
                </a:gridCol>
                <a:gridCol w="667619">
                  <a:extLst>
                    <a:ext uri="{9D8B030D-6E8A-4147-A177-3AD203B41FA5}">
                      <a16:colId xmlns:a16="http://schemas.microsoft.com/office/drawing/2014/main" val="20006"/>
                    </a:ext>
                  </a:extLst>
                </a:gridCol>
                <a:gridCol w="667619">
                  <a:extLst>
                    <a:ext uri="{9D8B030D-6E8A-4147-A177-3AD203B41FA5}">
                      <a16:colId xmlns:a16="http://schemas.microsoft.com/office/drawing/2014/main" val="20007"/>
                    </a:ext>
                  </a:extLst>
                </a:gridCol>
                <a:gridCol w="667619">
                  <a:extLst>
                    <a:ext uri="{9D8B030D-6E8A-4147-A177-3AD203B41FA5}">
                      <a16:colId xmlns:a16="http://schemas.microsoft.com/office/drawing/2014/main" val="20008"/>
                    </a:ext>
                  </a:extLst>
                </a:gridCol>
                <a:gridCol w="665418">
                  <a:extLst>
                    <a:ext uri="{9D8B030D-6E8A-4147-A177-3AD203B41FA5}">
                      <a16:colId xmlns:a16="http://schemas.microsoft.com/office/drawing/2014/main" val="20009"/>
                    </a:ext>
                  </a:extLst>
                </a:gridCol>
              </a:tblGrid>
              <a:tr h="488692">
                <a:tc>
                  <a:txBody>
                    <a:bodyPr/>
                    <a:lstStyle/>
                    <a:p>
                      <a:pPr>
                        <a:lnSpc>
                          <a:spcPct val="115000"/>
                        </a:lnSpc>
                        <a:spcAft>
                          <a:spcPts val="0"/>
                        </a:spcAft>
                      </a:pPr>
                      <a:endParaRPr lang="en-US" sz="1100" dirty="0">
                        <a:solidFill>
                          <a:srgbClr val="000000"/>
                        </a:solidFill>
                        <a:latin typeface="Calibri"/>
                        <a:ea typeface="Calibri"/>
                        <a:cs typeface="Times New Roman"/>
                      </a:endParaRPr>
                    </a:p>
                  </a:txBody>
                  <a:tcPr marL="68295" marR="68295"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0</a:t>
                      </a:r>
                      <a:endParaRPr lang="en-US" sz="1100" dirty="0">
                        <a:solidFill>
                          <a:srgbClr val="000000"/>
                        </a:solidFill>
                        <a:latin typeface="Calibri"/>
                        <a:ea typeface="Calibri"/>
                        <a:cs typeface="Times New Roman"/>
                      </a:endParaRPr>
                    </a:p>
                  </a:txBody>
                  <a:tcPr marL="68295" marR="68295"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1</a:t>
                      </a:r>
                      <a:endParaRPr lang="en-US" sz="1100" dirty="0">
                        <a:solidFill>
                          <a:srgbClr val="000000"/>
                        </a:solidFill>
                        <a:latin typeface="Calibri"/>
                        <a:ea typeface="Calibri"/>
                        <a:cs typeface="Times New Roman"/>
                      </a:endParaRPr>
                    </a:p>
                  </a:txBody>
                  <a:tcPr marL="68295" marR="68295"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2</a:t>
                      </a:r>
                      <a:endParaRPr lang="en-US" sz="1100" dirty="0">
                        <a:solidFill>
                          <a:srgbClr val="000000"/>
                        </a:solidFill>
                        <a:latin typeface="Calibri"/>
                        <a:ea typeface="Calibri"/>
                        <a:cs typeface="Times New Roman"/>
                      </a:endParaRPr>
                    </a:p>
                  </a:txBody>
                  <a:tcPr marL="68295" marR="68295"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3</a:t>
                      </a:r>
                      <a:endParaRPr lang="en-US" sz="1100" dirty="0">
                        <a:solidFill>
                          <a:srgbClr val="000000"/>
                        </a:solidFill>
                        <a:latin typeface="Calibri"/>
                        <a:ea typeface="Calibri"/>
                        <a:cs typeface="Times New Roman"/>
                      </a:endParaRPr>
                    </a:p>
                  </a:txBody>
                  <a:tcPr marL="68295" marR="68295"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4</a:t>
                      </a:r>
                      <a:endParaRPr lang="en-US" sz="1100" dirty="0">
                        <a:solidFill>
                          <a:srgbClr val="000000"/>
                        </a:solidFill>
                        <a:latin typeface="Calibri"/>
                        <a:ea typeface="Calibri"/>
                        <a:cs typeface="Times New Roman"/>
                      </a:endParaRPr>
                    </a:p>
                  </a:txBody>
                  <a:tcPr marL="68295" marR="68295"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5</a:t>
                      </a:r>
                      <a:endParaRPr lang="en-US" sz="1100" dirty="0">
                        <a:solidFill>
                          <a:srgbClr val="000000"/>
                        </a:solidFill>
                        <a:latin typeface="Calibri"/>
                        <a:ea typeface="Calibri"/>
                        <a:cs typeface="Times New Roman"/>
                      </a:endParaRPr>
                    </a:p>
                  </a:txBody>
                  <a:tcPr marL="68295" marR="68295"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6</a:t>
                      </a:r>
                      <a:endParaRPr lang="en-US" sz="1100" dirty="0">
                        <a:solidFill>
                          <a:srgbClr val="000000"/>
                        </a:solidFill>
                        <a:latin typeface="Calibri"/>
                        <a:ea typeface="Calibri"/>
                        <a:cs typeface="Times New Roman"/>
                      </a:endParaRPr>
                    </a:p>
                  </a:txBody>
                  <a:tcPr marL="68295" marR="68295"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7</a:t>
                      </a:r>
                      <a:endParaRPr lang="en-US" sz="1100" dirty="0">
                        <a:solidFill>
                          <a:srgbClr val="000000"/>
                        </a:solidFill>
                        <a:latin typeface="Calibri"/>
                        <a:ea typeface="Calibri"/>
                        <a:cs typeface="Times New Roman"/>
                      </a:endParaRPr>
                    </a:p>
                  </a:txBody>
                  <a:tcPr marL="68295" marR="68295"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8</a:t>
                      </a:r>
                      <a:endParaRPr lang="en-US" sz="1100" dirty="0">
                        <a:solidFill>
                          <a:srgbClr val="000000"/>
                        </a:solidFill>
                        <a:latin typeface="Calibri"/>
                        <a:ea typeface="Calibri"/>
                        <a:cs typeface="Times New Roman"/>
                      </a:endParaRPr>
                    </a:p>
                  </a:txBody>
                  <a:tcPr marL="68295" marR="68295"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88692">
                <a:tc>
                  <a:txBody>
                    <a:bodyPr/>
                    <a:lstStyle/>
                    <a:p>
                      <a:pPr>
                        <a:lnSpc>
                          <a:spcPct val="115000"/>
                        </a:lnSpc>
                        <a:spcAft>
                          <a:spcPts val="0"/>
                        </a:spcAft>
                      </a:pPr>
                      <a:r>
                        <a:rPr lang="en-US" sz="1400" dirty="0">
                          <a:solidFill>
                            <a:srgbClr val="FFFFFF"/>
                          </a:solidFill>
                          <a:latin typeface="Times New Roman"/>
                          <a:ea typeface="Calibri"/>
                          <a:cs typeface="Times New Roman"/>
                        </a:rPr>
                        <a:t>Effort Remaining </a:t>
                      </a:r>
                      <a:endParaRPr lang="en-US" sz="1100" dirty="0">
                        <a:solidFill>
                          <a:srgbClr val="000000"/>
                        </a:solidFill>
                        <a:latin typeface="Calibri"/>
                        <a:ea typeface="Calibri"/>
                        <a:cs typeface="Times New Roman"/>
                      </a:endParaRPr>
                    </a:p>
                  </a:txBody>
                  <a:tcPr marL="68295" marR="68295" marT="0" marB="0">
                    <a:lnL>
                      <a:noFill/>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a:noFill/>
                    </a:lnB>
                    <a:solidFill>
                      <a:srgbClr val="00000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43</a:t>
                      </a:r>
                      <a:endParaRPr lang="en-US" sz="1100" dirty="0">
                        <a:solidFill>
                          <a:srgbClr val="000000"/>
                        </a:solidFill>
                        <a:latin typeface="Calibri"/>
                        <a:ea typeface="Calibri"/>
                        <a:cs typeface="Times New Roman"/>
                      </a:endParaRPr>
                    </a:p>
                  </a:txBody>
                  <a:tcPr marL="68295" marR="6829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38</a:t>
                      </a:r>
                      <a:endParaRPr lang="en-US" sz="1100" dirty="0">
                        <a:solidFill>
                          <a:srgbClr val="000000"/>
                        </a:solidFill>
                        <a:latin typeface="Calibri"/>
                        <a:ea typeface="Calibri"/>
                        <a:cs typeface="Times New Roman"/>
                      </a:endParaRPr>
                    </a:p>
                  </a:txBody>
                  <a:tcPr marL="68295" marR="6829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33</a:t>
                      </a:r>
                      <a:endParaRPr lang="en-US" sz="1100" dirty="0">
                        <a:solidFill>
                          <a:srgbClr val="000000"/>
                        </a:solidFill>
                        <a:latin typeface="Calibri"/>
                        <a:ea typeface="Calibri"/>
                        <a:cs typeface="Times New Roman"/>
                      </a:endParaRPr>
                    </a:p>
                  </a:txBody>
                  <a:tcPr marL="68295" marR="6829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28</a:t>
                      </a:r>
                      <a:endParaRPr lang="en-US" sz="1100" dirty="0">
                        <a:solidFill>
                          <a:srgbClr val="000000"/>
                        </a:solidFill>
                        <a:latin typeface="Calibri"/>
                        <a:ea typeface="Calibri"/>
                        <a:cs typeface="Times New Roman"/>
                      </a:endParaRPr>
                    </a:p>
                  </a:txBody>
                  <a:tcPr marL="68295" marR="6829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21</a:t>
                      </a:r>
                      <a:endParaRPr lang="en-US" sz="1100" dirty="0">
                        <a:solidFill>
                          <a:srgbClr val="000000"/>
                        </a:solidFill>
                        <a:latin typeface="Calibri"/>
                        <a:ea typeface="Calibri"/>
                        <a:cs typeface="Times New Roman"/>
                      </a:endParaRPr>
                    </a:p>
                  </a:txBody>
                  <a:tcPr marL="68295" marR="6829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14</a:t>
                      </a:r>
                      <a:endParaRPr lang="en-US" sz="1100" dirty="0">
                        <a:solidFill>
                          <a:srgbClr val="000000"/>
                        </a:solidFill>
                        <a:latin typeface="Calibri"/>
                        <a:ea typeface="Calibri"/>
                        <a:cs typeface="Times New Roman"/>
                      </a:endParaRPr>
                    </a:p>
                  </a:txBody>
                  <a:tcPr marL="68295" marR="6829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10</a:t>
                      </a:r>
                      <a:endParaRPr lang="en-US" sz="1100" dirty="0">
                        <a:solidFill>
                          <a:srgbClr val="000000"/>
                        </a:solidFill>
                        <a:latin typeface="Calibri"/>
                        <a:ea typeface="Calibri"/>
                        <a:cs typeface="Times New Roman"/>
                      </a:endParaRPr>
                    </a:p>
                  </a:txBody>
                  <a:tcPr marL="68295" marR="6829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8295" marR="6829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295" marR="68295"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pitchFamily="18" charset="0"/>
                <a:cs typeface="Times New Roman" pitchFamily="18" charset="0"/>
              </a:rPr>
              <a:t>Track Weekly Process:</a:t>
            </a:r>
            <a:endParaRPr lang="en-US" dirty="0">
              <a:solidFill>
                <a:schemeClr val="tx1"/>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sz="quarter" idx="1"/>
          </p:nvPr>
        </p:nvGraphicFramePr>
        <p:xfrm>
          <a:off x="1142976" y="2786059"/>
          <a:ext cx="7215240" cy="3500458"/>
        </p:xfrm>
        <a:graphic>
          <a:graphicData uri="http://schemas.openxmlformats.org/drawingml/2006/table">
            <a:tbl>
              <a:tblPr/>
              <a:tblGrid>
                <a:gridCol w="901905">
                  <a:extLst>
                    <a:ext uri="{9D8B030D-6E8A-4147-A177-3AD203B41FA5}">
                      <a16:colId xmlns:a16="http://schemas.microsoft.com/office/drawing/2014/main" val="20000"/>
                    </a:ext>
                  </a:extLst>
                </a:gridCol>
                <a:gridCol w="901905">
                  <a:extLst>
                    <a:ext uri="{9D8B030D-6E8A-4147-A177-3AD203B41FA5}">
                      <a16:colId xmlns:a16="http://schemas.microsoft.com/office/drawing/2014/main" val="20001"/>
                    </a:ext>
                  </a:extLst>
                </a:gridCol>
                <a:gridCol w="901905">
                  <a:extLst>
                    <a:ext uri="{9D8B030D-6E8A-4147-A177-3AD203B41FA5}">
                      <a16:colId xmlns:a16="http://schemas.microsoft.com/office/drawing/2014/main" val="20002"/>
                    </a:ext>
                  </a:extLst>
                </a:gridCol>
                <a:gridCol w="901905">
                  <a:extLst>
                    <a:ext uri="{9D8B030D-6E8A-4147-A177-3AD203B41FA5}">
                      <a16:colId xmlns:a16="http://schemas.microsoft.com/office/drawing/2014/main" val="20003"/>
                    </a:ext>
                  </a:extLst>
                </a:gridCol>
                <a:gridCol w="901905">
                  <a:extLst>
                    <a:ext uri="{9D8B030D-6E8A-4147-A177-3AD203B41FA5}">
                      <a16:colId xmlns:a16="http://schemas.microsoft.com/office/drawing/2014/main" val="20004"/>
                    </a:ext>
                  </a:extLst>
                </a:gridCol>
                <a:gridCol w="901905">
                  <a:extLst>
                    <a:ext uri="{9D8B030D-6E8A-4147-A177-3AD203B41FA5}">
                      <a16:colId xmlns:a16="http://schemas.microsoft.com/office/drawing/2014/main" val="20005"/>
                    </a:ext>
                  </a:extLst>
                </a:gridCol>
                <a:gridCol w="901905">
                  <a:extLst>
                    <a:ext uri="{9D8B030D-6E8A-4147-A177-3AD203B41FA5}">
                      <a16:colId xmlns:a16="http://schemas.microsoft.com/office/drawing/2014/main" val="20006"/>
                    </a:ext>
                  </a:extLst>
                </a:gridCol>
                <a:gridCol w="901905">
                  <a:extLst>
                    <a:ext uri="{9D8B030D-6E8A-4147-A177-3AD203B41FA5}">
                      <a16:colId xmlns:a16="http://schemas.microsoft.com/office/drawing/2014/main" val="20007"/>
                    </a:ext>
                  </a:extLst>
                </a:gridCol>
              </a:tblGrid>
              <a:tr h="408662">
                <a:tc>
                  <a:txBody>
                    <a:bodyPr/>
                    <a:lstStyle/>
                    <a:p>
                      <a:pPr algn="ctr">
                        <a:lnSpc>
                          <a:spcPct val="115000"/>
                        </a:lnSpc>
                        <a:spcAft>
                          <a:spcPts val="0"/>
                        </a:spcAft>
                      </a:pPr>
                      <a:r>
                        <a:rPr lang="en-US" sz="1400" b="1" dirty="0">
                          <a:solidFill>
                            <a:srgbClr val="000000"/>
                          </a:solidFill>
                          <a:latin typeface="Times New Roman"/>
                          <a:ea typeface="Calibri"/>
                          <a:cs typeface="Times New Roman"/>
                        </a:rPr>
                        <a:t>Task</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Hours</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400" b="1" dirty="0">
                          <a:solidFill>
                            <a:srgbClr val="000000"/>
                          </a:solidFill>
                          <a:latin typeface="Times New Roman"/>
                          <a:ea typeface="Calibri"/>
                          <a:cs typeface="Times New Roman"/>
                        </a:rPr>
                        <a:t>Day 1</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400" b="1" dirty="0">
                          <a:solidFill>
                            <a:srgbClr val="000000"/>
                          </a:solidFill>
                          <a:latin typeface="Times New Roman"/>
                          <a:ea typeface="Calibri"/>
                          <a:cs typeface="Times New Roman"/>
                        </a:rPr>
                        <a:t>Day 2</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400" b="1" dirty="0">
                          <a:solidFill>
                            <a:srgbClr val="000000"/>
                          </a:solidFill>
                          <a:latin typeface="Times New Roman"/>
                          <a:ea typeface="Calibri"/>
                          <a:cs typeface="Times New Roman"/>
                        </a:rPr>
                        <a:t>Day 3</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400" b="1" dirty="0">
                          <a:solidFill>
                            <a:srgbClr val="000000"/>
                          </a:solidFill>
                          <a:latin typeface="Times New Roman"/>
                          <a:ea typeface="Calibri"/>
                          <a:cs typeface="Times New Roman"/>
                        </a:rPr>
                        <a:t>Day 4</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400" b="1" dirty="0">
                          <a:solidFill>
                            <a:srgbClr val="000000"/>
                          </a:solidFill>
                          <a:latin typeface="Times New Roman"/>
                          <a:ea typeface="Calibri"/>
                          <a:cs typeface="Times New Roman"/>
                        </a:rPr>
                        <a:t>Day 5</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nSpc>
                          <a:spcPct val="115000"/>
                        </a:lnSpc>
                        <a:spcAft>
                          <a:spcPts val="0"/>
                        </a:spcAft>
                      </a:pPr>
                      <a:r>
                        <a:rPr lang="en-US" sz="1400" b="1" dirty="0">
                          <a:solidFill>
                            <a:srgbClr val="000000"/>
                          </a:solidFill>
                          <a:latin typeface="Times New Roman"/>
                          <a:ea typeface="Calibri"/>
                          <a:cs typeface="Times New Roman"/>
                        </a:rPr>
                        <a:t>Total</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88848">
                <a:tc>
                  <a:txBody>
                    <a:bodyPr/>
                    <a:lstStyle/>
                    <a:p>
                      <a:pPr>
                        <a:lnSpc>
                          <a:spcPct val="115000"/>
                        </a:lnSpc>
                        <a:spcAft>
                          <a:spcPts val="0"/>
                        </a:spcAft>
                      </a:pPr>
                      <a:r>
                        <a:rPr lang="en-US" sz="1400" dirty="0">
                          <a:solidFill>
                            <a:srgbClr val="FFFFFF"/>
                          </a:solidFill>
                          <a:latin typeface="Times New Roman"/>
                          <a:ea typeface="Calibri"/>
                          <a:cs typeface="Times New Roman"/>
                        </a:rPr>
                        <a:t>Task 1</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1"/>
                  </a:ext>
                </a:extLst>
              </a:tr>
              <a:tr h="369860">
                <a:tc>
                  <a:txBody>
                    <a:bodyPr/>
                    <a:lstStyle/>
                    <a:p>
                      <a:pPr>
                        <a:lnSpc>
                          <a:spcPct val="115000"/>
                        </a:lnSpc>
                        <a:spcAft>
                          <a:spcPts val="0"/>
                        </a:spcAft>
                      </a:pPr>
                      <a:r>
                        <a:rPr lang="en-US" sz="1400" dirty="0">
                          <a:solidFill>
                            <a:srgbClr val="FFFFFF"/>
                          </a:solidFill>
                          <a:latin typeface="Times New Roman"/>
                          <a:ea typeface="Calibri"/>
                          <a:cs typeface="Times New Roman"/>
                        </a:rPr>
                        <a:t>Task 2</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r h="388848">
                <a:tc>
                  <a:txBody>
                    <a:bodyPr/>
                    <a:lstStyle/>
                    <a:p>
                      <a:pPr>
                        <a:lnSpc>
                          <a:spcPct val="115000"/>
                        </a:lnSpc>
                        <a:spcAft>
                          <a:spcPts val="0"/>
                        </a:spcAft>
                      </a:pPr>
                      <a:r>
                        <a:rPr lang="en-US" sz="1400" dirty="0">
                          <a:solidFill>
                            <a:srgbClr val="FFFFFF"/>
                          </a:solidFill>
                          <a:latin typeface="Times New Roman"/>
                          <a:ea typeface="Calibri"/>
                          <a:cs typeface="Times New Roman"/>
                        </a:rPr>
                        <a:t>Task 3</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3"/>
                  </a:ext>
                </a:extLst>
              </a:tr>
              <a:tr h="388848">
                <a:tc>
                  <a:txBody>
                    <a:bodyPr/>
                    <a:lstStyle/>
                    <a:p>
                      <a:pPr>
                        <a:lnSpc>
                          <a:spcPct val="115000"/>
                        </a:lnSpc>
                        <a:spcAft>
                          <a:spcPts val="0"/>
                        </a:spcAft>
                      </a:pPr>
                      <a:r>
                        <a:rPr lang="en-US" sz="1400" dirty="0">
                          <a:solidFill>
                            <a:srgbClr val="FFFFFF"/>
                          </a:solidFill>
                          <a:latin typeface="Times New Roman"/>
                          <a:ea typeface="Calibri"/>
                          <a:cs typeface="Times New Roman"/>
                        </a:rPr>
                        <a:t>Task 4</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7</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6</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4"/>
                  </a:ext>
                </a:extLst>
              </a:tr>
              <a:tr h="388848">
                <a:tc>
                  <a:txBody>
                    <a:bodyPr/>
                    <a:lstStyle/>
                    <a:p>
                      <a:pPr>
                        <a:lnSpc>
                          <a:spcPct val="115000"/>
                        </a:lnSpc>
                        <a:spcAft>
                          <a:spcPts val="0"/>
                        </a:spcAft>
                      </a:pPr>
                      <a:r>
                        <a:rPr lang="en-US" sz="1400" dirty="0">
                          <a:solidFill>
                            <a:srgbClr val="FFFFFF"/>
                          </a:solidFill>
                          <a:latin typeface="Times New Roman"/>
                          <a:ea typeface="Calibri"/>
                          <a:cs typeface="Times New Roman"/>
                        </a:rPr>
                        <a:t>Task 5</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7</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7</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5"/>
                  </a:ext>
                </a:extLst>
              </a:tr>
              <a:tr h="388848">
                <a:tc>
                  <a:txBody>
                    <a:bodyPr/>
                    <a:lstStyle/>
                    <a:p>
                      <a:pPr>
                        <a:lnSpc>
                          <a:spcPct val="115000"/>
                        </a:lnSpc>
                        <a:spcAft>
                          <a:spcPts val="0"/>
                        </a:spcAft>
                      </a:pPr>
                      <a:r>
                        <a:rPr lang="en-US" sz="1400" dirty="0">
                          <a:solidFill>
                            <a:srgbClr val="FFFFFF"/>
                          </a:solidFill>
                          <a:latin typeface="Times New Roman"/>
                          <a:ea typeface="Calibri"/>
                          <a:cs typeface="Times New Roman"/>
                        </a:rPr>
                        <a:t>Task 6</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4</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4</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6"/>
                  </a:ext>
                </a:extLst>
              </a:tr>
              <a:tr h="388848">
                <a:tc>
                  <a:txBody>
                    <a:bodyPr/>
                    <a:lstStyle/>
                    <a:p>
                      <a:pPr>
                        <a:lnSpc>
                          <a:spcPct val="115000"/>
                        </a:lnSpc>
                        <a:spcAft>
                          <a:spcPts val="0"/>
                        </a:spcAft>
                      </a:pPr>
                      <a:r>
                        <a:rPr lang="en-US" sz="1400" dirty="0">
                          <a:solidFill>
                            <a:srgbClr val="FFFFFF"/>
                          </a:solidFill>
                          <a:latin typeface="Times New Roman"/>
                          <a:ea typeface="Calibri"/>
                          <a:cs typeface="Times New Roman"/>
                        </a:rPr>
                        <a:t>Task 7</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3</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7"/>
                  </a:ext>
                </a:extLst>
              </a:tr>
              <a:tr h="388848">
                <a:tc>
                  <a:txBody>
                    <a:bodyPr/>
                    <a:lstStyle/>
                    <a:p>
                      <a:pPr>
                        <a:lnSpc>
                          <a:spcPct val="115000"/>
                        </a:lnSpc>
                        <a:spcAft>
                          <a:spcPts val="0"/>
                        </a:spcAft>
                      </a:pPr>
                      <a:r>
                        <a:rPr lang="en-US" sz="1400" dirty="0">
                          <a:solidFill>
                            <a:srgbClr val="FFFFFF"/>
                          </a:solidFill>
                          <a:latin typeface="Times New Roman"/>
                          <a:ea typeface="Calibri"/>
                          <a:cs typeface="Times New Roman"/>
                        </a:rPr>
                        <a:t>Task 8</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8"/>
                  </a:ext>
                </a:extLst>
              </a:tr>
            </a:tbl>
          </a:graphicData>
        </a:graphic>
      </p:graphicFrame>
      <p:sp>
        <p:nvSpPr>
          <p:cNvPr id="5" name="Rectangle 4"/>
          <p:cNvSpPr/>
          <p:nvPr/>
        </p:nvSpPr>
        <p:spPr>
          <a:xfrm>
            <a:off x="1000100" y="1643050"/>
            <a:ext cx="7358114" cy="1015663"/>
          </a:xfrm>
          <a:prstGeom prst="rect">
            <a:avLst/>
          </a:prstGeom>
        </p:spPr>
        <p:txBody>
          <a:bodyPr wrap="square">
            <a:spAutoFit/>
          </a:bodyPr>
          <a:lstStyle/>
          <a:p>
            <a:pPr algn="just"/>
            <a:r>
              <a:rPr lang="en-US" sz="2000" dirty="0"/>
              <a:t>The daily progress is then captured in the table against each task.  </a:t>
            </a:r>
          </a:p>
          <a:p>
            <a:pPr algn="just"/>
            <a:r>
              <a:rPr lang="en-US" sz="2000" dirty="0"/>
              <a:t>Here the value captured for each day is the estimated effort to complete the task, not the actual effort and  it is estimated for both the developers.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tx1"/>
                </a:solidFill>
                <a:latin typeface="Times New Roman" pitchFamily="18" charset="0"/>
                <a:cs typeface="Times New Roman" pitchFamily="18" charset="0"/>
              </a:rPr>
              <a:t>Data Inputs &amp; Actual Effort:</a:t>
            </a:r>
            <a:endParaRPr lang="en-US" sz="3600" b="1" dirty="0">
              <a:solidFill>
                <a:schemeClr val="tx1"/>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sz="quarter" idx="1"/>
          </p:nvPr>
        </p:nvGraphicFramePr>
        <p:xfrm>
          <a:off x="1142976" y="2000240"/>
          <a:ext cx="7215240" cy="2071702"/>
        </p:xfrm>
        <a:graphic>
          <a:graphicData uri="http://schemas.openxmlformats.org/drawingml/2006/table">
            <a:tbl>
              <a:tblPr/>
              <a:tblGrid>
                <a:gridCol w="836540">
                  <a:extLst>
                    <a:ext uri="{9D8B030D-6E8A-4147-A177-3AD203B41FA5}">
                      <a16:colId xmlns:a16="http://schemas.microsoft.com/office/drawing/2014/main" val="20000"/>
                    </a:ext>
                  </a:extLst>
                </a:gridCol>
                <a:gridCol w="753821">
                  <a:extLst>
                    <a:ext uri="{9D8B030D-6E8A-4147-A177-3AD203B41FA5}">
                      <a16:colId xmlns:a16="http://schemas.microsoft.com/office/drawing/2014/main" val="20001"/>
                    </a:ext>
                  </a:extLst>
                </a:gridCol>
                <a:gridCol w="616435">
                  <a:extLst>
                    <a:ext uri="{9D8B030D-6E8A-4147-A177-3AD203B41FA5}">
                      <a16:colId xmlns:a16="http://schemas.microsoft.com/office/drawing/2014/main" val="20002"/>
                    </a:ext>
                  </a:extLst>
                </a:gridCol>
                <a:gridCol w="628663">
                  <a:extLst>
                    <a:ext uri="{9D8B030D-6E8A-4147-A177-3AD203B41FA5}">
                      <a16:colId xmlns:a16="http://schemas.microsoft.com/office/drawing/2014/main" val="20003"/>
                    </a:ext>
                  </a:extLst>
                </a:gridCol>
                <a:gridCol w="628663">
                  <a:extLst>
                    <a:ext uri="{9D8B030D-6E8A-4147-A177-3AD203B41FA5}">
                      <a16:colId xmlns:a16="http://schemas.microsoft.com/office/drawing/2014/main" val="20004"/>
                    </a:ext>
                  </a:extLst>
                </a:gridCol>
                <a:gridCol w="628663">
                  <a:extLst>
                    <a:ext uri="{9D8B030D-6E8A-4147-A177-3AD203B41FA5}">
                      <a16:colId xmlns:a16="http://schemas.microsoft.com/office/drawing/2014/main" val="20005"/>
                    </a:ext>
                  </a:extLst>
                </a:gridCol>
                <a:gridCol w="628663">
                  <a:extLst>
                    <a:ext uri="{9D8B030D-6E8A-4147-A177-3AD203B41FA5}">
                      <a16:colId xmlns:a16="http://schemas.microsoft.com/office/drawing/2014/main" val="20006"/>
                    </a:ext>
                  </a:extLst>
                </a:gridCol>
                <a:gridCol w="628663">
                  <a:extLst>
                    <a:ext uri="{9D8B030D-6E8A-4147-A177-3AD203B41FA5}">
                      <a16:colId xmlns:a16="http://schemas.microsoft.com/office/drawing/2014/main" val="20007"/>
                    </a:ext>
                  </a:extLst>
                </a:gridCol>
                <a:gridCol w="628663">
                  <a:extLst>
                    <a:ext uri="{9D8B030D-6E8A-4147-A177-3AD203B41FA5}">
                      <a16:colId xmlns:a16="http://schemas.microsoft.com/office/drawing/2014/main" val="20008"/>
                    </a:ext>
                  </a:extLst>
                </a:gridCol>
                <a:gridCol w="628663">
                  <a:extLst>
                    <a:ext uri="{9D8B030D-6E8A-4147-A177-3AD203B41FA5}">
                      <a16:colId xmlns:a16="http://schemas.microsoft.com/office/drawing/2014/main" val="20009"/>
                    </a:ext>
                  </a:extLst>
                </a:gridCol>
                <a:gridCol w="607803">
                  <a:extLst>
                    <a:ext uri="{9D8B030D-6E8A-4147-A177-3AD203B41FA5}">
                      <a16:colId xmlns:a16="http://schemas.microsoft.com/office/drawing/2014/main" val="20010"/>
                    </a:ext>
                  </a:extLst>
                </a:gridCol>
              </a:tblGrid>
              <a:tr h="683301">
                <a:tc>
                  <a:txBody>
                    <a:bodyPr/>
                    <a:lstStyle/>
                    <a:p>
                      <a:pPr algn="ctr">
                        <a:lnSpc>
                          <a:spcPct val="115000"/>
                        </a:lnSpc>
                        <a:spcAft>
                          <a:spcPts val="0"/>
                        </a:spcAft>
                      </a:pPr>
                      <a:r>
                        <a:rPr lang="en-US" sz="1300" b="1" dirty="0">
                          <a:solidFill>
                            <a:srgbClr val="000000"/>
                          </a:solidFill>
                          <a:latin typeface="Times New Roman"/>
                          <a:ea typeface="Times New Roman"/>
                          <a:cs typeface="Times New Roman"/>
                        </a:rPr>
                        <a:t>Feature</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300" b="1" dirty="0">
                          <a:solidFill>
                            <a:srgbClr val="000000"/>
                          </a:solidFill>
                          <a:latin typeface="Times New Roman"/>
                          <a:ea typeface="Times New Roman"/>
                          <a:cs typeface="Times New Roman"/>
                        </a:rPr>
                        <a:t>Estimate</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300" b="1" dirty="0">
                          <a:solidFill>
                            <a:srgbClr val="000000"/>
                          </a:solidFill>
                          <a:latin typeface="Times New Roman"/>
                          <a:ea typeface="Times New Roman"/>
                          <a:cs typeface="Times New Roman"/>
                        </a:rPr>
                        <a:t>Week 1</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300" b="1" dirty="0">
                          <a:solidFill>
                            <a:srgbClr val="000000"/>
                          </a:solidFill>
                          <a:latin typeface="Times New Roman"/>
                          <a:ea typeface="Times New Roman"/>
                          <a:cs typeface="Times New Roman"/>
                        </a:rPr>
                        <a:t>Week 2</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300" b="1" dirty="0">
                          <a:solidFill>
                            <a:srgbClr val="000000"/>
                          </a:solidFill>
                          <a:latin typeface="Times New Roman"/>
                          <a:ea typeface="Times New Roman"/>
                          <a:cs typeface="Times New Roman"/>
                        </a:rPr>
                        <a:t>Week 3</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300" b="1" dirty="0">
                          <a:solidFill>
                            <a:srgbClr val="000000"/>
                          </a:solidFill>
                          <a:latin typeface="Times New Roman"/>
                          <a:ea typeface="Times New Roman"/>
                          <a:cs typeface="Times New Roman"/>
                        </a:rPr>
                        <a:t>Week 4</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300" b="1" dirty="0">
                          <a:solidFill>
                            <a:srgbClr val="000000"/>
                          </a:solidFill>
                          <a:latin typeface="Times New Roman"/>
                          <a:ea typeface="Times New Roman"/>
                          <a:cs typeface="Times New Roman"/>
                        </a:rPr>
                        <a:t>Week 5</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300" b="1" dirty="0">
                          <a:solidFill>
                            <a:srgbClr val="000000"/>
                          </a:solidFill>
                          <a:latin typeface="Times New Roman"/>
                          <a:ea typeface="Times New Roman"/>
                          <a:cs typeface="Times New Roman"/>
                        </a:rPr>
                        <a:t>Week 6</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300" b="1" dirty="0">
                          <a:solidFill>
                            <a:srgbClr val="000000"/>
                          </a:solidFill>
                          <a:latin typeface="Times New Roman"/>
                          <a:ea typeface="Times New Roman"/>
                          <a:cs typeface="Times New Roman"/>
                        </a:rPr>
                        <a:t>Week 7</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300" b="1" dirty="0">
                          <a:solidFill>
                            <a:srgbClr val="000000"/>
                          </a:solidFill>
                          <a:latin typeface="Times New Roman"/>
                          <a:ea typeface="Times New Roman"/>
                          <a:cs typeface="Times New Roman"/>
                        </a:rPr>
                        <a:t>Week 8</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300" b="1" dirty="0">
                          <a:solidFill>
                            <a:srgbClr val="000000"/>
                          </a:solidFill>
                          <a:latin typeface="Times New Roman"/>
                          <a:ea typeface="Times New Roman"/>
                          <a:cs typeface="Times New Roman"/>
                        </a:rPr>
                        <a:t>Hours Left</a:t>
                      </a:r>
                      <a:endParaRPr lang="en-US" sz="1100" dirty="0">
                        <a:solidFill>
                          <a:srgbClr val="000000"/>
                        </a:solidFill>
                        <a:latin typeface="Calibri"/>
                        <a:ea typeface="Calibri"/>
                        <a:cs typeface="Times New Roman"/>
                      </a:endParaRPr>
                    </a:p>
                  </a:txBody>
                  <a:tcPr marL="68580" marR="6858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42672">
                <a:tc>
                  <a:txBody>
                    <a:bodyPr/>
                    <a:lstStyle/>
                    <a:p>
                      <a:pPr algn="ctr">
                        <a:lnSpc>
                          <a:spcPct val="115000"/>
                        </a:lnSpc>
                        <a:spcAft>
                          <a:spcPts val="0"/>
                        </a:spcAft>
                      </a:pPr>
                      <a:r>
                        <a:rPr lang="en-US" sz="1400" b="1" dirty="0">
                          <a:solidFill>
                            <a:srgbClr val="FFFFFF"/>
                          </a:solidFill>
                          <a:latin typeface="Times New Roman"/>
                          <a:ea typeface="Times New Roman"/>
                          <a:cs typeface="Times New Roman"/>
                        </a:rPr>
                        <a:t>Task 1,2</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10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1"/>
                  </a:ext>
                </a:extLst>
              </a:tr>
              <a:tr h="342672">
                <a:tc>
                  <a:txBody>
                    <a:bodyPr/>
                    <a:lstStyle/>
                    <a:p>
                      <a:pPr algn="ctr">
                        <a:lnSpc>
                          <a:spcPct val="115000"/>
                        </a:lnSpc>
                        <a:spcAft>
                          <a:spcPts val="0"/>
                        </a:spcAft>
                      </a:pPr>
                      <a:r>
                        <a:rPr lang="en-US" sz="1400" b="1" dirty="0">
                          <a:solidFill>
                            <a:srgbClr val="FFFFFF"/>
                          </a:solidFill>
                          <a:latin typeface="Times New Roman"/>
                          <a:ea typeface="Times New Roman"/>
                          <a:cs typeface="Times New Roman"/>
                        </a:rPr>
                        <a:t>Task 3,4</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12</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7</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r h="342672">
                <a:tc>
                  <a:txBody>
                    <a:bodyPr/>
                    <a:lstStyle/>
                    <a:p>
                      <a:pPr algn="ctr">
                        <a:lnSpc>
                          <a:spcPct val="115000"/>
                        </a:lnSpc>
                        <a:spcAft>
                          <a:spcPts val="0"/>
                        </a:spcAft>
                      </a:pPr>
                      <a:r>
                        <a:rPr lang="en-US" sz="1400" b="1" dirty="0">
                          <a:solidFill>
                            <a:srgbClr val="FFFFFF"/>
                          </a:solidFill>
                          <a:latin typeface="Times New Roman"/>
                          <a:ea typeface="Times New Roman"/>
                          <a:cs typeface="Times New Roman"/>
                        </a:rPr>
                        <a:t>Task 5,6</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11</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7</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4</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3"/>
                  </a:ext>
                </a:extLst>
              </a:tr>
              <a:tr h="360385">
                <a:tc>
                  <a:txBody>
                    <a:bodyPr/>
                    <a:lstStyle/>
                    <a:p>
                      <a:pPr algn="ctr">
                        <a:lnSpc>
                          <a:spcPct val="115000"/>
                        </a:lnSpc>
                        <a:spcAft>
                          <a:spcPts val="0"/>
                        </a:spcAft>
                      </a:pPr>
                      <a:r>
                        <a:rPr lang="en-US" sz="1400" b="1" dirty="0">
                          <a:solidFill>
                            <a:srgbClr val="FFFFFF"/>
                          </a:solidFill>
                          <a:latin typeface="Times New Roman"/>
                          <a:ea typeface="Times New Roman"/>
                          <a:cs typeface="Times New Roman"/>
                        </a:rPr>
                        <a:t>Task 7,8</a:t>
                      </a:r>
                      <a:endParaRPr lang="en-US" sz="1100" dirty="0">
                        <a:solidFill>
                          <a:srgbClr val="000000"/>
                        </a:solidFill>
                        <a:latin typeface="Calibri"/>
                        <a:ea typeface="Calibri"/>
                        <a:cs typeface="Times New Roman"/>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10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5</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b="1" dirty="0">
                          <a:solidFill>
                            <a:srgbClr val="000000"/>
                          </a:solidFill>
                          <a:latin typeface="Times New Roman"/>
                          <a:ea typeface="Times New Roman"/>
                          <a:cs typeface="Times New Roman"/>
                        </a:rPr>
                        <a:t>0</a:t>
                      </a:r>
                      <a:endParaRPr lang="en-US" sz="1100" dirty="0">
                        <a:solidFill>
                          <a:srgbClr val="000000"/>
                        </a:solidFill>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1071538" y="4761555"/>
          <a:ext cx="7215241" cy="1425513"/>
        </p:xfrm>
        <a:graphic>
          <a:graphicData uri="http://schemas.openxmlformats.org/drawingml/2006/table">
            <a:tbl>
              <a:tblPr/>
              <a:tblGrid>
                <a:gridCol w="1054885">
                  <a:extLst>
                    <a:ext uri="{9D8B030D-6E8A-4147-A177-3AD203B41FA5}">
                      <a16:colId xmlns:a16="http://schemas.microsoft.com/office/drawing/2014/main" val="20000"/>
                    </a:ext>
                  </a:extLst>
                </a:gridCol>
                <a:gridCol w="677301">
                  <a:extLst>
                    <a:ext uri="{9D8B030D-6E8A-4147-A177-3AD203B41FA5}">
                      <a16:colId xmlns:a16="http://schemas.microsoft.com/office/drawing/2014/main" val="20001"/>
                    </a:ext>
                  </a:extLst>
                </a:gridCol>
                <a:gridCol w="738273">
                  <a:extLst>
                    <a:ext uri="{9D8B030D-6E8A-4147-A177-3AD203B41FA5}">
                      <a16:colId xmlns:a16="http://schemas.microsoft.com/office/drawing/2014/main" val="20002"/>
                    </a:ext>
                  </a:extLst>
                </a:gridCol>
                <a:gridCol w="678036">
                  <a:extLst>
                    <a:ext uri="{9D8B030D-6E8A-4147-A177-3AD203B41FA5}">
                      <a16:colId xmlns:a16="http://schemas.microsoft.com/office/drawing/2014/main" val="20003"/>
                    </a:ext>
                  </a:extLst>
                </a:gridCol>
                <a:gridCol w="678036">
                  <a:extLst>
                    <a:ext uri="{9D8B030D-6E8A-4147-A177-3AD203B41FA5}">
                      <a16:colId xmlns:a16="http://schemas.microsoft.com/office/drawing/2014/main" val="20004"/>
                    </a:ext>
                  </a:extLst>
                </a:gridCol>
                <a:gridCol w="678036">
                  <a:extLst>
                    <a:ext uri="{9D8B030D-6E8A-4147-A177-3AD203B41FA5}">
                      <a16:colId xmlns:a16="http://schemas.microsoft.com/office/drawing/2014/main" val="20005"/>
                    </a:ext>
                  </a:extLst>
                </a:gridCol>
                <a:gridCol w="678036">
                  <a:extLst>
                    <a:ext uri="{9D8B030D-6E8A-4147-A177-3AD203B41FA5}">
                      <a16:colId xmlns:a16="http://schemas.microsoft.com/office/drawing/2014/main" val="20006"/>
                    </a:ext>
                  </a:extLst>
                </a:gridCol>
                <a:gridCol w="678036">
                  <a:extLst>
                    <a:ext uri="{9D8B030D-6E8A-4147-A177-3AD203B41FA5}">
                      <a16:colId xmlns:a16="http://schemas.microsoft.com/office/drawing/2014/main" val="20007"/>
                    </a:ext>
                  </a:extLst>
                </a:gridCol>
                <a:gridCol w="678036">
                  <a:extLst>
                    <a:ext uri="{9D8B030D-6E8A-4147-A177-3AD203B41FA5}">
                      <a16:colId xmlns:a16="http://schemas.microsoft.com/office/drawing/2014/main" val="20008"/>
                    </a:ext>
                  </a:extLst>
                </a:gridCol>
                <a:gridCol w="676566">
                  <a:extLst>
                    <a:ext uri="{9D8B030D-6E8A-4147-A177-3AD203B41FA5}">
                      <a16:colId xmlns:a16="http://schemas.microsoft.com/office/drawing/2014/main" val="20009"/>
                    </a:ext>
                  </a:extLst>
                </a:gridCol>
              </a:tblGrid>
              <a:tr h="419290">
                <a:tc>
                  <a:txBody>
                    <a:bodyPr/>
                    <a:lstStyle/>
                    <a:p>
                      <a:pPr algn="ctr">
                        <a:lnSpc>
                          <a:spcPct val="115000"/>
                        </a:lnSpc>
                        <a:spcAft>
                          <a:spcPts val="0"/>
                        </a:spcAft>
                      </a:pPr>
                      <a:endParaRPr lang="en-US" sz="1100" dirty="0">
                        <a:solidFill>
                          <a:srgbClr val="000000"/>
                        </a:solidFill>
                        <a:latin typeface="Calibri"/>
                        <a:ea typeface="Calibri"/>
                        <a:cs typeface="Times New Roman"/>
                      </a:endParaRPr>
                    </a:p>
                  </a:txBody>
                  <a:tcPr marL="67030" marR="6703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0</a:t>
                      </a:r>
                      <a:endParaRPr lang="en-US" sz="1100" dirty="0">
                        <a:solidFill>
                          <a:srgbClr val="000000"/>
                        </a:solidFill>
                        <a:latin typeface="Calibri"/>
                        <a:ea typeface="Calibri"/>
                        <a:cs typeface="Times New Roman"/>
                      </a:endParaRPr>
                    </a:p>
                  </a:txBody>
                  <a:tcPr marL="67030" marR="6703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a:t>
                      </a:r>
                    </a:p>
                    <a:p>
                      <a:pPr algn="ctr">
                        <a:lnSpc>
                          <a:spcPct val="115000"/>
                        </a:lnSpc>
                        <a:spcAft>
                          <a:spcPts val="0"/>
                        </a:spcAft>
                      </a:pPr>
                      <a:r>
                        <a:rPr lang="en-US" sz="1400" b="1" dirty="0">
                          <a:solidFill>
                            <a:srgbClr val="000000"/>
                          </a:solidFill>
                          <a:latin typeface="Times New Roman"/>
                          <a:ea typeface="Calibri"/>
                          <a:cs typeface="Times New Roman"/>
                        </a:rPr>
                        <a:t>1</a:t>
                      </a:r>
                      <a:endParaRPr lang="en-US" sz="1100" dirty="0">
                        <a:solidFill>
                          <a:srgbClr val="000000"/>
                        </a:solidFill>
                        <a:latin typeface="Calibri"/>
                        <a:ea typeface="Calibri"/>
                        <a:cs typeface="Times New Roman"/>
                      </a:endParaRPr>
                    </a:p>
                  </a:txBody>
                  <a:tcPr marL="67030" marR="6703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2</a:t>
                      </a:r>
                      <a:endParaRPr lang="en-US" sz="1100" dirty="0">
                        <a:solidFill>
                          <a:srgbClr val="000000"/>
                        </a:solidFill>
                        <a:latin typeface="Calibri"/>
                        <a:ea typeface="Calibri"/>
                        <a:cs typeface="Times New Roman"/>
                      </a:endParaRPr>
                    </a:p>
                  </a:txBody>
                  <a:tcPr marL="67030" marR="6703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3</a:t>
                      </a:r>
                      <a:endParaRPr lang="en-US" sz="1100" dirty="0">
                        <a:solidFill>
                          <a:srgbClr val="000000"/>
                        </a:solidFill>
                        <a:latin typeface="Calibri"/>
                        <a:ea typeface="Calibri"/>
                        <a:cs typeface="Times New Roman"/>
                      </a:endParaRPr>
                    </a:p>
                  </a:txBody>
                  <a:tcPr marL="67030" marR="6703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4</a:t>
                      </a:r>
                      <a:endParaRPr lang="en-US" sz="1100" dirty="0">
                        <a:solidFill>
                          <a:srgbClr val="000000"/>
                        </a:solidFill>
                        <a:latin typeface="Calibri"/>
                        <a:ea typeface="Calibri"/>
                        <a:cs typeface="Times New Roman"/>
                      </a:endParaRPr>
                    </a:p>
                  </a:txBody>
                  <a:tcPr marL="67030" marR="6703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5</a:t>
                      </a:r>
                      <a:endParaRPr lang="en-US" sz="1100" dirty="0">
                        <a:solidFill>
                          <a:srgbClr val="000000"/>
                        </a:solidFill>
                        <a:latin typeface="Calibri"/>
                        <a:ea typeface="Calibri"/>
                        <a:cs typeface="Times New Roman"/>
                      </a:endParaRPr>
                    </a:p>
                  </a:txBody>
                  <a:tcPr marL="67030" marR="6703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6</a:t>
                      </a:r>
                      <a:endParaRPr lang="en-US" sz="1100" dirty="0">
                        <a:solidFill>
                          <a:srgbClr val="000000"/>
                        </a:solidFill>
                        <a:latin typeface="Calibri"/>
                        <a:ea typeface="Calibri"/>
                        <a:cs typeface="Times New Roman"/>
                      </a:endParaRPr>
                    </a:p>
                  </a:txBody>
                  <a:tcPr marL="67030" marR="6703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7</a:t>
                      </a:r>
                      <a:endParaRPr lang="en-US" sz="1100" dirty="0">
                        <a:solidFill>
                          <a:srgbClr val="000000"/>
                        </a:solidFill>
                        <a:latin typeface="Calibri"/>
                        <a:ea typeface="Calibri"/>
                        <a:cs typeface="Times New Roman"/>
                      </a:endParaRPr>
                    </a:p>
                  </a:txBody>
                  <a:tcPr marL="67030" marR="6703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tc>
                  <a:txBody>
                    <a:bodyPr/>
                    <a:lstStyle/>
                    <a:p>
                      <a:pPr algn="ctr">
                        <a:lnSpc>
                          <a:spcPct val="115000"/>
                        </a:lnSpc>
                        <a:spcAft>
                          <a:spcPts val="0"/>
                        </a:spcAft>
                      </a:pPr>
                      <a:r>
                        <a:rPr lang="en-US" sz="1400" b="1" dirty="0">
                          <a:solidFill>
                            <a:srgbClr val="000000"/>
                          </a:solidFill>
                          <a:latin typeface="Times New Roman"/>
                          <a:ea typeface="Calibri"/>
                          <a:cs typeface="Times New Roman"/>
                        </a:rPr>
                        <a:t>Week 8</a:t>
                      </a:r>
                      <a:endParaRPr lang="en-US" sz="1100" dirty="0">
                        <a:solidFill>
                          <a:srgbClr val="000000"/>
                        </a:solidFill>
                        <a:latin typeface="Calibri"/>
                        <a:ea typeface="Calibri"/>
                        <a:cs typeface="Times New Roman"/>
                      </a:endParaRPr>
                    </a:p>
                  </a:txBody>
                  <a:tcPr marL="67030" marR="67030" marT="0" marB="0">
                    <a:lnL>
                      <a:noFill/>
                    </a:lnL>
                    <a:lnR>
                      <a:noFill/>
                    </a:lnR>
                    <a:lnT>
                      <a:noFill/>
                    </a:lnT>
                    <a:lnB w="38100"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19290">
                <a:tc>
                  <a:txBody>
                    <a:bodyPr/>
                    <a:lstStyle/>
                    <a:p>
                      <a:pPr algn="ctr">
                        <a:lnSpc>
                          <a:spcPct val="115000"/>
                        </a:lnSpc>
                        <a:spcAft>
                          <a:spcPts val="0"/>
                        </a:spcAft>
                      </a:pPr>
                      <a:r>
                        <a:rPr lang="en-US" sz="1400" dirty="0">
                          <a:solidFill>
                            <a:srgbClr val="FFFFFF"/>
                          </a:solidFill>
                          <a:latin typeface="Times New Roman"/>
                          <a:ea typeface="Calibri"/>
                          <a:cs typeface="Times New Roman"/>
                        </a:rPr>
                        <a:t>Ideal Burn down</a:t>
                      </a:r>
                      <a:endParaRPr lang="en-US" sz="1100" dirty="0">
                        <a:solidFill>
                          <a:srgbClr val="000000"/>
                        </a:solidFill>
                        <a:latin typeface="Calibri"/>
                        <a:ea typeface="Calibri"/>
                        <a:cs typeface="Times New Roman"/>
                      </a:endParaRPr>
                    </a:p>
                  </a:txBody>
                  <a:tcPr marL="67030" marR="67030" marT="0" marB="0">
                    <a:lnL>
                      <a:noFill/>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43</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37.625</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32.25</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26.87</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21.5</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16.15</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10.75</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C0504D"/>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1"/>
                  </a:ext>
                </a:extLst>
              </a:tr>
              <a:tr h="419290">
                <a:tc>
                  <a:txBody>
                    <a:bodyPr/>
                    <a:lstStyle/>
                    <a:p>
                      <a:pPr algn="ctr">
                        <a:lnSpc>
                          <a:spcPct val="115000"/>
                        </a:lnSpc>
                        <a:spcAft>
                          <a:spcPts val="0"/>
                        </a:spcAft>
                      </a:pPr>
                      <a:r>
                        <a:rPr lang="en-US" sz="1400" dirty="0">
                          <a:solidFill>
                            <a:srgbClr val="FFFFFF"/>
                          </a:solidFill>
                          <a:latin typeface="Times New Roman"/>
                          <a:ea typeface="Calibri"/>
                          <a:cs typeface="Times New Roman"/>
                        </a:rPr>
                        <a:t>Effort remaining</a:t>
                      </a:r>
                      <a:endParaRPr lang="en-US" sz="1100" dirty="0">
                        <a:solidFill>
                          <a:srgbClr val="000000"/>
                        </a:solidFill>
                        <a:latin typeface="Calibri"/>
                        <a:ea typeface="Calibri"/>
                        <a:cs typeface="Times New Roman"/>
                      </a:endParaRPr>
                    </a:p>
                  </a:txBody>
                  <a:tcPr marL="67030" marR="67030" marT="0" marB="0">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43</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38</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33</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28</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21</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14</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10</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5</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lnSpc>
                          <a:spcPct val="115000"/>
                        </a:lnSpc>
                        <a:spcAft>
                          <a:spcPts val="0"/>
                        </a:spcAft>
                      </a:pPr>
                      <a:r>
                        <a:rPr lang="en-US" sz="1400" dirty="0">
                          <a:solidFill>
                            <a:srgbClr val="000000"/>
                          </a:solidFill>
                          <a:latin typeface="Times New Roman"/>
                          <a:ea typeface="Calibri"/>
                          <a:cs typeface="Times New Roman"/>
                        </a:rPr>
                        <a:t>0</a:t>
                      </a:r>
                      <a:endParaRPr lang="en-US" sz="1100" dirty="0">
                        <a:solidFill>
                          <a:srgbClr val="000000"/>
                        </a:solidFill>
                        <a:latin typeface="Calibri"/>
                        <a:ea typeface="Calibri"/>
                        <a:cs typeface="Times New Roman"/>
                      </a:endParaRPr>
                    </a:p>
                  </a:txBody>
                  <a:tcPr marL="67030" marR="6703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bl>
          </a:graphicData>
        </a:graphic>
      </p:graphicFrame>
      <p:sp>
        <p:nvSpPr>
          <p:cNvPr id="19457" name="Rectangle 1"/>
          <p:cNvSpPr>
            <a:spLocks noChangeArrowheads="1"/>
          </p:cNvSpPr>
          <p:nvPr/>
        </p:nvSpPr>
        <p:spPr bwMode="auto">
          <a:xfrm>
            <a:off x="1000100" y="1500174"/>
            <a:ext cx="721523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ea typeface="Calibri" pitchFamily="34" charset="0"/>
                <a:cs typeface="Times New Roman" pitchFamily="18" charset="0"/>
              </a:rPr>
              <a:t>Data Input of Various Tasks</a:t>
            </a:r>
            <a:r>
              <a:rPr kumimoji="0" lang="en-US" sz="14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6"/>
          <p:cNvSpPr/>
          <p:nvPr/>
        </p:nvSpPr>
        <p:spPr>
          <a:xfrm>
            <a:off x="1071538" y="4214818"/>
            <a:ext cx="7286676" cy="400110"/>
          </a:xfrm>
          <a:prstGeom prst="rect">
            <a:avLst/>
          </a:prstGeom>
        </p:spPr>
        <p:txBody>
          <a:bodyPr wrap="square">
            <a:spAutoFit/>
          </a:bodyPr>
          <a:lstStyle/>
          <a:p>
            <a:r>
              <a:rPr lang="en-US" sz="2000" b="1" dirty="0"/>
              <a:t>Compute the Actual Effort: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357166"/>
            <a:ext cx="7772400" cy="1143000"/>
          </a:xfrm>
        </p:spPr>
        <p:txBody>
          <a:bodyPr>
            <a:normAutofit fontScale="90000"/>
          </a:bodyPr>
          <a:lstStyle/>
          <a:p>
            <a:r>
              <a:rPr lang="en-US" b="1" dirty="0"/>
              <a:t> </a:t>
            </a:r>
            <a:br>
              <a:rPr lang="en-US" dirty="0"/>
            </a:br>
            <a:r>
              <a:rPr lang="en-US" b="1" dirty="0">
                <a:solidFill>
                  <a:schemeClr val="tx1"/>
                </a:solidFill>
                <a:latin typeface="Times New Roman" pitchFamily="18" charset="0"/>
                <a:cs typeface="Times New Roman" pitchFamily="18" charset="0"/>
              </a:rPr>
              <a:t>Burn down Chart:</a:t>
            </a:r>
          </a:p>
        </p:txBody>
      </p:sp>
      <p:pic>
        <p:nvPicPr>
          <p:cNvPr id="6" name="Content Placeholder 5"/>
          <p:cNvPicPr>
            <a:picLocks noGrp="1"/>
          </p:cNvPicPr>
          <p:nvPr>
            <p:ph sz="quarter" idx="1"/>
          </p:nvPr>
        </p:nvPicPr>
        <p:blipFill>
          <a:blip r:embed="rId3"/>
          <a:srcRect/>
          <a:stretch>
            <a:fillRect/>
          </a:stretch>
        </p:blipFill>
        <p:spPr bwMode="auto">
          <a:xfrm>
            <a:off x="1000100" y="1785926"/>
            <a:ext cx="7358114" cy="394716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tx1"/>
                </a:solidFill>
              </a:rPr>
              <a:t>Productivity Metrics:</a:t>
            </a:r>
            <a:endParaRPr lang="en-US" sz="3600" b="1" dirty="0">
              <a:solidFill>
                <a:schemeClr val="tx1"/>
              </a:solidFill>
            </a:endParaRPr>
          </a:p>
        </p:txBody>
      </p:sp>
      <p:graphicFrame>
        <p:nvGraphicFramePr>
          <p:cNvPr id="6" name="Content Placeholder 5"/>
          <p:cNvGraphicFramePr>
            <a:graphicFrameLocks noGrp="1"/>
          </p:cNvGraphicFramePr>
          <p:nvPr>
            <p:ph sz="quarter" idx="1"/>
          </p:nvPr>
        </p:nvGraphicFramePr>
        <p:xfrm>
          <a:off x="928663" y="1571604"/>
          <a:ext cx="4375679" cy="3716676"/>
        </p:xfrm>
        <a:graphic>
          <a:graphicData uri="http://schemas.openxmlformats.org/drawingml/2006/table">
            <a:tbl>
              <a:tblPr/>
              <a:tblGrid>
                <a:gridCol w="2706243">
                  <a:extLst>
                    <a:ext uri="{9D8B030D-6E8A-4147-A177-3AD203B41FA5}">
                      <a16:colId xmlns:a16="http://schemas.microsoft.com/office/drawing/2014/main" val="20000"/>
                    </a:ext>
                  </a:extLst>
                </a:gridCol>
                <a:gridCol w="1669436">
                  <a:extLst>
                    <a:ext uri="{9D8B030D-6E8A-4147-A177-3AD203B41FA5}">
                      <a16:colId xmlns:a16="http://schemas.microsoft.com/office/drawing/2014/main" val="20001"/>
                    </a:ext>
                  </a:extLst>
                </a:gridCol>
              </a:tblGrid>
              <a:tr h="218628">
                <a:tc>
                  <a:txBody>
                    <a:bodyPr/>
                    <a:lstStyle/>
                    <a:p>
                      <a:pPr algn="ctr" fontAlgn="b"/>
                      <a:r>
                        <a:rPr lang="en-US" sz="1100" b="1" i="0" u="none" strike="noStrike" dirty="0">
                          <a:solidFill>
                            <a:srgbClr val="FFFFFF"/>
                          </a:solidFill>
                          <a:latin typeface="Calibri"/>
                        </a:rPr>
                        <a:t>Particulars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100" b="1" i="0" u="none" strike="noStrike" dirty="0">
                          <a:solidFill>
                            <a:srgbClr val="FFFFFF"/>
                          </a:solidFill>
                          <a:latin typeface="Calibri"/>
                        </a:rPr>
                        <a:t>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18628">
                <a:tc>
                  <a:txBody>
                    <a:bodyPr/>
                    <a:lstStyle/>
                    <a:p>
                      <a:pPr algn="l" fontAlgn="b"/>
                      <a:r>
                        <a:rPr lang="en-US" sz="1100" b="0" i="0" u="none" strike="noStrike" dirty="0">
                          <a:solidFill>
                            <a:srgbClr val="000000"/>
                          </a:solidFill>
                          <a:latin typeface="Calibri"/>
                        </a:rPr>
                        <a:t>Output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494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8628">
                <a:tc>
                  <a:txBody>
                    <a:bodyPr/>
                    <a:lstStyle/>
                    <a:p>
                      <a:pPr algn="l" fontAlgn="b"/>
                      <a:r>
                        <a:rPr lang="en-US" sz="1100" b="0" i="0" u="none" strike="noStrike" dirty="0">
                          <a:solidFill>
                            <a:srgbClr val="000000"/>
                          </a:solidFill>
                          <a:latin typeface="Calibri"/>
                        </a:rPr>
                        <a:t>No. of Labors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8628">
                <a:tc>
                  <a:txBody>
                    <a:bodyPr/>
                    <a:lstStyle/>
                    <a:p>
                      <a:pPr algn="l" fontAlgn="b"/>
                      <a:r>
                        <a:rPr lang="en-US" sz="1100" b="0" i="0" u="none" strike="noStrike" dirty="0">
                          <a:solidFill>
                            <a:srgbClr val="000000"/>
                          </a:solidFill>
                          <a:latin typeface="Calibri"/>
                        </a:rPr>
                        <a:t>No. of Months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8628">
                <a:tc>
                  <a:txBody>
                    <a:bodyPr/>
                    <a:lstStyle/>
                    <a:p>
                      <a:pPr algn="l" fontAlgn="b"/>
                      <a:r>
                        <a:rPr lang="en-US" sz="1100" b="0" i="0" u="none" strike="noStrike" dirty="0">
                          <a:solidFill>
                            <a:srgbClr val="000000"/>
                          </a:solidFill>
                          <a:latin typeface="Calibri"/>
                        </a:rPr>
                        <a:t>No. of Working Days per Month</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8628">
                <a:tc>
                  <a:txBody>
                    <a:bodyPr/>
                    <a:lstStyle/>
                    <a:p>
                      <a:pPr algn="l" fontAlgn="b"/>
                      <a:r>
                        <a:rPr lang="en-US" sz="1100" b="0" i="0" u="none" strike="noStrike" dirty="0">
                          <a:solidFill>
                            <a:srgbClr val="000000"/>
                          </a:solidFill>
                          <a:latin typeface="Calibri"/>
                        </a:rPr>
                        <a:t>No. of Working Hours per Day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8628">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6"/>
                  </a:ext>
                </a:extLst>
              </a:tr>
              <a:tr h="218628">
                <a:tc gridSpan="2">
                  <a:txBody>
                    <a:bodyPr/>
                    <a:lstStyle/>
                    <a:p>
                      <a:pPr algn="l" fontAlgn="b"/>
                      <a:r>
                        <a:rPr lang="en-US" sz="1100" b="0" i="0" u="none" strike="noStrike" dirty="0">
                          <a:solidFill>
                            <a:srgbClr val="000000"/>
                          </a:solidFill>
                          <a:latin typeface="Calibri"/>
                        </a:rPr>
                        <a:t>Input of Man Hours is calculated using the formula given below</a:t>
                      </a:r>
                    </a:p>
                  </a:txBody>
                  <a:tcPr marL="7620" marR="7620" marT="7620"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7"/>
                  </a:ext>
                </a:extLst>
              </a:tr>
              <a:tr h="218628">
                <a:tc gridSpan="2">
                  <a:txBody>
                    <a:bodyPr/>
                    <a:lstStyle/>
                    <a:p>
                      <a:pPr algn="l" fontAlgn="b"/>
                      <a:r>
                        <a:rPr lang="en-US" sz="1100" b="1" i="0" u="none" strike="noStrike" dirty="0">
                          <a:solidFill>
                            <a:srgbClr val="000000"/>
                          </a:solidFill>
                          <a:latin typeface="Calibri"/>
                        </a:rPr>
                        <a:t>Input = No. of Labors * No. of Months * No. of Working Days </a:t>
                      </a:r>
                    </a:p>
                  </a:txBody>
                  <a:tcPr marL="7620" marR="7620" marT="7620"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8"/>
                  </a:ext>
                </a:extLst>
              </a:tr>
              <a:tr h="218628">
                <a:tc gridSpan="2">
                  <a:txBody>
                    <a:bodyPr/>
                    <a:lstStyle/>
                    <a:p>
                      <a:pPr algn="l" fontAlgn="b"/>
                      <a:r>
                        <a:rPr lang="en-US" sz="1100" b="1" i="0" u="none" strike="noStrike" dirty="0">
                          <a:solidFill>
                            <a:srgbClr val="000000"/>
                          </a:solidFill>
                          <a:latin typeface="Calibri"/>
                        </a:rPr>
                        <a:t>per Month * No. of Working Hours per Day</a:t>
                      </a:r>
                    </a:p>
                  </a:txBody>
                  <a:tcPr marL="7620" marR="7620" marT="7620"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9"/>
                  </a:ext>
                </a:extLst>
              </a:tr>
              <a:tr h="218628">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8628">
                <a:tc>
                  <a:txBody>
                    <a:bodyPr/>
                    <a:lstStyle/>
                    <a:p>
                      <a:pPr algn="l" fontAlgn="b"/>
                      <a:r>
                        <a:rPr lang="en-US" sz="1100" b="1" i="0" u="none" strike="noStrike" dirty="0">
                          <a:solidFill>
                            <a:srgbClr val="FFFFFF"/>
                          </a:solidFill>
                          <a:latin typeface="Calibri"/>
                        </a:rPr>
                        <a:t>Input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7F7F"/>
                    </a:solidFill>
                  </a:tcPr>
                </a:tc>
                <a:tc>
                  <a:txBody>
                    <a:bodyPr/>
                    <a:lstStyle/>
                    <a:p>
                      <a:pPr algn="ctr" fontAlgn="b"/>
                      <a:r>
                        <a:rPr lang="en-US" sz="1100" b="1" i="0" u="none" strike="noStrike" dirty="0">
                          <a:solidFill>
                            <a:srgbClr val="000000"/>
                          </a:solidFill>
                          <a:latin typeface="Calibri"/>
                        </a:rPr>
                        <a:t>120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8628">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2"/>
                  </a:ext>
                </a:extLst>
              </a:tr>
              <a:tr h="218628">
                <a:tc gridSpan="2">
                  <a:txBody>
                    <a:bodyPr/>
                    <a:lstStyle/>
                    <a:p>
                      <a:pPr algn="l" fontAlgn="b"/>
                      <a:r>
                        <a:rPr lang="en-US" sz="1100" b="0" i="0" u="none" strike="noStrike" dirty="0">
                          <a:solidFill>
                            <a:srgbClr val="000000"/>
                          </a:solidFill>
                          <a:latin typeface="Calibri"/>
                        </a:rPr>
                        <a:t>Productivity of the Employees is calculated using the formula given below</a:t>
                      </a:r>
                    </a:p>
                  </a:txBody>
                  <a:tcPr marL="7620" marR="7620" marT="7620"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3"/>
                  </a:ext>
                </a:extLst>
              </a:tr>
              <a:tr h="218628">
                <a:tc>
                  <a:txBody>
                    <a:bodyPr/>
                    <a:lstStyle/>
                    <a:p>
                      <a:pPr algn="l" fontAlgn="b"/>
                      <a:r>
                        <a:rPr lang="en-US" sz="1100" b="1" i="0" u="none" strike="noStrike" dirty="0">
                          <a:solidFill>
                            <a:srgbClr val="000000"/>
                          </a:solidFill>
                          <a:latin typeface="Calibri"/>
                        </a:rPr>
                        <a:t>Productivity = Output / Input</a:t>
                      </a:r>
                    </a:p>
                  </a:txBody>
                  <a:tcPr marL="7620" marR="7620" marT="7620" marB="0" anchor="b">
                    <a:lnL>
                      <a:noFill/>
                    </a:lnL>
                    <a:lnR>
                      <a:noFill/>
                    </a:lnR>
                    <a:lnT>
                      <a:noFill/>
                    </a:lnT>
                    <a:lnB>
                      <a:noFill/>
                    </a:lnB>
                  </a:tcPr>
                </a:tc>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a:noFill/>
                    </a:lnT>
                    <a:lnB>
                      <a:noFill/>
                    </a:lnB>
                  </a:tcPr>
                </a:tc>
                <a:extLst>
                  <a:ext uri="{0D108BD9-81ED-4DB2-BD59-A6C34878D82A}">
                    <a16:rowId xmlns:a16="http://schemas.microsoft.com/office/drawing/2014/main" val="10014"/>
                  </a:ext>
                </a:extLst>
              </a:tr>
              <a:tr h="218628">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8628">
                <a:tc>
                  <a:txBody>
                    <a:bodyPr/>
                    <a:lstStyle/>
                    <a:p>
                      <a:pPr algn="l" fontAlgn="b"/>
                      <a:r>
                        <a:rPr lang="en-US" sz="1100" b="1" i="0" u="none" strike="noStrike" dirty="0">
                          <a:solidFill>
                            <a:srgbClr val="FFFFFF"/>
                          </a:solidFill>
                          <a:latin typeface="Calibri"/>
                        </a:rPr>
                        <a:t>Productivity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7F7F"/>
                    </a:solidFill>
                  </a:tcPr>
                </a:tc>
                <a:tc>
                  <a:txBody>
                    <a:bodyPr/>
                    <a:lstStyle/>
                    <a:p>
                      <a:pPr algn="ctr" fontAlgn="b"/>
                      <a:r>
                        <a:rPr lang="en-US" sz="1100" b="1" i="0" u="none" strike="noStrike" dirty="0">
                          <a:solidFill>
                            <a:srgbClr val="000000"/>
                          </a:solidFill>
                          <a:latin typeface="Calibri"/>
                        </a:rPr>
                        <a:t>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7" name="TextBox 6"/>
          <p:cNvSpPr txBox="1"/>
          <p:nvPr/>
        </p:nvSpPr>
        <p:spPr>
          <a:xfrm>
            <a:off x="5500695" y="1643050"/>
            <a:ext cx="3143272" cy="3693319"/>
          </a:xfrm>
          <a:prstGeom prst="rect">
            <a:avLst/>
          </a:prstGeom>
          <a:noFill/>
        </p:spPr>
        <p:txBody>
          <a:bodyPr wrap="square" rtlCol="0">
            <a:spAutoFit/>
          </a:bodyPr>
          <a:lstStyle/>
          <a:p>
            <a:pPr algn="just"/>
            <a:r>
              <a:rPr lang="en-US" dirty="0"/>
              <a:t>It helps to track and measure how efficient my team is in getting their tasks done.</a:t>
            </a:r>
            <a:endParaRPr lang="en-IN" dirty="0"/>
          </a:p>
          <a:p>
            <a:pPr algn="just"/>
            <a:r>
              <a:rPr lang="en-IN" dirty="0"/>
              <a:t>As the Manager of my team I want to assess the productivity  of the two developers in the team.</a:t>
            </a:r>
          </a:p>
          <a:p>
            <a:pPr algn="just"/>
            <a:r>
              <a:rPr lang="en-IN" dirty="0"/>
              <a:t>According to the tasks that they have completed and the loc that they have produced , here the required number of Developers are 2 and they worked for 3 months and  1 hour per day in the working days they have been allotted</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tx1"/>
                </a:solidFill>
              </a:rPr>
              <a:t>Productivity Metrics:</a:t>
            </a:r>
            <a:endParaRPr lang="en-US" sz="3600" dirty="0">
              <a:solidFill>
                <a:schemeClr val="tx1"/>
              </a:solidFill>
            </a:endParaRPr>
          </a:p>
        </p:txBody>
      </p:sp>
      <p:graphicFrame>
        <p:nvGraphicFramePr>
          <p:cNvPr id="4" name="Content Placeholder 3"/>
          <p:cNvGraphicFramePr>
            <a:graphicFrameLocks noGrp="1"/>
          </p:cNvGraphicFramePr>
          <p:nvPr>
            <p:ph sz="quarter" idx="1"/>
          </p:nvPr>
        </p:nvGraphicFramePr>
        <p:xfrm>
          <a:off x="2571736" y="1571612"/>
          <a:ext cx="4067904" cy="2214585"/>
        </p:xfrm>
        <a:graphic>
          <a:graphicData uri="http://schemas.openxmlformats.org/drawingml/2006/table">
            <a:tbl>
              <a:tblPr/>
              <a:tblGrid>
                <a:gridCol w="2075557">
                  <a:extLst>
                    <a:ext uri="{9D8B030D-6E8A-4147-A177-3AD203B41FA5}">
                      <a16:colId xmlns:a16="http://schemas.microsoft.com/office/drawing/2014/main" val="20000"/>
                    </a:ext>
                  </a:extLst>
                </a:gridCol>
                <a:gridCol w="1057412">
                  <a:extLst>
                    <a:ext uri="{9D8B030D-6E8A-4147-A177-3AD203B41FA5}">
                      <a16:colId xmlns:a16="http://schemas.microsoft.com/office/drawing/2014/main" val="20001"/>
                    </a:ext>
                  </a:extLst>
                </a:gridCol>
                <a:gridCol w="934935">
                  <a:extLst>
                    <a:ext uri="{9D8B030D-6E8A-4147-A177-3AD203B41FA5}">
                      <a16:colId xmlns:a16="http://schemas.microsoft.com/office/drawing/2014/main" val="20002"/>
                    </a:ext>
                  </a:extLst>
                </a:gridCol>
              </a:tblGrid>
              <a:tr h="246065">
                <a:tc>
                  <a:txBody>
                    <a:bodyPr/>
                    <a:lstStyle/>
                    <a:p>
                      <a:pPr>
                        <a:lnSpc>
                          <a:spcPct val="115000"/>
                        </a:lnSpc>
                        <a:spcAft>
                          <a:spcPts val="0"/>
                        </a:spcAft>
                      </a:pPr>
                      <a:r>
                        <a:rPr lang="en-US" sz="1100" b="1" dirty="0">
                          <a:latin typeface="Calibri"/>
                          <a:ea typeface="Times New Roman"/>
                          <a:cs typeface="Calibri"/>
                        </a:rPr>
                        <a:t>Developer</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100" b="1" dirty="0">
                          <a:solidFill>
                            <a:srgbClr val="FFFFFF"/>
                          </a:solidFill>
                          <a:latin typeface="Calibri"/>
                          <a:ea typeface="Times New Roman"/>
                          <a:cs typeface="Calibri"/>
                        </a:rPr>
                        <a:t>Chandana</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lnSpc>
                          <a:spcPct val="115000"/>
                        </a:lnSpc>
                        <a:spcAft>
                          <a:spcPts val="0"/>
                        </a:spcAft>
                      </a:pPr>
                      <a:r>
                        <a:rPr lang="en-US" sz="1100" b="1" dirty="0">
                          <a:solidFill>
                            <a:srgbClr val="FFFFFF"/>
                          </a:solidFill>
                          <a:latin typeface="Calibri"/>
                          <a:ea typeface="Times New Roman"/>
                          <a:cs typeface="Calibri"/>
                        </a:rPr>
                        <a:t>Surya</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46065">
                <a:tc>
                  <a:txBody>
                    <a:bodyPr/>
                    <a:lstStyle/>
                    <a:p>
                      <a:pPr>
                        <a:lnSpc>
                          <a:spcPct val="115000"/>
                        </a:lnSpc>
                        <a:spcAft>
                          <a:spcPts val="0"/>
                        </a:spcAft>
                      </a:pPr>
                      <a:r>
                        <a:rPr lang="en-US" sz="1100" b="1" dirty="0">
                          <a:latin typeface="Calibri"/>
                          <a:ea typeface="Times New Roman"/>
                          <a:cs typeface="Calibri"/>
                        </a:rPr>
                        <a:t>No. of Months Served</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100" dirty="0">
                          <a:solidFill>
                            <a:srgbClr val="222222"/>
                          </a:solidFill>
                          <a:latin typeface="Calibri"/>
                          <a:ea typeface="Times New Roman"/>
                          <a:cs typeface="Calibri"/>
                        </a:rPr>
                        <a:t>3</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100" dirty="0">
                          <a:solidFill>
                            <a:srgbClr val="222222"/>
                          </a:solidFill>
                          <a:latin typeface="Calibri"/>
                          <a:ea typeface="Times New Roman"/>
                          <a:cs typeface="Calibri"/>
                        </a:rPr>
                        <a:t>3</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6065">
                <a:tc>
                  <a:txBody>
                    <a:bodyPr/>
                    <a:lstStyle/>
                    <a:p>
                      <a:pPr>
                        <a:lnSpc>
                          <a:spcPct val="115000"/>
                        </a:lnSpc>
                        <a:spcAft>
                          <a:spcPts val="0"/>
                        </a:spcAft>
                      </a:pPr>
                      <a:r>
                        <a:rPr lang="en-US" sz="1100" b="1" dirty="0">
                          <a:latin typeface="Calibri"/>
                          <a:ea typeface="Times New Roman"/>
                          <a:cs typeface="Calibri"/>
                        </a:rPr>
                        <a:t>No. of Cases Executed</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100" dirty="0">
                          <a:solidFill>
                            <a:srgbClr val="222222"/>
                          </a:solidFill>
                          <a:latin typeface="Calibri"/>
                          <a:ea typeface="Times New Roman"/>
                          <a:cs typeface="Calibri"/>
                        </a:rPr>
                        <a:t>15</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100" dirty="0">
                          <a:solidFill>
                            <a:srgbClr val="222222"/>
                          </a:solidFill>
                          <a:latin typeface="Calibri"/>
                          <a:ea typeface="Times New Roman"/>
                          <a:cs typeface="Calibri"/>
                        </a:rPr>
                        <a:t>13</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6065">
                <a:tc>
                  <a:txBody>
                    <a:bodyPr/>
                    <a:lstStyle/>
                    <a:p>
                      <a:pPr>
                        <a:lnSpc>
                          <a:spcPct val="115000"/>
                        </a:lnSpc>
                      </a:pPr>
                      <a:endParaRPr lang="en-US" sz="1100" dirty="0">
                        <a:latin typeface="Calibri"/>
                        <a:cs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dirty="0">
                        <a:latin typeface="Calibri"/>
                        <a:cs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dirty="0">
                        <a:latin typeface="Calibri"/>
                        <a:cs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246065">
                <a:tc gridSpan="3">
                  <a:txBody>
                    <a:bodyPr/>
                    <a:lstStyle/>
                    <a:p>
                      <a:pPr>
                        <a:lnSpc>
                          <a:spcPct val="115000"/>
                        </a:lnSpc>
                        <a:spcAft>
                          <a:spcPts val="0"/>
                        </a:spcAft>
                      </a:pPr>
                      <a:r>
                        <a:rPr lang="en-US" sz="1100" dirty="0">
                          <a:solidFill>
                            <a:srgbClr val="000000"/>
                          </a:solidFill>
                          <a:latin typeface="Calibri"/>
                          <a:ea typeface="Times New Roman"/>
                          <a:cs typeface="Calibri"/>
                        </a:rPr>
                        <a:t>Productivity is calculated using the formula given below</a:t>
                      </a:r>
                      <a:endParaRPr lang="en-US" sz="1100" dirty="0">
                        <a:latin typeface="Calibri"/>
                        <a:ea typeface="Calibri"/>
                        <a:cs typeface="Times New Roman"/>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46065">
                <a:tc gridSpan="3">
                  <a:txBody>
                    <a:bodyPr/>
                    <a:lstStyle/>
                    <a:p>
                      <a:pPr>
                        <a:lnSpc>
                          <a:spcPct val="115000"/>
                        </a:lnSpc>
                        <a:spcAft>
                          <a:spcPts val="0"/>
                        </a:spcAft>
                      </a:pPr>
                      <a:r>
                        <a:rPr lang="en-US" sz="1100" b="1" dirty="0">
                          <a:solidFill>
                            <a:srgbClr val="000000"/>
                          </a:solidFill>
                          <a:latin typeface="Calibri"/>
                          <a:ea typeface="Times New Roman"/>
                          <a:cs typeface="Calibri"/>
                        </a:rPr>
                        <a:t>Productivity = No. of Cases Executed / No. of Months Served</a:t>
                      </a:r>
                      <a:endParaRPr lang="en-US" sz="1100" dirty="0">
                        <a:latin typeface="Calibri"/>
                        <a:ea typeface="Calibri"/>
                        <a:cs typeface="Times New Roman"/>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46065">
                <a:tc>
                  <a:txBody>
                    <a:bodyPr/>
                    <a:lstStyle/>
                    <a:p>
                      <a:pPr>
                        <a:lnSpc>
                          <a:spcPct val="115000"/>
                        </a:lnSpc>
                      </a:pPr>
                      <a:endParaRPr lang="en-US" sz="1100" dirty="0">
                        <a:latin typeface="Calibri"/>
                        <a:cs typeface="Times New Roman"/>
                      </a:endParaRPr>
                    </a:p>
                  </a:txBody>
                  <a:tcPr marL="68580" marR="68580" marT="0" marB="0" anchor="b">
                    <a:lnL>
                      <a:noFill/>
                    </a:lnL>
                    <a:lnR>
                      <a:noFill/>
                    </a:lnR>
                    <a:lnT>
                      <a:noFill/>
                    </a:lnT>
                    <a:lnB>
                      <a:noFill/>
                    </a:lnB>
                  </a:tcPr>
                </a:tc>
                <a:tc>
                  <a:txBody>
                    <a:bodyPr/>
                    <a:lstStyle/>
                    <a:p>
                      <a:pPr>
                        <a:lnSpc>
                          <a:spcPct val="115000"/>
                        </a:lnSpc>
                      </a:pPr>
                      <a:endParaRPr lang="en-US" sz="1100" dirty="0">
                        <a:latin typeface="Calibri"/>
                        <a:cs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dirty="0">
                        <a:latin typeface="Calibri"/>
                        <a:cs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6065">
                <a:tc>
                  <a:txBody>
                    <a:bodyPr/>
                    <a:lstStyle/>
                    <a:p>
                      <a:pPr>
                        <a:lnSpc>
                          <a:spcPct val="115000"/>
                        </a:lnSpc>
                      </a:pPr>
                      <a:endParaRPr lang="en-US" sz="1100" dirty="0">
                        <a:latin typeface="Calibri"/>
                        <a:cs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100" b="1" dirty="0">
                          <a:solidFill>
                            <a:srgbClr val="FFFFFF"/>
                          </a:solidFill>
                          <a:latin typeface="Calibri"/>
                          <a:ea typeface="Times New Roman"/>
                          <a:cs typeface="Calibri"/>
                        </a:rPr>
                        <a:t>Chandana</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lnSpc>
                          <a:spcPct val="115000"/>
                        </a:lnSpc>
                        <a:spcAft>
                          <a:spcPts val="0"/>
                        </a:spcAft>
                      </a:pPr>
                      <a:r>
                        <a:rPr lang="en-US" sz="1100" b="1" dirty="0">
                          <a:solidFill>
                            <a:srgbClr val="FFFFFF"/>
                          </a:solidFill>
                          <a:latin typeface="Calibri"/>
                          <a:ea typeface="Times New Roman"/>
                          <a:cs typeface="Calibri"/>
                        </a:rPr>
                        <a:t>Surya</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7"/>
                  </a:ext>
                </a:extLst>
              </a:tr>
              <a:tr h="246065">
                <a:tc>
                  <a:txBody>
                    <a:bodyPr/>
                    <a:lstStyle/>
                    <a:p>
                      <a:pPr>
                        <a:lnSpc>
                          <a:spcPct val="115000"/>
                        </a:lnSpc>
                        <a:spcAft>
                          <a:spcPts val="0"/>
                        </a:spcAft>
                      </a:pPr>
                      <a:r>
                        <a:rPr lang="en-US" sz="1100" b="1" dirty="0">
                          <a:solidFill>
                            <a:srgbClr val="FFFFFF"/>
                          </a:solidFill>
                          <a:latin typeface="Calibri"/>
                          <a:ea typeface="Times New Roman"/>
                          <a:cs typeface="Calibri"/>
                        </a:rPr>
                        <a:t>Productivity</a:t>
                      </a:r>
                      <a:endParaRPr lang="en-US" sz="11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algn="ctr">
                        <a:lnSpc>
                          <a:spcPct val="115000"/>
                        </a:lnSpc>
                        <a:spcAft>
                          <a:spcPts val="0"/>
                        </a:spcAft>
                      </a:pPr>
                      <a:r>
                        <a:rPr lang="en-US" sz="1100" b="1" dirty="0">
                          <a:solidFill>
                            <a:srgbClr val="000000"/>
                          </a:solidFill>
                          <a:latin typeface="Calibri"/>
                          <a:ea typeface="Times New Roman"/>
                          <a:cs typeface="Calibri"/>
                        </a:rPr>
                        <a:t>5.0</a:t>
                      </a:r>
                      <a:endParaRPr lang="en-US" sz="11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100" b="1" dirty="0">
                          <a:solidFill>
                            <a:srgbClr val="000000"/>
                          </a:solidFill>
                          <a:latin typeface="Calibri"/>
                          <a:ea typeface="Times New Roman"/>
                          <a:cs typeface="Calibri"/>
                        </a:rPr>
                        <a:t>4.3</a:t>
                      </a:r>
                      <a:endParaRPr lang="en-US" sz="11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5" name="Table 4"/>
          <p:cNvGraphicFramePr>
            <a:graphicFrameLocks noGrp="1"/>
          </p:cNvGraphicFramePr>
          <p:nvPr/>
        </p:nvGraphicFramePr>
        <p:xfrm>
          <a:off x="2571736" y="4286256"/>
          <a:ext cx="4071966" cy="1645920"/>
        </p:xfrm>
        <a:graphic>
          <a:graphicData uri="http://schemas.openxmlformats.org/drawingml/2006/table">
            <a:tbl>
              <a:tblPr/>
              <a:tblGrid>
                <a:gridCol w="2706517">
                  <a:extLst>
                    <a:ext uri="{9D8B030D-6E8A-4147-A177-3AD203B41FA5}">
                      <a16:colId xmlns:a16="http://schemas.microsoft.com/office/drawing/2014/main" val="20000"/>
                    </a:ext>
                  </a:extLst>
                </a:gridCol>
                <a:gridCol w="1365449">
                  <a:extLst>
                    <a:ext uri="{9D8B030D-6E8A-4147-A177-3AD203B41FA5}">
                      <a16:colId xmlns:a16="http://schemas.microsoft.com/office/drawing/2014/main" val="20001"/>
                    </a:ext>
                  </a:extLst>
                </a:gridCol>
              </a:tblGrid>
              <a:tr h="182880">
                <a:tc>
                  <a:txBody>
                    <a:bodyPr/>
                    <a:lstStyle/>
                    <a:p>
                      <a:pPr algn="l" fontAlgn="ctr"/>
                      <a:r>
                        <a:rPr lang="en-US" sz="1100" b="1" i="0" u="none" strike="noStrike" dirty="0">
                          <a:solidFill>
                            <a:srgbClr val="000000"/>
                          </a:solidFill>
                          <a:latin typeface="Calibri"/>
                        </a:rPr>
                        <a:t>Tester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FFFF"/>
                          </a:solidFill>
                          <a:latin typeface="Calibri"/>
                        </a:rPr>
                        <a:t>Tharuni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182880">
                <a:tc>
                  <a:txBody>
                    <a:bodyPr/>
                    <a:lstStyle/>
                    <a:p>
                      <a:pPr algn="l" fontAlgn="ctr"/>
                      <a:r>
                        <a:rPr lang="en-US" sz="1100" b="1" i="0" u="none" strike="noStrike" dirty="0">
                          <a:solidFill>
                            <a:srgbClr val="000000"/>
                          </a:solidFill>
                          <a:latin typeface="Calibri"/>
                        </a:rPr>
                        <a:t>No. of Months Served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222222"/>
                          </a:solidFill>
                          <a:latin typeface="Calibri"/>
                        </a:rPr>
                        <a:t>2</a:t>
                      </a:r>
                      <a:endParaRPr lang="en-US" sz="1100" b="0" i="0" u="none" strike="noStrike" dirty="0">
                        <a:solidFill>
                          <a:srgbClr val="222222"/>
                        </a:solidFill>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pPr algn="l" fontAlgn="ctr"/>
                      <a:r>
                        <a:rPr lang="en-US" sz="1100" b="1" i="0" u="none" strike="noStrike" dirty="0">
                          <a:solidFill>
                            <a:srgbClr val="000000"/>
                          </a:solidFill>
                          <a:latin typeface="Calibri"/>
                        </a:rPr>
                        <a:t>No. of Cases Executed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222222"/>
                          </a:solidFill>
                          <a:latin typeface="Calibri"/>
                        </a:rPr>
                        <a:t>12</a:t>
                      </a:r>
                      <a:endParaRPr lang="en-US" sz="1100" b="0" i="0" u="none" strike="noStrike" dirty="0">
                        <a:solidFill>
                          <a:srgbClr val="222222"/>
                        </a:solidFill>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2880">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182880">
                <a:tc gridSpan="2">
                  <a:txBody>
                    <a:bodyPr/>
                    <a:lstStyle/>
                    <a:p>
                      <a:pPr algn="l" fontAlgn="b"/>
                      <a:r>
                        <a:rPr lang="en-US" sz="1100" b="0" i="0" u="none" strike="noStrike" dirty="0">
                          <a:solidFill>
                            <a:srgbClr val="000000"/>
                          </a:solidFill>
                          <a:latin typeface="Calibri"/>
                        </a:rPr>
                        <a:t>Productivity is calculated using the formula given below</a:t>
                      </a:r>
                    </a:p>
                  </a:txBody>
                  <a:tcPr marL="7620" marR="7620" marT="7620"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4"/>
                  </a:ext>
                </a:extLst>
              </a:tr>
              <a:tr h="182880">
                <a:tc gridSpan="2">
                  <a:txBody>
                    <a:bodyPr/>
                    <a:lstStyle/>
                    <a:p>
                      <a:pPr algn="l" fontAlgn="b"/>
                      <a:r>
                        <a:rPr lang="en-US" sz="1100" b="1" i="0" u="none" strike="noStrike" dirty="0">
                          <a:solidFill>
                            <a:srgbClr val="000000"/>
                          </a:solidFill>
                          <a:latin typeface="Calibri"/>
                        </a:rPr>
                        <a:t>Productivity = No. of Cases Executed / No. of Months Served</a:t>
                      </a:r>
                    </a:p>
                  </a:txBody>
                  <a:tcPr marL="7620" marR="7620" marT="7620"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5"/>
                  </a:ext>
                </a:extLst>
              </a:tr>
              <a:tr h="182880">
                <a:tc>
                  <a:txBody>
                    <a:bodyPr/>
                    <a:lstStyle/>
                    <a:p>
                      <a:pPr algn="l" fontAlgn="b"/>
                      <a:endParaRPr lang="en-US" sz="1100" b="1"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100" b="0" i="0" u="none" strike="noStrike" dirty="0">
                        <a:solidFill>
                          <a:srgbClr val="000000"/>
                        </a:solidFill>
                        <a:latin typeface="Calibri"/>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2880">
                <a:tc>
                  <a:txBody>
                    <a:bodyPr/>
                    <a:lstStyle/>
                    <a:p>
                      <a:pPr algn="l" fontAlgn="b"/>
                      <a:endParaRPr lang="en-US" sz="1100" b="0" i="0" u="none" strike="noStrike" dirty="0">
                        <a:solidFill>
                          <a:srgbClr val="000000"/>
                        </a:solidFill>
                        <a:latin typeface="Calibri"/>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dirty="0">
                          <a:solidFill>
                            <a:srgbClr val="FFFFFF"/>
                          </a:solidFill>
                          <a:latin typeface="Calibri"/>
                        </a:rPr>
                        <a:t>Tharuni</a:t>
                      </a:r>
                      <a:endParaRPr lang="en-US" sz="1100" b="1" i="0" u="none" strike="noStrike" dirty="0">
                        <a:solidFill>
                          <a:srgbClr val="FFFFFF"/>
                        </a:solidFill>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7"/>
                  </a:ext>
                </a:extLst>
              </a:tr>
              <a:tr h="182880">
                <a:tc>
                  <a:txBody>
                    <a:bodyPr/>
                    <a:lstStyle/>
                    <a:p>
                      <a:pPr algn="l" fontAlgn="b"/>
                      <a:r>
                        <a:rPr lang="en-US" sz="1100" b="1" i="0" u="none" strike="noStrike" dirty="0">
                          <a:solidFill>
                            <a:srgbClr val="FFFFFF"/>
                          </a:solidFill>
                          <a:latin typeface="Calibri"/>
                        </a:rPr>
                        <a:t>Productivity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7F7F"/>
                    </a:solidFill>
                  </a:tcPr>
                </a:tc>
                <a:tc>
                  <a:txBody>
                    <a:bodyPr/>
                    <a:lstStyle/>
                    <a:p>
                      <a:pPr algn="ctr" fontAlgn="b"/>
                      <a:r>
                        <a:rPr lang="en-US" sz="1100" b="1" i="0" u="none" strike="noStrike" dirty="0">
                          <a:solidFill>
                            <a:srgbClr val="000000"/>
                          </a:solidFill>
                          <a:latin typeface="Calibri"/>
                        </a:rPr>
                        <a:t>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ct val="0"/>
              </a:spcBef>
            </a:pPr>
            <a:r>
              <a:rPr lang="en-US" sz="4000" b="1" spc="-56" dirty="0">
                <a:solidFill>
                  <a:schemeClr val="bg1"/>
                </a:solidFill>
                <a:latin typeface="Times New Roman" panose="02020603050405020304" pitchFamily="18" charset="0"/>
                <a:cs typeface="Times New Roman" panose="02020603050405020304" pitchFamily="18" charset="0"/>
              </a:rPr>
              <a:t>DEVELOPER: V SURYA KAMAL</a:t>
            </a:r>
          </a:p>
        </p:txBody>
      </p:sp>
      <p:sp>
        <p:nvSpPr>
          <p:cNvPr id="4" name="Subtitle 2"/>
          <p:cNvSpPr txBox="1">
            <a:spLocks/>
          </p:cNvSpPr>
          <p:nvPr/>
        </p:nvSpPr>
        <p:spPr>
          <a:xfrm>
            <a:off x="457200" y="4551970"/>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Supervisor</a:t>
            </a:r>
          </a:p>
          <a:p>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Nancy Victor</a:t>
            </a:r>
          </a:p>
          <a:p>
            <a:r>
              <a:rPr lang="en-IN" sz="2400" dirty="0">
                <a:latin typeface="Times New Roman" pitchFamily="18" charset="0"/>
                <a:cs typeface="Times New Roman" pitchFamily="18" charset="0"/>
              </a:rPr>
              <a:t>Assistant Professor, SITE</a:t>
            </a:r>
          </a:p>
        </p:txBody>
      </p:sp>
      <p:sp>
        <p:nvSpPr>
          <p:cNvPr id="5" name="Subtitle 2">
            <a:extLst>
              <a:ext uri="{FF2B5EF4-FFF2-40B4-BE49-F238E27FC236}">
                <a16:creationId xmlns:a16="http://schemas.microsoft.com/office/drawing/2014/main" id="{14B3E06B-85D1-494B-BE0E-C5C8ACE4961E}"/>
              </a:ext>
            </a:extLst>
          </p:cNvPr>
          <p:cNvSpPr txBox="1">
            <a:spLocks/>
          </p:cNvSpPr>
          <p:nvPr/>
        </p:nvSpPr>
        <p:spPr>
          <a:xfrm>
            <a:off x="4949687" y="4558596"/>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V Surya Kamal</a:t>
            </a:r>
          </a:p>
          <a:p>
            <a:r>
              <a:rPr lang="en-IN" sz="2400" dirty="0">
                <a:latin typeface="Times New Roman" pitchFamily="18" charset="0"/>
                <a:cs typeface="Times New Roman" pitchFamily="18" charset="0"/>
              </a:rPr>
              <a:t>18MIS0090</a:t>
            </a:r>
          </a:p>
        </p:txBody>
      </p:sp>
    </p:spTree>
    <p:extLst>
      <p:ext uri="{BB962C8B-B14F-4D97-AF65-F5344CB8AC3E}">
        <p14:creationId xmlns:p14="http://schemas.microsoft.com/office/powerpoint/2010/main" val="748582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651C-EC27-4E61-8628-28664DDD07CB}"/>
              </a:ext>
            </a:extLst>
          </p:cNvPr>
          <p:cNvSpPr>
            <a:spLocks noGrp="1"/>
          </p:cNvSpPr>
          <p:nvPr>
            <p:ph type="title"/>
          </p:nvPr>
        </p:nvSpPr>
        <p:spPr>
          <a:xfrm>
            <a:off x="914400" y="266700"/>
            <a:ext cx="6629400" cy="1143000"/>
          </a:xfrm>
        </p:spPr>
        <p:txBody>
          <a:bodyPr/>
          <a:lstStyle/>
          <a:p>
            <a:r>
              <a:rPr lang="en-US" sz="3600" b="1" spc="-56" dirty="0">
                <a:solidFill>
                  <a:schemeClr val="accent1"/>
                </a:solidFill>
                <a:latin typeface="Times New Roman" panose="02020603050405020304" pitchFamily="18" charset="0"/>
                <a:cs typeface="Times New Roman" panose="02020603050405020304" pitchFamily="18" charset="0"/>
              </a:rPr>
              <a:t>MODULES</a:t>
            </a:r>
            <a:r>
              <a:rPr lang="en-US" b="1" spc="-56" dirty="0">
                <a:solidFill>
                  <a:schemeClr val="accent1"/>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583C30B7-36B7-4882-95CE-53ADD838E9D3}"/>
              </a:ext>
            </a:extLst>
          </p:cNvPr>
          <p:cNvSpPr>
            <a:spLocks noGrp="1"/>
          </p:cNvSpPr>
          <p:nvPr>
            <p:ph sz="quarter" idx="1"/>
          </p:nvPr>
        </p:nvSpPr>
        <p:spPr/>
        <p:txBody>
          <a:bodyPr/>
          <a:lstStyle/>
          <a:p>
            <a:pPr>
              <a:buClr>
                <a:schemeClr val="tx1"/>
              </a:buClr>
              <a:buFont typeface="Arial" panose="020B0604020202020204" pitchFamily="34" charset="0"/>
              <a:buChar char="•"/>
            </a:pPr>
            <a:r>
              <a:rPr lang="en-US" dirty="0"/>
              <a:t>Complaint Module</a:t>
            </a:r>
          </a:p>
          <a:p>
            <a:pPr>
              <a:buClr>
                <a:schemeClr val="tx1"/>
              </a:buClr>
              <a:buFont typeface="Arial" panose="020B0604020202020204" pitchFamily="34" charset="0"/>
              <a:buChar char="•"/>
            </a:pPr>
            <a:r>
              <a:rPr lang="en-US" dirty="0"/>
              <a:t>Data Processing Module</a:t>
            </a:r>
          </a:p>
          <a:p>
            <a:pPr lvl="1">
              <a:buClr>
                <a:schemeClr val="tx1"/>
              </a:buClr>
              <a:buFontTx/>
              <a:buChar char="-"/>
            </a:pPr>
            <a:r>
              <a:rPr lang="en-US" dirty="0"/>
              <a:t>Data Acquisition</a:t>
            </a:r>
          </a:p>
          <a:p>
            <a:pPr lvl="1">
              <a:buClr>
                <a:schemeClr val="tx1"/>
              </a:buClr>
              <a:buFontTx/>
              <a:buChar char="-"/>
            </a:pPr>
            <a:r>
              <a:rPr lang="en-US" dirty="0"/>
              <a:t>Data Pre Processing</a:t>
            </a:r>
          </a:p>
          <a:p>
            <a:pPr lvl="1">
              <a:buClr>
                <a:schemeClr val="tx1"/>
              </a:buClr>
              <a:buFontTx/>
              <a:buChar char="-"/>
            </a:pPr>
            <a:r>
              <a:rPr lang="en-US" dirty="0"/>
              <a:t>Data Processing Parameters</a:t>
            </a:r>
          </a:p>
          <a:p>
            <a:pPr>
              <a:buClr>
                <a:schemeClr val="tx1"/>
              </a:buClr>
              <a:buFont typeface="Arial" panose="020B0604020202020204" pitchFamily="34" charset="0"/>
              <a:buChar char="•"/>
            </a:pPr>
            <a:r>
              <a:rPr lang="en-US" dirty="0"/>
              <a:t>Report Module</a:t>
            </a:r>
          </a:p>
          <a:p>
            <a:pPr>
              <a:buClr>
                <a:schemeClr val="tx1"/>
              </a:buClr>
              <a:buFont typeface="Arial" panose="020B0604020202020204" pitchFamily="34" charset="0"/>
              <a:buChar char="•"/>
            </a:pPr>
            <a:r>
              <a:rPr lang="en-US" dirty="0"/>
              <a:t>Analysis &amp; Control Module</a:t>
            </a:r>
          </a:p>
          <a:p>
            <a:endParaRPr lang="en-US" dirty="0"/>
          </a:p>
        </p:txBody>
      </p:sp>
    </p:spTree>
    <p:extLst>
      <p:ext uri="{BB962C8B-B14F-4D97-AF65-F5344CB8AC3E}">
        <p14:creationId xmlns:p14="http://schemas.microsoft.com/office/powerpoint/2010/main" val="37937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30799" y="819563"/>
            <a:ext cx="3034130" cy="1623030"/>
            <a:chOff x="0" y="0"/>
            <a:chExt cx="1923367" cy="1244915"/>
          </a:xfrm>
        </p:grpSpPr>
        <p:sp>
          <p:nvSpPr>
            <p:cNvPr id="3" name="Freeform 3"/>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1B1A1A"/>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0344" y="369666"/>
            <a:ext cx="884995" cy="8230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44048" y="940905"/>
            <a:ext cx="3420235" cy="295850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38215" y="2152557"/>
            <a:ext cx="1070843" cy="995884"/>
          </a:xfrm>
          <a:prstGeom prst="rect">
            <a:avLst/>
          </a:prstGeom>
        </p:spPr>
      </p:pic>
      <p:sp>
        <p:nvSpPr>
          <p:cNvPr id="12" name="TextBox 11">
            <a:extLst>
              <a:ext uri="{FF2B5EF4-FFF2-40B4-BE49-F238E27FC236}">
                <a16:creationId xmlns:a16="http://schemas.microsoft.com/office/drawing/2014/main" id="{347F875D-50F5-410C-B2EF-8E5D5DF3DE51}"/>
              </a:ext>
            </a:extLst>
          </p:cNvPr>
          <p:cNvSpPr txBox="1"/>
          <p:nvPr/>
        </p:nvSpPr>
        <p:spPr>
          <a:xfrm>
            <a:off x="455442" y="945006"/>
            <a:ext cx="7086600" cy="646331"/>
          </a:xfrm>
          <a:prstGeom prst="rect">
            <a:avLst/>
          </a:prstGeom>
          <a:noFill/>
        </p:spPr>
        <p:txBody>
          <a:bodyPr wrap="square" rtlCol="0">
            <a:spAutoFit/>
          </a:bodyPr>
          <a:lstStyle/>
          <a:p>
            <a:pPr>
              <a:spcBef>
                <a:spcPct val="0"/>
              </a:spcBef>
            </a:pPr>
            <a:r>
              <a:rPr lang="en-US" sz="3600" spc="-56" dirty="0">
                <a:solidFill>
                  <a:schemeClr val="accent1"/>
                </a:solidFill>
                <a:latin typeface="Muli Bold"/>
                <a:ea typeface="+mj-ea"/>
                <a:cs typeface="+mj-cs"/>
              </a:rPr>
              <a:t>Developer 1: Work</a:t>
            </a:r>
          </a:p>
        </p:txBody>
      </p:sp>
      <p:sp>
        <p:nvSpPr>
          <p:cNvPr id="6" name="TextBox 5">
            <a:extLst>
              <a:ext uri="{FF2B5EF4-FFF2-40B4-BE49-F238E27FC236}">
                <a16:creationId xmlns:a16="http://schemas.microsoft.com/office/drawing/2014/main" id="{31C3FA81-ACB4-4893-AADA-0BAAFE4581F1}"/>
              </a:ext>
            </a:extLst>
          </p:cNvPr>
          <p:cNvSpPr txBox="1"/>
          <p:nvPr/>
        </p:nvSpPr>
        <p:spPr>
          <a:xfrm>
            <a:off x="453683" y="1877778"/>
            <a:ext cx="5190365" cy="2585323"/>
          </a:xfrm>
          <a:prstGeom prst="rect">
            <a:avLst/>
          </a:prstGeom>
          <a:noFill/>
        </p:spPr>
        <p:txBody>
          <a:bodyPr wrap="square" rtlCol="0">
            <a:spAutoFit/>
          </a:bodyPr>
          <a:lstStyle/>
          <a:p>
            <a:pPr marL="342900" indent="-342900" algn="just">
              <a:buFont typeface="Arial" panose="020B0604020202020204" pitchFamily="34" charset="0"/>
              <a:buChar char="•"/>
            </a:pPr>
            <a:r>
              <a:rPr lang="en-US" sz="1800" dirty="0"/>
              <a:t>Gather information on water degradation.</a:t>
            </a:r>
          </a:p>
          <a:p>
            <a:pPr marL="342900" indent="-342900" algn="just">
              <a:buFont typeface="Arial" panose="020B0604020202020204" pitchFamily="34" charset="0"/>
              <a:buChar char="•"/>
            </a:pPr>
            <a:r>
              <a:rPr lang="en-US" sz="1800" dirty="0"/>
              <a:t>Coding on Anaconda Python Environment.</a:t>
            </a:r>
          </a:p>
          <a:p>
            <a:pPr marL="342900" indent="-342900" algn="just">
              <a:buFont typeface="Arial" panose="020B0604020202020204" pitchFamily="34" charset="0"/>
              <a:buChar char="•"/>
            </a:pPr>
            <a:r>
              <a:rPr lang="en-US" sz="1800" dirty="0"/>
              <a:t>Obtaining data description based on requirement and identifying most frequent itemset based on particular parameters.</a:t>
            </a:r>
          </a:p>
          <a:p>
            <a:pPr marL="342900" indent="-342900" algn="just">
              <a:buFont typeface="Arial" panose="020B0604020202020204" pitchFamily="34" charset="0"/>
              <a:buChar char="•"/>
            </a:pPr>
            <a:r>
              <a:rPr lang="en-US" sz="1800" dirty="0"/>
              <a:t>Plotting Histogram graph for various parameters	</a:t>
            </a:r>
          </a:p>
          <a:p>
            <a:pPr marL="342900" indent="-342900" algn="just">
              <a:buFont typeface="Arial" panose="020B0604020202020204" pitchFamily="34" charset="0"/>
              <a:buChar char="•"/>
            </a:pPr>
            <a:r>
              <a:rPr lang="en-US" sz="1800" dirty="0"/>
              <a:t>Ranking based on frequency of parameters in each state- top 5 states with highest parameter values identified and plotted (Ordinal Scale).</a:t>
            </a:r>
            <a:endParaRPr lang="en-US" dirty="0"/>
          </a:p>
        </p:txBody>
      </p:sp>
      <p:sp>
        <p:nvSpPr>
          <p:cNvPr id="8" name="TextBox 7">
            <a:extLst>
              <a:ext uri="{FF2B5EF4-FFF2-40B4-BE49-F238E27FC236}">
                <a16:creationId xmlns:a16="http://schemas.microsoft.com/office/drawing/2014/main" id="{44182104-CCC7-4688-8DD2-9FAD9E692A89}"/>
              </a:ext>
            </a:extLst>
          </p:cNvPr>
          <p:cNvSpPr txBox="1"/>
          <p:nvPr/>
        </p:nvSpPr>
        <p:spPr>
          <a:xfrm>
            <a:off x="423054" y="4359795"/>
            <a:ext cx="8153400" cy="2031325"/>
          </a:xfrm>
          <a:prstGeom prst="rect">
            <a:avLst/>
          </a:prstGeom>
          <a:noFill/>
        </p:spPr>
        <p:txBody>
          <a:bodyPr wrap="square" rtlCol="0">
            <a:spAutoFit/>
          </a:bodyPr>
          <a:lstStyle/>
          <a:p>
            <a:pPr marL="342900" indent="-342900" algn="just">
              <a:buFont typeface="Arial" panose="020B0604020202020204" pitchFamily="34" charset="0"/>
              <a:buChar char="•"/>
            </a:pPr>
            <a:r>
              <a:rPr lang="en-US" sz="1800" dirty="0"/>
              <a:t>Obtaining and Analyzing trends using various attributes.</a:t>
            </a:r>
          </a:p>
          <a:p>
            <a:pPr marL="342900" indent="-342900" algn="just">
              <a:buFont typeface="Arial" panose="020B0604020202020204" pitchFamily="34" charset="0"/>
              <a:buChar char="•"/>
            </a:pPr>
            <a:r>
              <a:rPr lang="en-US" sz="1800" dirty="0"/>
              <a:t>Calculating Lines of Code and Halstead Metrics.</a:t>
            </a:r>
          </a:p>
          <a:p>
            <a:pPr marL="342900" indent="-342900" algn="just">
              <a:buFont typeface="Arial" panose="020B0604020202020204" pitchFamily="34" charset="0"/>
              <a:buChar char="•"/>
            </a:pPr>
            <a:r>
              <a:rPr lang="en-US" sz="1800" dirty="0"/>
              <a:t>Regular and mutual discussion with my colleague developer Chandana Shreya, updating my progress to Team Manager Ashok, block wise testing with tester </a:t>
            </a:r>
            <a:r>
              <a:rPr lang="en-US" sz="1800" dirty="0" err="1"/>
              <a:t>Tharuni</a:t>
            </a:r>
            <a:r>
              <a:rPr lang="en-US" sz="1800" dirty="0"/>
              <a:t>.</a:t>
            </a:r>
          </a:p>
          <a:p>
            <a:pPr marL="342900" indent="-342900" algn="just">
              <a:buFont typeface="Arial" panose="020B0604020202020204" pitchFamily="34" charset="0"/>
              <a:buChar char="•"/>
            </a:pPr>
            <a:r>
              <a:rPr lang="en-US" sz="1800" dirty="0"/>
              <a:t>Rectifying the identified defects in various modules of the code. Identifying areas for modification in existing programs and subsequently developing these modifications.</a:t>
            </a:r>
          </a:p>
          <a:p>
            <a:endParaRPr lang="en-US" dirty="0"/>
          </a:p>
        </p:txBody>
      </p:sp>
    </p:spTree>
    <p:extLst>
      <p:ext uri="{BB962C8B-B14F-4D97-AF65-F5344CB8AC3E}">
        <p14:creationId xmlns:p14="http://schemas.microsoft.com/office/powerpoint/2010/main" val="2762494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0D84267-4FB0-459E-B4B1-589C4AF71233}"/>
              </a:ext>
            </a:extLst>
          </p:cNvPr>
          <p:cNvSpPr txBox="1">
            <a:spLocks/>
          </p:cNvSpPr>
          <p:nvPr/>
        </p:nvSpPr>
        <p:spPr>
          <a:xfrm>
            <a:off x="1066800" y="1447800"/>
            <a:ext cx="8229600" cy="36576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Font typeface="Wingdings 2"/>
              <a:buNone/>
            </a:pPr>
            <a:r>
              <a:rPr lang="en-US" sz="3600" b="1" dirty="0"/>
              <a:t>Metrics Used:</a:t>
            </a:r>
            <a:endParaRPr lang="en-US" dirty="0"/>
          </a:p>
          <a:p>
            <a:pPr>
              <a:buFont typeface="Wingdings" pitchFamily="2" charset="2"/>
              <a:buChar char="ü"/>
            </a:pPr>
            <a:r>
              <a:rPr lang="en-US" dirty="0"/>
              <a:t>Lines Of Code</a:t>
            </a:r>
          </a:p>
          <a:p>
            <a:pPr>
              <a:buFont typeface="Wingdings" pitchFamily="2" charset="2"/>
              <a:buChar char="ü"/>
            </a:pPr>
            <a:r>
              <a:rPr lang="en-US" dirty="0"/>
              <a:t>Halstead’s Metrics</a:t>
            </a:r>
          </a:p>
          <a:p>
            <a:pPr>
              <a:buFont typeface="Wingdings" pitchFamily="2" charset="2"/>
              <a:buChar char="ü"/>
            </a:pPr>
            <a:r>
              <a:rPr lang="en-US" dirty="0"/>
              <a:t>McCabe’s Cyclomatic Complexity</a:t>
            </a:r>
          </a:p>
          <a:p>
            <a:pPr>
              <a:buFont typeface="Wingdings" pitchFamily="2" charset="2"/>
              <a:buChar char="ü"/>
            </a:pPr>
            <a:r>
              <a:rPr lang="en-US" dirty="0"/>
              <a:t>Maintainability Index</a:t>
            </a:r>
          </a:p>
          <a:p>
            <a:pPr>
              <a:buFont typeface="Wingdings" pitchFamily="2" charset="2"/>
              <a:buChar char="ü"/>
            </a:pPr>
            <a:r>
              <a:rPr lang="en-US" dirty="0"/>
              <a:t>Programmer Productivity</a:t>
            </a:r>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Ø"/>
            </a:pPr>
            <a:endParaRPr lang="en-US" dirty="0"/>
          </a:p>
          <a:p>
            <a:pPr>
              <a:buFont typeface="Wingdings" pitchFamily="2" charset="2"/>
              <a:buChar char="Ø"/>
            </a:pPr>
            <a:endParaRPr lang="en-US" dirty="0"/>
          </a:p>
          <a:p>
            <a:pPr>
              <a:buFont typeface="Wingdings 2"/>
              <a:buNone/>
            </a:pPr>
            <a:endParaRPr lang="en-US" dirty="0"/>
          </a:p>
        </p:txBody>
      </p:sp>
    </p:spTree>
    <p:extLst>
      <p:ext uri="{BB962C8B-B14F-4D97-AF65-F5344CB8AC3E}">
        <p14:creationId xmlns:p14="http://schemas.microsoft.com/office/powerpoint/2010/main" val="1739391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5805C3-EA95-4C09-8C94-21A4B05C3306}"/>
              </a:ext>
            </a:extLst>
          </p:cNvPr>
          <p:cNvSpPr txBox="1"/>
          <p:nvPr/>
        </p:nvSpPr>
        <p:spPr>
          <a:xfrm>
            <a:off x="270164" y="1752600"/>
            <a:ext cx="5410200" cy="4462760"/>
          </a:xfrm>
          <a:prstGeom prst="rect">
            <a:avLst/>
          </a:prstGeom>
          <a:noFill/>
        </p:spPr>
        <p:txBody>
          <a:bodyPr wrap="square">
            <a:spAutoFit/>
          </a:bodyPr>
          <a:lstStyle/>
          <a:p>
            <a:pPr marL="285750" indent="-285750" algn="just">
              <a:buFont typeface="Arial" panose="020B0604020202020204" pitchFamily="34" charset="0"/>
              <a:buChar char="•"/>
            </a:pPr>
            <a:r>
              <a:rPr lang="en-US" sz="2400" b="1" dirty="0"/>
              <a:t>Lines of Code</a:t>
            </a:r>
            <a:r>
              <a:rPr lang="en-US" dirty="0"/>
              <a:t>	</a:t>
            </a:r>
          </a:p>
          <a:p>
            <a:pPr lvl="1" algn="just">
              <a:buFontTx/>
              <a:buChar char="-"/>
            </a:pPr>
            <a:r>
              <a:rPr lang="en-US" sz="2000" dirty="0"/>
              <a:t>Source Lines of Code (SLOC) = 79</a:t>
            </a:r>
          </a:p>
          <a:p>
            <a:pPr lvl="1" algn="just">
              <a:buFontTx/>
              <a:buChar char="-"/>
            </a:pPr>
            <a:r>
              <a:rPr lang="en-US" sz="2000" dirty="0"/>
              <a:t>Comment Lines Of Code &amp; Blank Lines(CLOC)</a:t>
            </a:r>
          </a:p>
          <a:p>
            <a:pPr marL="457200" lvl="1" indent="0" algn="just">
              <a:buNone/>
            </a:pPr>
            <a:r>
              <a:rPr lang="en-US" sz="2000" dirty="0"/>
              <a:t>	= 65+179</a:t>
            </a:r>
          </a:p>
          <a:p>
            <a:pPr marL="457200" lvl="1" indent="0" algn="just">
              <a:buNone/>
            </a:pPr>
            <a:r>
              <a:rPr lang="en-US" sz="2000" dirty="0"/>
              <a:t>- LOC = NLOC(SLOC) + CLOC = 79+ 244 	=323</a:t>
            </a:r>
          </a:p>
          <a:p>
            <a:pPr lvl="1" algn="just">
              <a:buFontTx/>
              <a:buChar char="-"/>
            </a:pPr>
            <a:r>
              <a:rPr lang="en-US" sz="2000" dirty="0"/>
              <a:t>Density of comments in program) CLOC/LOC  </a:t>
            </a:r>
          </a:p>
          <a:p>
            <a:pPr marL="457200" lvl="1" indent="0" algn="just">
              <a:buNone/>
            </a:pPr>
            <a:r>
              <a:rPr lang="en-US" sz="2000" dirty="0"/>
              <a:t>	= 244/323=0.755</a:t>
            </a:r>
          </a:p>
          <a:p>
            <a:pPr lvl="1" algn="just">
              <a:buFontTx/>
              <a:buChar char="-"/>
            </a:pPr>
            <a:r>
              <a:rPr lang="en-US" sz="2000" dirty="0"/>
              <a:t>C % L: the ratio between number of comment lines and LOC  (In percentage) </a:t>
            </a:r>
          </a:p>
          <a:p>
            <a:pPr lvl="1" algn="just"/>
            <a:r>
              <a:rPr lang="en-US" sz="2000" dirty="0"/>
              <a:t>	= (65/323)*100= 20.1</a:t>
            </a:r>
          </a:p>
          <a:p>
            <a:pPr lvl="1" algn="just">
              <a:buFontTx/>
              <a:buChar char="-"/>
            </a:pPr>
            <a:r>
              <a:rPr lang="en-US" sz="2000" dirty="0"/>
              <a:t> C % S: the ratio between number of comment lines and SLOC  (In percentage)</a:t>
            </a:r>
          </a:p>
          <a:p>
            <a:pPr lvl="1" algn="just"/>
            <a:r>
              <a:rPr lang="en-US" sz="2000" dirty="0"/>
              <a:t>	= (65/79)*100= 82.3</a:t>
            </a:r>
          </a:p>
        </p:txBody>
      </p:sp>
      <p:pic>
        <p:nvPicPr>
          <p:cNvPr id="4" name="Picture 3">
            <a:extLst>
              <a:ext uri="{FF2B5EF4-FFF2-40B4-BE49-F238E27FC236}">
                <a16:creationId xmlns:a16="http://schemas.microsoft.com/office/drawing/2014/main" id="{B313CF1E-0FD5-4B3C-B527-4DC633990DAB}"/>
              </a:ext>
            </a:extLst>
          </p:cNvPr>
          <p:cNvPicPr/>
          <p:nvPr/>
        </p:nvPicPr>
        <p:blipFill>
          <a:blip r:embed="rId2"/>
          <a:stretch>
            <a:fillRect/>
          </a:stretch>
        </p:blipFill>
        <p:spPr>
          <a:xfrm>
            <a:off x="5701146" y="2536180"/>
            <a:ext cx="3193472" cy="2895600"/>
          </a:xfrm>
          <a:prstGeom prst="rect">
            <a:avLst/>
          </a:prstGeom>
        </p:spPr>
      </p:pic>
      <p:sp>
        <p:nvSpPr>
          <p:cNvPr id="6" name="TextBox 5">
            <a:extLst>
              <a:ext uri="{FF2B5EF4-FFF2-40B4-BE49-F238E27FC236}">
                <a16:creationId xmlns:a16="http://schemas.microsoft.com/office/drawing/2014/main" id="{BDD2F45B-C82A-4457-B913-3CF3390E90FA}"/>
              </a:ext>
            </a:extLst>
          </p:cNvPr>
          <p:cNvSpPr txBox="1"/>
          <p:nvPr/>
        </p:nvSpPr>
        <p:spPr>
          <a:xfrm>
            <a:off x="270164" y="838200"/>
            <a:ext cx="4572000" cy="646331"/>
          </a:xfrm>
          <a:prstGeom prst="rect">
            <a:avLst/>
          </a:prstGeom>
          <a:noFill/>
        </p:spPr>
        <p:txBody>
          <a:bodyPr wrap="square">
            <a:spAutoFit/>
          </a:bodyPr>
          <a:lstStyle/>
          <a:p>
            <a:r>
              <a:rPr lang="en-US" sz="3600" b="1" dirty="0"/>
              <a:t>Metrics:</a:t>
            </a:r>
          </a:p>
        </p:txBody>
      </p:sp>
    </p:spTree>
    <p:extLst>
      <p:ext uri="{BB962C8B-B14F-4D97-AF65-F5344CB8AC3E}">
        <p14:creationId xmlns:p14="http://schemas.microsoft.com/office/powerpoint/2010/main" val="8369028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ECCB7F-1DD5-4AA3-B9D9-50B34C70401B}"/>
              </a:ext>
            </a:extLst>
          </p:cNvPr>
          <p:cNvSpPr txBox="1"/>
          <p:nvPr/>
        </p:nvSpPr>
        <p:spPr>
          <a:xfrm>
            <a:off x="152400" y="566677"/>
            <a:ext cx="6400800" cy="5724644"/>
          </a:xfrm>
          <a:prstGeom prst="rect">
            <a:avLst/>
          </a:prstGeom>
          <a:noFill/>
        </p:spPr>
        <p:txBody>
          <a:bodyPr wrap="square">
            <a:spAutoFit/>
          </a:bodyPr>
          <a:lstStyle/>
          <a:p>
            <a:pPr marL="342900" indent="-342900" algn="just">
              <a:buFont typeface="Arial" panose="020B0604020202020204" pitchFamily="34" charset="0"/>
              <a:buChar char="•"/>
            </a:pPr>
            <a:r>
              <a:rPr lang="en-US" sz="2400" b="1" dirty="0"/>
              <a:t>Halstead’s Metrics</a:t>
            </a:r>
            <a:endParaRPr lang="en-US" sz="2400" dirty="0"/>
          </a:p>
          <a:p>
            <a:pPr marL="457200" lvl="2" indent="0" algn="just">
              <a:buNone/>
            </a:pPr>
            <a:r>
              <a:rPr lang="en-US" dirty="0"/>
              <a:t>- Number of distinct operators in the program (μ1)-- 15 </a:t>
            </a:r>
          </a:p>
          <a:p>
            <a:pPr marL="457200" lvl="2" indent="0" algn="just">
              <a:buNone/>
            </a:pPr>
            <a:r>
              <a:rPr lang="en-US" dirty="0"/>
              <a:t>- Number of distinct operands in the program (μ2)– 90</a:t>
            </a:r>
          </a:p>
          <a:p>
            <a:pPr marL="457200" lvl="2" indent="0" algn="just">
              <a:buNone/>
            </a:pPr>
            <a:r>
              <a:rPr lang="en-US" dirty="0"/>
              <a:t>- Total number of occurrences of operators in the 	program (N1)--530</a:t>
            </a:r>
          </a:p>
          <a:p>
            <a:pPr marL="457200" lvl="2" indent="0" algn="just">
              <a:buNone/>
            </a:pPr>
            <a:r>
              <a:rPr lang="en-US" dirty="0"/>
              <a:t>- Total number of occurrences of operands in the 	program (N2)--353</a:t>
            </a:r>
          </a:p>
          <a:p>
            <a:pPr marL="457200" lvl="2" indent="0" algn="just">
              <a:buNone/>
            </a:pPr>
            <a:r>
              <a:rPr lang="en-US" dirty="0"/>
              <a:t>- Program vocabulary (μ): μ = μ1 + μ2 ==105</a:t>
            </a:r>
          </a:p>
          <a:p>
            <a:pPr marL="457200" lvl="2" algn="just"/>
            <a:r>
              <a:rPr lang="en-US" dirty="0"/>
              <a:t>- Program length(N) : N=N1+N1== 883</a:t>
            </a:r>
          </a:p>
          <a:p>
            <a:pPr marL="742950" lvl="2" indent="-285750" algn="just">
              <a:buFontTx/>
              <a:buChar char="-"/>
            </a:pPr>
            <a:endParaRPr lang="en-US" dirty="0"/>
          </a:p>
          <a:p>
            <a:pPr marL="457200" lvl="2" indent="0" algn="just">
              <a:buNone/>
            </a:pPr>
            <a:r>
              <a:rPr lang="en-US" dirty="0"/>
              <a:t>- Program volume:  </a:t>
            </a:r>
          </a:p>
          <a:p>
            <a:pPr marL="457200" lvl="2" indent="0" algn="just">
              <a:buNone/>
            </a:pPr>
            <a:r>
              <a:rPr lang="en-US" dirty="0"/>
              <a:t>	V =Nlog2  μ=(N1+N2)log2 (µ1+µ2 ) </a:t>
            </a:r>
          </a:p>
          <a:p>
            <a:pPr marL="457200" lvl="2" indent="0" algn="just">
              <a:buNone/>
            </a:pPr>
            <a:r>
              <a:rPr lang="en-US" dirty="0"/>
              <a:t>		= 5928.68</a:t>
            </a:r>
          </a:p>
          <a:p>
            <a:pPr marL="742950" lvl="2" indent="-285750" algn="just">
              <a:buFontTx/>
              <a:buChar char="-"/>
            </a:pPr>
            <a:r>
              <a:rPr lang="en-US" dirty="0"/>
              <a:t>Program level: </a:t>
            </a:r>
          </a:p>
          <a:p>
            <a:pPr marL="457200" lvl="2" algn="just"/>
            <a:r>
              <a:rPr lang="en-US" dirty="0"/>
              <a:t>	L=1/D</a:t>
            </a:r>
          </a:p>
          <a:p>
            <a:pPr marL="457200" lvl="2" algn="just"/>
            <a:r>
              <a:rPr lang="en-US" dirty="0"/>
              <a:t>	= (2/ μ1) × (μ2/N2) == 0.034</a:t>
            </a:r>
          </a:p>
          <a:p>
            <a:pPr marL="742950" lvl="2" indent="-285750" algn="just">
              <a:buFontTx/>
              <a:buChar char="-"/>
            </a:pPr>
            <a:r>
              <a:rPr lang="en-US" dirty="0"/>
              <a:t>Program estimated length: </a:t>
            </a:r>
          </a:p>
          <a:p>
            <a:pPr marL="457200" lvl="2" algn="just"/>
            <a:r>
              <a:rPr lang="en-US" dirty="0"/>
              <a:t>	ˆN =  µ1 log2 µ1+ 	µ2 log2 μ2 == 642.87</a:t>
            </a:r>
          </a:p>
          <a:p>
            <a:pPr marL="457200" lvl="2" algn="just"/>
            <a:endParaRPr lang="en-US" dirty="0"/>
          </a:p>
          <a:p>
            <a:pPr marL="457200" lvl="2" indent="0" algn="just">
              <a:buNone/>
            </a:pPr>
            <a:r>
              <a:rPr lang="en-US" dirty="0"/>
              <a:t>- Effort: E=V×D= V/L = (μ1xN2/2xμ2) × Nlog2(μ) = 174372.94</a:t>
            </a:r>
          </a:p>
          <a:p>
            <a:pPr marL="457200" lvl="2" indent="0" algn="just">
              <a:buNone/>
            </a:pPr>
            <a:r>
              <a:rPr lang="en-US" dirty="0"/>
              <a:t>- Time required to program: T=E/β == 9687.39</a:t>
            </a:r>
          </a:p>
          <a:p>
            <a:pPr marL="457200" lvl="2" indent="0" algn="just">
              <a:spcAft>
                <a:spcPts val="800"/>
              </a:spcAft>
              <a:buNone/>
            </a:pPr>
            <a:r>
              <a:rPr lang="en-US" dirty="0"/>
              <a:t>- Remaining bugs: B=E(²/ ³)/3000  == 1.04</a:t>
            </a:r>
          </a:p>
        </p:txBody>
      </p:sp>
      <p:pic>
        <p:nvPicPr>
          <p:cNvPr id="4" name="Picture 3">
            <a:extLst>
              <a:ext uri="{FF2B5EF4-FFF2-40B4-BE49-F238E27FC236}">
                <a16:creationId xmlns:a16="http://schemas.microsoft.com/office/drawing/2014/main" id="{2C39F554-9BEA-46C2-A9DA-CEE83350BD95}"/>
              </a:ext>
            </a:extLst>
          </p:cNvPr>
          <p:cNvPicPr/>
          <p:nvPr/>
        </p:nvPicPr>
        <p:blipFill>
          <a:blip r:embed="rId2"/>
          <a:stretch>
            <a:fillRect/>
          </a:stretch>
        </p:blipFill>
        <p:spPr>
          <a:xfrm>
            <a:off x="4953000" y="2057400"/>
            <a:ext cx="4038600" cy="3276600"/>
          </a:xfrm>
          <a:prstGeom prst="rect">
            <a:avLst/>
          </a:prstGeom>
        </p:spPr>
      </p:pic>
    </p:spTree>
    <p:extLst>
      <p:ext uri="{BB962C8B-B14F-4D97-AF65-F5344CB8AC3E}">
        <p14:creationId xmlns:p14="http://schemas.microsoft.com/office/powerpoint/2010/main" val="14657853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1DB8FB-1BCD-446D-ABFD-9993F9913796}"/>
              </a:ext>
            </a:extLst>
          </p:cNvPr>
          <p:cNvSpPr>
            <a:spLocks noGrp="1"/>
          </p:cNvSpPr>
          <p:nvPr>
            <p:ph idx="1"/>
          </p:nvPr>
        </p:nvSpPr>
        <p:spPr>
          <a:xfrm>
            <a:off x="308980" y="697842"/>
            <a:ext cx="8210550" cy="5109967"/>
          </a:xfrm>
        </p:spPr>
        <p:txBody>
          <a:bodyPr/>
          <a:lstStyle/>
          <a:p>
            <a:pPr>
              <a:buClr>
                <a:schemeClr val="tx1"/>
              </a:buClr>
              <a:buFont typeface="Arial" panose="020B0604020202020204" pitchFamily="34" charset="0"/>
              <a:buChar char="•"/>
            </a:pPr>
            <a:r>
              <a:rPr lang="en-US" sz="2400" b="1" dirty="0"/>
              <a:t>McCabe’s Cyclomatic Complexity</a:t>
            </a:r>
          </a:p>
          <a:p>
            <a:pPr marL="0" indent="0">
              <a:buNone/>
            </a:pPr>
            <a:endParaRPr lang="en-US" sz="1650" dirty="0"/>
          </a:p>
          <a:p>
            <a:pPr marL="0" indent="0">
              <a:buNone/>
            </a:pPr>
            <a:endParaRPr lang="en-US" sz="1650" dirty="0"/>
          </a:p>
          <a:p>
            <a:pPr marL="0" indent="0">
              <a:buNone/>
            </a:pPr>
            <a:endParaRPr lang="en-US" sz="1650" dirty="0"/>
          </a:p>
          <a:p>
            <a:pPr marL="0" indent="0">
              <a:buNone/>
            </a:pPr>
            <a:endParaRPr lang="en-US" sz="1650" dirty="0"/>
          </a:p>
          <a:p>
            <a:pPr marL="0" indent="0">
              <a:buNone/>
            </a:pPr>
            <a:endParaRPr lang="en-US" sz="1650" dirty="0"/>
          </a:p>
          <a:p>
            <a:pPr marL="0" indent="0">
              <a:buNone/>
            </a:pPr>
            <a:endParaRPr lang="en-US" sz="1650" dirty="0"/>
          </a:p>
          <a:p>
            <a:pPr marL="0" indent="0">
              <a:buNone/>
            </a:pPr>
            <a:endParaRPr lang="en-US" sz="1650" dirty="0"/>
          </a:p>
          <a:p>
            <a:pPr marL="0" indent="0">
              <a:buNone/>
            </a:pPr>
            <a:endParaRPr lang="en-US" sz="1650" dirty="0"/>
          </a:p>
          <a:p>
            <a:pPr marL="0" indent="0">
              <a:buNone/>
            </a:pPr>
            <a:endParaRPr lang="en-US" sz="1650" dirty="0"/>
          </a:p>
          <a:p>
            <a:pPr marL="0" indent="0">
              <a:buNone/>
            </a:pPr>
            <a:endParaRPr lang="en-US" sz="1650" dirty="0"/>
          </a:p>
        </p:txBody>
      </p:sp>
      <p:pic>
        <p:nvPicPr>
          <p:cNvPr id="5" name="Picture 4">
            <a:extLst>
              <a:ext uri="{FF2B5EF4-FFF2-40B4-BE49-F238E27FC236}">
                <a16:creationId xmlns:a16="http://schemas.microsoft.com/office/drawing/2014/main" id="{CBB2071E-E247-4FAA-97E8-BD2DEA104038}"/>
              </a:ext>
            </a:extLst>
          </p:cNvPr>
          <p:cNvPicPr>
            <a:picLocks noChangeAspect="1"/>
          </p:cNvPicPr>
          <p:nvPr/>
        </p:nvPicPr>
        <p:blipFill>
          <a:blip r:embed="rId2"/>
          <a:stretch>
            <a:fillRect/>
          </a:stretch>
        </p:blipFill>
        <p:spPr>
          <a:xfrm>
            <a:off x="2234762" y="2975333"/>
            <a:ext cx="4674476" cy="1216956"/>
          </a:xfrm>
          <a:prstGeom prst="rect">
            <a:avLst/>
          </a:prstGeom>
        </p:spPr>
      </p:pic>
      <p:pic>
        <p:nvPicPr>
          <p:cNvPr id="7" name="Picture 6">
            <a:extLst>
              <a:ext uri="{FF2B5EF4-FFF2-40B4-BE49-F238E27FC236}">
                <a16:creationId xmlns:a16="http://schemas.microsoft.com/office/drawing/2014/main" id="{25848C0B-B8E6-4401-8180-B27D1E13E599}"/>
              </a:ext>
            </a:extLst>
          </p:cNvPr>
          <p:cNvPicPr>
            <a:picLocks noChangeAspect="1"/>
          </p:cNvPicPr>
          <p:nvPr/>
        </p:nvPicPr>
        <p:blipFill>
          <a:blip r:embed="rId3"/>
          <a:stretch>
            <a:fillRect/>
          </a:stretch>
        </p:blipFill>
        <p:spPr>
          <a:xfrm>
            <a:off x="818148" y="4461526"/>
            <a:ext cx="3582403" cy="1386992"/>
          </a:xfrm>
          <a:prstGeom prst="rect">
            <a:avLst/>
          </a:prstGeom>
        </p:spPr>
      </p:pic>
      <p:pic>
        <p:nvPicPr>
          <p:cNvPr id="9" name="Picture 8">
            <a:extLst>
              <a:ext uri="{FF2B5EF4-FFF2-40B4-BE49-F238E27FC236}">
                <a16:creationId xmlns:a16="http://schemas.microsoft.com/office/drawing/2014/main" id="{BD7DE14E-B568-4B79-AE24-57BB940D7227}"/>
              </a:ext>
            </a:extLst>
          </p:cNvPr>
          <p:cNvPicPr>
            <a:picLocks noChangeAspect="1"/>
          </p:cNvPicPr>
          <p:nvPr/>
        </p:nvPicPr>
        <p:blipFill>
          <a:blip r:embed="rId4"/>
          <a:stretch>
            <a:fillRect/>
          </a:stretch>
        </p:blipFill>
        <p:spPr>
          <a:xfrm>
            <a:off x="5503590" y="4529944"/>
            <a:ext cx="1908721" cy="1250156"/>
          </a:xfrm>
          <a:prstGeom prst="rect">
            <a:avLst/>
          </a:prstGeom>
        </p:spPr>
      </p:pic>
      <p:sp>
        <p:nvSpPr>
          <p:cNvPr id="10" name="TextBox 9">
            <a:extLst>
              <a:ext uri="{FF2B5EF4-FFF2-40B4-BE49-F238E27FC236}">
                <a16:creationId xmlns:a16="http://schemas.microsoft.com/office/drawing/2014/main" id="{8814799F-9002-48F6-A2AF-E0ACB357E4B9}"/>
              </a:ext>
            </a:extLst>
          </p:cNvPr>
          <p:cNvSpPr txBox="1"/>
          <p:nvPr/>
        </p:nvSpPr>
        <p:spPr>
          <a:xfrm>
            <a:off x="533400" y="1340102"/>
            <a:ext cx="7639051" cy="1631216"/>
          </a:xfrm>
          <a:prstGeom prst="rect">
            <a:avLst/>
          </a:prstGeom>
          <a:noFill/>
        </p:spPr>
        <p:txBody>
          <a:bodyPr wrap="square" rtlCol="0">
            <a:spAutoFit/>
          </a:bodyPr>
          <a:lstStyle/>
          <a:p>
            <a:pPr algn="just"/>
            <a:r>
              <a:rPr lang="en-US" sz="2000" dirty="0"/>
              <a:t>Cyclomatic complexity is a software metric used to indicate the complexity of a program.</a:t>
            </a:r>
          </a:p>
          <a:p>
            <a:pPr algn="just"/>
            <a:r>
              <a:rPr lang="en-US" sz="2000" dirty="0"/>
              <a:t>2 Functions have been identified and their respective Cyclomatic Complexities are ranked as A based on Risk of the block. The average Cyclomatic Complexity obtained is  1.5</a:t>
            </a:r>
          </a:p>
        </p:txBody>
      </p:sp>
    </p:spTree>
    <p:extLst>
      <p:ext uri="{BB962C8B-B14F-4D97-AF65-F5344CB8AC3E}">
        <p14:creationId xmlns:p14="http://schemas.microsoft.com/office/powerpoint/2010/main" val="2745578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5E7CE-1C70-459F-B5F9-C31C42D47A9B}"/>
              </a:ext>
            </a:extLst>
          </p:cNvPr>
          <p:cNvSpPr>
            <a:spLocks noGrp="1"/>
          </p:cNvSpPr>
          <p:nvPr>
            <p:ph idx="1"/>
          </p:nvPr>
        </p:nvSpPr>
        <p:spPr>
          <a:xfrm>
            <a:off x="228600" y="457200"/>
            <a:ext cx="7886700" cy="5943600"/>
          </a:xfrm>
        </p:spPr>
        <p:txBody>
          <a:bodyPr>
            <a:normAutofit/>
          </a:bodyPr>
          <a:lstStyle/>
          <a:p>
            <a:pPr algn="just">
              <a:buClr>
                <a:schemeClr val="tx1"/>
              </a:buClr>
              <a:buFont typeface="Arial" panose="020B0604020202020204" pitchFamily="34" charset="0"/>
              <a:buChar char="•"/>
            </a:pPr>
            <a:r>
              <a:rPr lang="en-US" sz="2400" b="1" dirty="0"/>
              <a:t>Maintainability Index:</a:t>
            </a:r>
          </a:p>
          <a:p>
            <a:pPr marL="0" indent="0" algn="just">
              <a:buNone/>
            </a:pPr>
            <a:r>
              <a:rPr lang="en-US" sz="2000" dirty="0"/>
              <a:t>Maintainability Index is a software metric which measures how maintainable  the source code is.</a:t>
            </a:r>
          </a:p>
          <a:p>
            <a:pPr marL="0" indent="0" algn="just">
              <a:buNone/>
            </a:pPr>
            <a:r>
              <a:rPr lang="en-US" sz="2000" dirty="0"/>
              <a:t>MI=171−5.2ln V−0.23 G−16.2ln L</a:t>
            </a:r>
          </a:p>
          <a:p>
            <a:pPr marL="0" indent="0" algn="just">
              <a:buNone/>
            </a:pPr>
            <a:r>
              <a:rPr lang="en-US" sz="1600" dirty="0"/>
              <a:t>V is the Halstead Volume</a:t>
            </a:r>
          </a:p>
          <a:p>
            <a:pPr marL="0" indent="0" algn="just">
              <a:buNone/>
            </a:pPr>
            <a:r>
              <a:rPr lang="en-US" sz="1600" dirty="0"/>
              <a:t>G is the total Cyclomatic Complexity</a:t>
            </a:r>
          </a:p>
          <a:p>
            <a:pPr marL="0" indent="0" algn="just">
              <a:buNone/>
            </a:pPr>
            <a:r>
              <a:rPr lang="en-US" sz="1600" dirty="0"/>
              <a:t>L is the number of Source Lines of Code (SLOC)</a:t>
            </a:r>
          </a:p>
          <a:p>
            <a:pPr marL="0" indent="0" algn="just">
              <a:buNone/>
            </a:pPr>
            <a:endParaRPr lang="en-US" sz="1650" dirty="0"/>
          </a:p>
          <a:p>
            <a:pPr marL="0" indent="0" algn="just">
              <a:buNone/>
            </a:pPr>
            <a:r>
              <a:rPr lang="en-US" sz="2000" dirty="0"/>
              <a:t>MI = 171 - (5.2*ln(5928.68)) - (0.23*1.5) - (16.2*ln(79))</a:t>
            </a:r>
          </a:p>
          <a:p>
            <a:pPr marL="0" indent="0" algn="just">
              <a:buNone/>
            </a:pPr>
            <a:r>
              <a:rPr lang="en-US" sz="2000" dirty="0"/>
              <a:t>MI = 54.69</a:t>
            </a:r>
          </a:p>
          <a:p>
            <a:pPr algn="just">
              <a:buClr>
                <a:schemeClr val="tx1"/>
              </a:buClr>
              <a:buFont typeface="Arial" panose="020B0604020202020204" pitchFamily="34" charset="0"/>
              <a:buChar char="•"/>
            </a:pPr>
            <a:r>
              <a:rPr lang="en-US" sz="2400" b="1" dirty="0"/>
              <a:t>Programmer Productivity: </a:t>
            </a:r>
          </a:p>
          <a:p>
            <a:pPr marL="0" indent="0" algn="just">
              <a:buNone/>
            </a:pPr>
            <a:r>
              <a:rPr lang="en-US" sz="2000" dirty="0"/>
              <a:t>Programmer Productivity is the degree of the ability of an individual programmer to build and evolve software systems.</a:t>
            </a:r>
          </a:p>
          <a:p>
            <a:pPr marL="0" indent="0" algn="just">
              <a:buNone/>
            </a:pPr>
            <a:r>
              <a:rPr lang="en-US" sz="2000" dirty="0"/>
              <a:t>Programmer Productivity = LOC Produced / Person Months of Effort</a:t>
            </a:r>
          </a:p>
          <a:p>
            <a:pPr marL="0" indent="0" algn="just">
              <a:buNone/>
            </a:pPr>
            <a:r>
              <a:rPr lang="en-US" sz="2000" dirty="0"/>
              <a:t>			   =  323/ 2 = 161.5</a:t>
            </a:r>
          </a:p>
        </p:txBody>
      </p:sp>
    </p:spTree>
    <p:extLst>
      <p:ext uri="{BB962C8B-B14F-4D97-AF65-F5344CB8AC3E}">
        <p14:creationId xmlns:p14="http://schemas.microsoft.com/office/powerpoint/2010/main" val="34328911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ct val="0"/>
              </a:spcBef>
            </a:pPr>
            <a:r>
              <a:rPr lang="en-US" sz="4000" b="1" spc="-56" dirty="0">
                <a:solidFill>
                  <a:schemeClr val="bg1"/>
                </a:solidFill>
                <a:latin typeface="Times New Roman" panose="02020603050405020304" pitchFamily="18" charset="0"/>
                <a:cs typeface="Times New Roman" panose="02020603050405020304" pitchFamily="18" charset="0"/>
              </a:rPr>
              <a:t>DEVELOPER: P CHANDANA</a:t>
            </a:r>
          </a:p>
        </p:txBody>
      </p:sp>
      <p:sp>
        <p:nvSpPr>
          <p:cNvPr id="4" name="Subtitle 2"/>
          <p:cNvSpPr txBox="1">
            <a:spLocks/>
          </p:cNvSpPr>
          <p:nvPr/>
        </p:nvSpPr>
        <p:spPr>
          <a:xfrm>
            <a:off x="457200" y="4551970"/>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Supervisor</a:t>
            </a:r>
          </a:p>
          <a:p>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Nancy Victor</a:t>
            </a:r>
          </a:p>
          <a:p>
            <a:r>
              <a:rPr lang="en-IN" sz="2400" dirty="0">
                <a:latin typeface="Times New Roman" pitchFamily="18" charset="0"/>
                <a:cs typeface="Times New Roman" pitchFamily="18" charset="0"/>
              </a:rPr>
              <a:t>Assistant Professor, SITE</a:t>
            </a:r>
          </a:p>
        </p:txBody>
      </p:sp>
      <p:sp>
        <p:nvSpPr>
          <p:cNvPr id="5" name="Subtitle 2">
            <a:extLst>
              <a:ext uri="{FF2B5EF4-FFF2-40B4-BE49-F238E27FC236}">
                <a16:creationId xmlns:a16="http://schemas.microsoft.com/office/drawing/2014/main" id="{14B3E06B-85D1-494B-BE0E-C5C8ACE4961E}"/>
              </a:ext>
            </a:extLst>
          </p:cNvPr>
          <p:cNvSpPr txBox="1">
            <a:spLocks/>
          </p:cNvSpPr>
          <p:nvPr/>
        </p:nvSpPr>
        <p:spPr>
          <a:xfrm>
            <a:off x="4949687" y="4558596"/>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P Chandana Shreya</a:t>
            </a:r>
          </a:p>
          <a:p>
            <a:r>
              <a:rPr lang="en-IN" sz="2400" dirty="0">
                <a:latin typeface="Times New Roman" pitchFamily="18" charset="0"/>
                <a:cs typeface="Times New Roman" pitchFamily="18" charset="0"/>
              </a:rPr>
              <a:t>18MIS0041</a:t>
            </a:r>
          </a:p>
        </p:txBody>
      </p:sp>
    </p:spTree>
    <p:extLst>
      <p:ext uri="{BB962C8B-B14F-4D97-AF65-F5344CB8AC3E}">
        <p14:creationId xmlns:p14="http://schemas.microsoft.com/office/powerpoint/2010/main" val="19393343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34316" y="882554"/>
            <a:ext cx="3034130" cy="1623030"/>
            <a:chOff x="0" y="0"/>
            <a:chExt cx="1923367" cy="1244915"/>
          </a:xfrm>
        </p:grpSpPr>
        <p:sp>
          <p:nvSpPr>
            <p:cNvPr id="3" name="Freeform 3"/>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1B1A1A"/>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3861" y="432657"/>
            <a:ext cx="884995" cy="8230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47565" y="1003896"/>
            <a:ext cx="3420235" cy="295850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41732" y="2215548"/>
            <a:ext cx="1070843" cy="995884"/>
          </a:xfrm>
          <a:prstGeom prst="rect">
            <a:avLst/>
          </a:prstGeom>
        </p:spPr>
      </p:pic>
      <p:sp>
        <p:nvSpPr>
          <p:cNvPr id="12" name="TextBox 11">
            <a:extLst>
              <a:ext uri="{FF2B5EF4-FFF2-40B4-BE49-F238E27FC236}">
                <a16:creationId xmlns:a16="http://schemas.microsoft.com/office/drawing/2014/main" id="{347F875D-50F5-410C-B2EF-8E5D5DF3DE51}"/>
              </a:ext>
            </a:extLst>
          </p:cNvPr>
          <p:cNvSpPr txBox="1"/>
          <p:nvPr/>
        </p:nvSpPr>
        <p:spPr>
          <a:xfrm>
            <a:off x="541326" y="1278625"/>
            <a:ext cx="7696200" cy="646331"/>
          </a:xfrm>
          <a:prstGeom prst="rect">
            <a:avLst/>
          </a:prstGeom>
          <a:noFill/>
        </p:spPr>
        <p:txBody>
          <a:bodyPr wrap="square" rtlCol="0">
            <a:spAutoFit/>
          </a:bodyPr>
          <a:lstStyle/>
          <a:p>
            <a:pPr>
              <a:spcBef>
                <a:spcPct val="0"/>
              </a:spcBef>
            </a:pPr>
            <a:r>
              <a:rPr lang="en-US" sz="3600" spc="-56" dirty="0">
                <a:solidFill>
                  <a:schemeClr val="accent1"/>
                </a:solidFill>
                <a:latin typeface="Muli Bold"/>
                <a:ea typeface="+mj-ea"/>
                <a:cs typeface="+mj-cs"/>
              </a:rPr>
              <a:t>Developer 2: Work</a:t>
            </a:r>
          </a:p>
        </p:txBody>
      </p:sp>
      <p:sp>
        <p:nvSpPr>
          <p:cNvPr id="10" name="TextBox 9">
            <a:extLst>
              <a:ext uri="{FF2B5EF4-FFF2-40B4-BE49-F238E27FC236}">
                <a16:creationId xmlns:a16="http://schemas.microsoft.com/office/drawing/2014/main" id="{467AA818-409D-4C64-B9FA-9F927F798651}"/>
              </a:ext>
            </a:extLst>
          </p:cNvPr>
          <p:cNvSpPr txBox="1"/>
          <p:nvPr/>
        </p:nvSpPr>
        <p:spPr>
          <a:xfrm>
            <a:off x="193044" y="2225315"/>
            <a:ext cx="5914869" cy="2308324"/>
          </a:xfrm>
          <a:prstGeom prst="rect">
            <a:avLst/>
          </a:prstGeom>
          <a:noFill/>
        </p:spPr>
        <p:txBody>
          <a:bodyPr wrap="square">
            <a:spAutoFit/>
          </a:bodyPr>
          <a:lstStyle/>
          <a:p>
            <a:pPr marL="285750" indent="-285750">
              <a:buFont typeface="Arial" panose="020B0604020202020204" pitchFamily="34" charset="0"/>
              <a:buChar char="•"/>
            </a:pPr>
            <a:r>
              <a:rPr lang="en-US" sz="1800" dirty="0"/>
              <a:t>As a developer for our project I did the task which is coding through  anaconda python.</a:t>
            </a:r>
          </a:p>
          <a:p>
            <a:pPr marL="285750" indent="-285750">
              <a:buFont typeface="Arial" panose="020B0604020202020204" pitchFamily="34" charset="0"/>
              <a:buChar char="•"/>
            </a:pPr>
            <a:r>
              <a:rPr lang="en-US" sz="1800" dirty="0"/>
              <a:t>Writing the program codes and reporting.</a:t>
            </a:r>
          </a:p>
          <a:p>
            <a:pPr marL="285750" indent="-285750">
              <a:buFont typeface="Arial" panose="020B0604020202020204" pitchFamily="34" charset="0"/>
              <a:buChar char="•"/>
            </a:pPr>
            <a:r>
              <a:rPr lang="en-US" sz="1800" dirty="0"/>
              <a:t>Measuring the aspects of software quality.</a:t>
            </a:r>
          </a:p>
          <a:p>
            <a:pPr marL="285750" indent="-285750">
              <a:buFont typeface="Arial" panose="020B0604020202020204" pitchFamily="34" charset="0"/>
              <a:buChar char="•"/>
            </a:pPr>
            <a:r>
              <a:rPr lang="en-US" sz="1800" dirty="0"/>
              <a:t>Obtaining attributes from data and writing it in python language.</a:t>
            </a:r>
          </a:p>
          <a:p>
            <a:pPr marL="285750" indent="-285750">
              <a:buFont typeface="Arial" panose="020B0604020202020204" pitchFamily="34" charset="0"/>
              <a:buChar char="•"/>
            </a:pPr>
            <a:r>
              <a:rPr lang="en-US" sz="1800" dirty="0"/>
              <a:t>Installing certain needed libraries for better outcome.</a:t>
            </a:r>
          </a:p>
          <a:p>
            <a:pPr marL="285750" indent="-285750">
              <a:buFont typeface="Arial" panose="020B0604020202020204" pitchFamily="34" charset="0"/>
              <a:buChar char="•"/>
            </a:pPr>
            <a:r>
              <a:rPr lang="en-US" sz="1800" dirty="0"/>
              <a:t>Identifying the water quality parameters and showing the results in visualization.</a:t>
            </a:r>
          </a:p>
        </p:txBody>
      </p:sp>
      <p:sp>
        <p:nvSpPr>
          <p:cNvPr id="7" name="TextBox 6">
            <a:extLst>
              <a:ext uri="{FF2B5EF4-FFF2-40B4-BE49-F238E27FC236}">
                <a16:creationId xmlns:a16="http://schemas.microsoft.com/office/drawing/2014/main" id="{643CF316-195B-49CC-BD18-191605B7EC4E}"/>
              </a:ext>
            </a:extLst>
          </p:cNvPr>
          <p:cNvSpPr txBox="1"/>
          <p:nvPr/>
        </p:nvSpPr>
        <p:spPr>
          <a:xfrm>
            <a:off x="193044" y="4540566"/>
            <a:ext cx="8417555"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Accessing if the code is ready for next  testing stage.</a:t>
            </a:r>
          </a:p>
          <a:p>
            <a:pPr marL="285750" indent="-285750">
              <a:buFont typeface="Arial" panose="020B0604020202020204" pitchFamily="34" charset="0"/>
              <a:buChar char="•"/>
            </a:pPr>
            <a:r>
              <a:rPr lang="en-US" sz="1800" dirty="0">
                <a:solidFill>
                  <a:srgbClr val="000000"/>
                </a:solidFill>
              </a:rPr>
              <a:t>C</a:t>
            </a:r>
            <a:r>
              <a:rPr lang="en-US" sz="1800" b="0" i="0" u="none" strike="noStrike" baseline="0" dirty="0">
                <a:solidFill>
                  <a:srgbClr val="000000"/>
                </a:solidFill>
              </a:rPr>
              <a:t>onsistently trying to produce perfect results in the context of coding and implementation of the quality assessment using the Anaconda .</a:t>
            </a:r>
          </a:p>
          <a:p>
            <a:pPr marL="285750" indent="-285750">
              <a:buFont typeface="Arial" panose="020B0604020202020204" pitchFamily="34" charset="0"/>
              <a:buChar char="•"/>
            </a:pPr>
            <a:r>
              <a:rPr lang="en-US" sz="1800" dirty="0"/>
              <a:t>Updating the work progress with the team manager and remote pairing with my  colleague </a:t>
            </a:r>
            <a:r>
              <a:rPr lang="en-US" dirty="0"/>
              <a:t>S</a:t>
            </a:r>
            <a:r>
              <a:rPr lang="en-US" sz="1800" dirty="0"/>
              <a:t>urya </a:t>
            </a:r>
            <a:r>
              <a:rPr lang="en-US" sz="1800" dirty="0" err="1"/>
              <a:t>kamal</a:t>
            </a:r>
            <a:r>
              <a:rPr lang="en-US" sz="1800" dirty="0"/>
              <a:t> in case needed and checking on each other.</a:t>
            </a:r>
          </a:p>
          <a:p>
            <a:endParaRPr lang="en-US" dirty="0"/>
          </a:p>
        </p:txBody>
      </p:sp>
    </p:spTree>
    <p:extLst>
      <p:ext uri="{BB962C8B-B14F-4D97-AF65-F5344CB8AC3E}">
        <p14:creationId xmlns:p14="http://schemas.microsoft.com/office/powerpoint/2010/main" val="2865745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9EAFAD6-30D2-49F8-AD5A-BF6C2264BE68}"/>
              </a:ext>
            </a:extLst>
          </p:cNvPr>
          <p:cNvSpPr txBox="1">
            <a:spLocks/>
          </p:cNvSpPr>
          <p:nvPr/>
        </p:nvSpPr>
        <p:spPr>
          <a:xfrm>
            <a:off x="1066800" y="1447800"/>
            <a:ext cx="8229600" cy="36576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Font typeface="Wingdings 2"/>
              <a:buNone/>
            </a:pPr>
            <a:r>
              <a:rPr lang="en-US" sz="3600" b="1" dirty="0"/>
              <a:t>Metrics Used:</a:t>
            </a:r>
            <a:endParaRPr lang="en-US" dirty="0"/>
          </a:p>
          <a:p>
            <a:pPr>
              <a:buFont typeface="Wingdings" pitchFamily="2" charset="2"/>
              <a:buChar char="ü"/>
            </a:pPr>
            <a:r>
              <a:rPr lang="en-US" dirty="0"/>
              <a:t>Lines Of Code</a:t>
            </a:r>
          </a:p>
          <a:p>
            <a:pPr>
              <a:buFont typeface="Wingdings" pitchFamily="2" charset="2"/>
              <a:buChar char="ü"/>
            </a:pPr>
            <a:r>
              <a:rPr lang="en-US" dirty="0"/>
              <a:t>Halstead’s Metrics</a:t>
            </a:r>
          </a:p>
          <a:p>
            <a:pPr>
              <a:buFont typeface="Wingdings" pitchFamily="2" charset="2"/>
              <a:buChar char="ü"/>
            </a:pPr>
            <a:r>
              <a:rPr lang="en-US" dirty="0"/>
              <a:t>McCabe’s Cyclomatic Complexity</a:t>
            </a:r>
          </a:p>
          <a:p>
            <a:pPr>
              <a:buFont typeface="Wingdings" pitchFamily="2" charset="2"/>
              <a:buChar char="ü"/>
            </a:pPr>
            <a:r>
              <a:rPr lang="en-US" dirty="0"/>
              <a:t>Code Churn Metrics (at the beginning)</a:t>
            </a:r>
          </a:p>
          <a:p>
            <a:pPr>
              <a:buFont typeface="Wingdings" pitchFamily="2" charset="2"/>
              <a:buChar char="ü"/>
            </a:pPr>
            <a:r>
              <a:rPr lang="en-US" dirty="0"/>
              <a:t>Code Churn Metrics (at the end)</a:t>
            </a:r>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Ø"/>
            </a:pPr>
            <a:endParaRPr lang="en-US" dirty="0"/>
          </a:p>
          <a:p>
            <a:pPr>
              <a:buFont typeface="Wingdings" pitchFamily="2" charset="2"/>
              <a:buChar char="Ø"/>
            </a:pPr>
            <a:endParaRPr lang="en-US" dirty="0"/>
          </a:p>
          <a:p>
            <a:pPr>
              <a:buFont typeface="Wingdings 2"/>
              <a:buNone/>
            </a:pPr>
            <a:endParaRPr lang="en-US" dirty="0"/>
          </a:p>
        </p:txBody>
      </p:sp>
    </p:spTree>
    <p:extLst>
      <p:ext uri="{BB962C8B-B14F-4D97-AF65-F5344CB8AC3E}">
        <p14:creationId xmlns:p14="http://schemas.microsoft.com/office/powerpoint/2010/main" val="41879499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9A690-68CB-4352-A0CA-34A03A58E044}"/>
              </a:ext>
            </a:extLst>
          </p:cNvPr>
          <p:cNvSpPr>
            <a:spLocks noGrp="1"/>
          </p:cNvSpPr>
          <p:nvPr>
            <p:ph type="title"/>
          </p:nvPr>
        </p:nvSpPr>
        <p:spPr>
          <a:xfrm>
            <a:off x="228600" y="685800"/>
            <a:ext cx="7772400" cy="579438"/>
          </a:xfrm>
        </p:spPr>
        <p:txBody>
          <a:bodyPr>
            <a:noAutofit/>
          </a:bodyPr>
          <a:lstStyle/>
          <a:p>
            <a:r>
              <a:rPr lang="en-US" sz="3600" b="1" dirty="0">
                <a:solidFill>
                  <a:schemeClr val="tx1"/>
                </a:solidFill>
                <a:latin typeface="+mn-lt"/>
                <a:ea typeface="+mn-ea"/>
                <a:cs typeface="+mn-cs"/>
              </a:rPr>
              <a:t>Metrics:</a:t>
            </a:r>
          </a:p>
        </p:txBody>
      </p:sp>
      <p:sp>
        <p:nvSpPr>
          <p:cNvPr id="3" name="Content Placeholder 2">
            <a:extLst>
              <a:ext uri="{FF2B5EF4-FFF2-40B4-BE49-F238E27FC236}">
                <a16:creationId xmlns:a16="http://schemas.microsoft.com/office/drawing/2014/main" id="{1FEB2130-8ABE-4942-B861-6D41F2FC4FE7}"/>
              </a:ext>
            </a:extLst>
          </p:cNvPr>
          <p:cNvSpPr>
            <a:spLocks noGrp="1"/>
          </p:cNvSpPr>
          <p:nvPr>
            <p:ph idx="1"/>
          </p:nvPr>
        </p:nvSpPr>
        <p:spPr>
          <a:xfrm>
            <a:off x="628650" y="1447800"/>
            <a:ext cx="7372350" cy="4496628"/>
          </a:xfrm>
        </p:spPr>
        <p:txBody>
          <a:bodyPr>
            <a:normAutofit fontScale="25000" lnSpcReduction="20000"/>
          </a:bodyPr>
          <a:lstStyle/>
          <a:p>
            <a:pPr>
              <a:buClr>
                <a:schemeClr val="tx1"/>
              </a:buClr>
              <a:buFont typeface="Arial" panose="020B0604020202020204" pitchFamily="34" charset="0"/>
              <a:buChar char="•"/>
            </a:pPr>
            <a:r>
              <a:rPr lang="en-US" sz="9600" b="1" dirty="0"/>
              <a:t>Lines Of Code:</a:t>
            </a:r>
          </a:p>
          <a:p>
            <a:pPr marL="0" indent="0">
              <a:buNone/>
            </a:pPr>
            <a:r>
              <a:rPr lang="en-US" sz="7200" dirty="0"/>
              <a:t>The most commonly used measure of source code program length is the number of lines of code (LOC)</a:t>
            </a:r>
          </a:p>
          <a:p>
            <a:pPr marL="0" indent="0">
              <a:buNone/>
            </a:pPr>
            <a:r>
              <a:rPr lang="en-US" sz="7200" dirty="0"/>
              <a:t>From the python code:</a:t>
            </a:r>
          </a:p>
          <a:p>
            <a:pPr marL="0" indent="0">
              <a:lnSpc>
                <a:spcPct val="107000"/>
              </a:lnSpc>
              <a:spcBef>
                <a:spcPts val="0"/>
              </a:spcBef>
              <a:spcAft>
                <a:spcPts val="600"/>
              </a:spcAft>
              <a:buNone/>
            </a:pPr>
            <a:r>
              <a:rPr lang="en-US" sz="7200" dirty="0">
                <a:ea typeface="Calibri" panose="020F0502020204030204" pitchFamily="34" charset="0"/>
                <a:cs typeface="Times New Roman" panose="02020603050405020304" pitchFamily="18" charset="0"/>
              </a:rPr>
              <a:t>                  SLOC: The number of source lines of  code(NCLOC) ==  59</a:t>
            </a:r>
          </a:p>
          <a:p>
            <a:pPr marL="0" indent="0">
              <a:lnSpc>
                <a:spcPct val="107000"/>
              </a:lnSpc>
              <a:spcBef>
                <a:spcPts val="0"/>
              </a:spcBef>
              <a:spcAft>
                <a:spcPts val="600"/>
              </a:spcAft>
              <a:buNone/>
            </a:pPr>
            <a:r>
              <a:rPr lang="en-US" sz="7200" dirty="0">
                <a:ea typeface="Calibri" panose="020F0502020204030204" pitchFamily="34" charset="0"/>
                <a:cs typeface="Times New Roman" panose="02020603050405020304" pitchFamily="18" charset="0"/>
              </a:rPr>
              <a:t>	Comments: The number of comment lines== 28</a:t>
            </a:r>
          </a:p>
          <a:p>
            <a:pPr marL="0" indent="0">
              <a:lnSpc>
                <a:spcPct val="107000"/>
              </a:lnSpc>
              <a:spcBef>
                <a:spcPts val="0"/>
              </a:spcBef>
              <a:spcAft>
                <a:spcPts val="600"/>
              </a:spcAft>
              <a:buNone/>
            </a:pPr>
            <a:r>
              <a:rPr lang="en-US" sz="7200" dirty="0">
                <a:ea typeface="Calibri" panose="020F0502020204030204" pitchFamily="34" charset="0"/>
                <a:cs typeface="Times New Roman" panose="02020603050405020304" pitchFamily="18" charset="0"/>
              </a:rPr>
              <a:t>	Blanks: The number of blank lines == 84</a:t>
            </a:r>
            <a:r>
              <a:rPr lang="en-US" sz="7200" dirty="0"/>
              <a:t> </a:t>
            </a:r>
          </a:p>
          <a:p>
            <a:pPr marL="0" indent="0">
              <a:lnSpc>
                <a:spcPct val="107000"/>
              </a:lnSpc>
              <a:spcBef>
                <a:spcPts val="0"/>
              </a:spcBef>
              <a:spcAft>
                <a:spcPts val="600"/>
              </a:spcAft>
              <a:buNone/>
            </a:pPr>
            <a:r>
              <a:rPr lang="en-US" sz="7200" dirty="0"/>
              <a:t>- CLOC= Comments+ blanks=28+84=112</a:t>
            </a:r>
          </a:p>
          <a:p>
            <a:pPr marL="0" indent="0">
              <a:lnSpc>
                <a:spcPct val="107000"/>
              </a:lnSpc>
              <a:spcBef>
                <a:spcPts val="0"/>
              </a:spcBef>
              <a:spcAft>
                <a:spcPts val="600"/>
              </a:spcAft>
              <a:buNone/>
            </a:pPr>
            <a:r>
              <a:rPr lang="en-US" sz="7200" dirty="0"/>
              <a:t>By measuring NCLOC and CLOC separately we can define:</a:t>
            </a:r>
          </a:p>
          <a:p>
            <a:pPr marL="0" marR="17535" indent="0">
              <a:buNone/>
            </a:pPr>
            <a:r>
              <a:rPr lang="en-US" sz="7200" i="1" dirty="0"/>
              <a:t>total length (LOC) = NCLOC + CLOC </a:t>
            </a:r>
            <a:r>
              <a:rPr lang="en-US" sz="7200" dirty="0">
                <a:ea typeface="Calibri" panose="020F0502020204030204" pitchFamily="34" charset="0"/>
                <a:cs typeface="Times New Roman" panose="02020603050405020304" pitchFamily="18" charset="0"/>
              </a:rPr>
              <a:t>= 59 + 112= 171</a:t>
            </a:r>
          </a:p>
          <a:p>
            <a:pPr marL="0" marR="17535" indent="0">
              <a:buNone/>
            </a:pPr>
            <a:endParaRPr lang="en-US" sz="7200" dirty="0">
              <a:ea typeface="Calibri" panose="020F0502020204030204" pitchFamily="34" charset="0"/>
              <a:cs typeface="Times New Roman" panose="02020603050405020304" pitchFamily="18" charset="0"/>
            </a:endParaRPr>
          </a:p>
          <a:p>
            <a:pPr marL="0" indent="0">
              <a:buNone/>
            </a:pPr>
            <a:r>
              <a:rPr lang="en-US" sz="7200" dirty="0"/>
              <a:t>- The ratio: </a:t>
            </a:r>
            <a:r>
              <a:rPr lang="en-US" sz="7200" i="1" dirty="0"/>
              <a:t>CLOC/LOC </a:t>
            </a:r>
            <a:r>
              <a:rPr lang="en-US" sz="7200" dirty="0"/>
              <a:t>measures the density of comments in a program.</a:t>
            </a:r>
          </a:p>
          <a:p>
            <a:pPr marL="0" indent="0">
              <a:buNone/>
            </a:pPr>
            <a:endParaRPr lang="en-US" sz="5400" dirty="0">
              <a:latin typeface="Times New Roman" panose="02020603050405020304" pitchFamily="18" charset="0"/>
            </a:endParaRPr>
          </a:p>
          <a:p>
            <a:pPr marL="0" indent="0">
              <a:buNone/>
            </a:pPr>
            <a:endParaRPr lang="en-US" sz="1350" dirty="0">
              <a:latin typeface="Times New Roman" panose="02020603050405020304" pitchFamily="18" charset="0"/>
            </a:endParaRPr>
          </a:p>
          <a:p>
            <a:pPr marL="0" marR="17535" indent="0">
              <a:buNone/>
            </a:pPr>
            <a:endParaRPr lang="en-US" sz="1350" dirty="0">
              <a:latin typeface="Calibri" panose="020F0502020204030204" pitchFamily="34" charset="0"/>
              <a:ea typeface="Calibri" panose="020F0502020204030204" pitchFamily="34" charset="0"/>
              <a:cs typeface="Times New Roman" panose="02020603050405020304" pitchFamily="18" charset="0"/>
            </a:endParaRPr>
          </a:p>
          <a:p>
            <a:pPr marL="0" marR="17535" indent="0">
              <a:buNone/>
            </a:pPr>
            <a:endParaRPr lang="en-US" sz="1350" i="1" dirty="0">
              <a:latin typeface="Times New Roman" panose="02020603050405020304" pitchFamily="18" charset="0"/>
            </a:endParaRPr>
          </a:p>
          <a:p>
            <a:pPr marL="0" marR="17535" indent="0">
              <a:buNone/>
            </a:pPr>
            <a:r>
              <a:rPr lang="en-US" sz="1350" i="1" dirty="0">
                <a:latin typeface="Times New Roman" panose="02020603050405020304" pitchFamily="18" charset="0"/>
              </a:rPr>
              <a:t>                                  </a:t>
            </a:r>
            <a:endParaRPr lang="en-US" sz="1350" dirty="0">
              <a:latin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0989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1F16-6F43-49A5-AD6B-CF32722ED05A}"/>
              </a:ext>
            </a:extLst>
          </p:cNvPr>
          <p:cNvSpPr>
            <a:spLocks noGrp="1"/>
          </p:cNvSpPr>
          <p:nvPr>
            <p:ph type="title"/>
          </p:nvPr>
        </p:nvSpPr>
        <p:spPr>
          <a:xfrm>
            <a:off x="685800" y="304800"/>
            <a:ext cx="7772400" cy="1143000"/>
          </a:xfrm>
        </p:spPr>
        <p:txBody>
          <a:bodyPr>
            <a:normAutofit/>
          </a:bodyPr>
          <a:lstStyle/>
          <a:p>
            <a:r>
              <a:rPr lang="en-US" sz="3600" b="1" spc="-56" dirty="0">
                <a:solidFill>
                  <a:schemeClr val="accent1"/>
                </a:solidFill>
                <a:latin typeface="Times New Roman" panose="02020603050405020304" pitchFamily="18" charset="0"/>
                <a:cs typeface="Times New Roman" panose="02020603050405020304" pitchFamily="18" charset="0"/>
              </a:rPr>
              <a:t>MODULE DESCRIPTION</a:t>
            </a:r>
          </a:p>
        </p:txBody>
      </p:sp>
      <p:sp>
        <p:nvSpPr>
          <p:cNvPr id="3" name="Content Placeholder 2">
            <a:extLst>
              <a:ext uri="{FF2B5EF4-FFF2-40B4-BE49-F238E27FC236}">
                <a16:creationId xmlns:a16="http://schemas.microsoft.com/office/drawing/2014/main" id="{01CA3F01-CDE5-4815-A8B5-98A4C9B180D6}"/>
              </a:ext>
            </a:extLst>
          </p:cNvPr>
          <p:cNvSpPr>
            <a:spLocks noGrp="1"/>
          </p:cNvSpPr>
          <p:nvPr>
            <p:ph sz="quarter" idx="1"/>
          </p:nvPr>
        </p:nvSpPr>
        <p:spPr>
          <a:xfrm>
            <a:off x="914400" y="1752600"/>
            <a:ext cx="7772400" cy="3764632"/>
          </a:xfrm>
        </p:spPr>
        <p:txBody>
          <a:bodyPr/>
          <a:lstStyle/>
          <a:p>
            <a:pPr marL="457200" indent="-457200" algn="just">
              <a:buClrTx/>
              <a:buAutoNum type="arabicPeriod"/>
            </a:pPr>
            <a:r>
              <a:rPr lang="en-US" sz="2400" b="1" dirty="0">
                <a:cs typeface="Times New Roman" panose="02020603050405020304" pitchFamily="18" charset="0"/>
              </a:rPr>
              <a:t>Complaint Module:</a:t>
            </a:r>
          </a:p>
          <a:p>
            <a:pPr lvl="1" algn="just">
              <a:buClr>
                <a:schemeClr val="tx1"/>
              </a:buClr>
              <a:buFont typeface="Arial" panose="020B0604020202020204" pitchFamily="34" charset="0"/>
              <a:buChar char="•"/>
            </a:pPr>
            <a:r>
              <a:rPr lang="en-US" sz="2000" dirty="0">
                <a:cs typeface="Times New Roman" panose="02020603050405020304" pitchFamily="18" charset="0"/>
              </a:rPr>
              <a:t>In the complaint Module, the complaints are being handles and analyzed by officials once they get registered by the localities.</a:t>
            </a:r>
          </a:p>
          <a:p>
            <a:pPr lvl="1" algn="just">
              <a:buClr>
                <a:schemeClr val="tx1"/>
              </a:buClr>
              <a:buFont typeface="Arial" panose="020B0604020202020204" pitchFamily="34" charset="0"/>
              <a:buChar char="•"/>
            </a:pPr>
            <a:r>
              <a:rPr lang="en-US" sz="2000" dirty="0">
                <a:cs typeface="Times New Roman" panose="02020603050405020304" pitchFamily="18" charset="0"/>
              </a:rPr>
              <a:t>Here we are designing a portal in a way that we can interact with the people around us through this complaint module. </a:t>
            </a:r>
          </a:p>
          <a:p>
            <a:pPr lvl="1" algn="just">
              <a:buClr>
                <a:schemeClr val="tx1"/>
              </a:buClr>
              <a:buFont typeface="Arial" panose="020B0604020202020204" pitchFamily="34" charset="0"/>
              <a:buChar char="•"/>
            </a:pPr>
            <a:r>
              <a:rPr lang="en-US" sz="2000" dirty="0">
                <a:cs typeface="Times New Roman" panose="02020603050405020304" pitchFamily="18" charset="0"/>
              </a:rPr>
              <a:t>People can raise their respected queries or put any complaints with respect to quality of water or any problems related to their water and mention their panchayat details. </a:t>
            </a:r>
          </a:p>
          <a:p>
            <a:pPr lvl="1" algn="just">
              <a:buClr>
                <a:schemeClr val="tx1"/>
              </a:buClr>
              <a:buFont typeface="Arial" panose="020B0604020202020204" pitchFamily="34" charset="0"/>
              <a:buChar char="•"/>
            </a:pPr>
            <a:r>
              <a:rPr lang="en-US" sz="2000" dirty="0">
                <a:cs typeface="Times New Roman" panose="02020603050405020304" pitchFamily="18" charset="0"/>
              </a:rPr>
              <a:t>So the complaints are taken into consideration and actions are taken/provided by the officials accordingly. </a:t>
            </a:r>
          </a:p>
        </p:txBody>
      </p:sp>
    </p:spTree>
    <p:extLst>
      <p:ext uri="{BB962C8B-B14F-4D97-AF65-F5344CB8AC3E}">
        <p14:creationId xmlns:p14="http://schemas.microsoft.com/office/powerpoint/2010/main" val="22638112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E30D0F-C45C-45D9-9CBC-760A488314EA}"/>
              </a:ext>
            </a:extLst>
          </p:cNvPr>
          <p:cNvSpPr>
            <a:spLocks noGrp="1"/>
          </p:cNvSpPr>
          <p:nvPr>
            <p:ph idx="1"/>
          </p:nvPr>
        </p:nvSpPr>
        <p:spPr/>
        <p:txBody>
          <a:bodyPr/>
          <a:lstStyle/>
          <a:p>
            <a:pPr marL="0" indent="0">
              <a:buNone/>
            </a:pPr>
            <a:r>
              <a:rPr lang="en-US" sz="1800" dirty="0">
                <a:latin typeface="Calibri" panose="020F0502020204030204" pitchFamily="34" charset="0"/>
                <a:ea typeface="Calibri" panose="020F0502020204030204" pitchFamily="34" charset="0"/>
                <a:cs typeface="Times New Roman" panose="02020603050405020304" pitchFamily="18" charset="0"/>
              </a:rPr>
              <a:t>- CLOC/LOC  = [112/172=0.651]</a:t>
            </a:r>
          </a:p>
          <a:p>
            <a:pPr marL="257175" indent="-257175">
              <a:lnSpc>
                <a:spcPct val="107000"/>
              </a:lnSpc>
              <a:spcBef>
                <a:spcPts val="0"/>
              </a:spcBef>
              <a:buClr>
                <a:schemeClr val="tx1"/>
              </a:buClr>
              <a:buFont typeface="Symbol" panose="05050102010706020507" pitchFamily="18"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C % L</a:t>
            </a:r>
            <a:r>
              <a:rPr lang="en-US" sz="1800" dirty="0">
                <a:latin typeface="Calibri" panose="020F0502020204030204" pitchFamily="34" charset="0"/>
                <a:ea typeface="Calibri" panose="020F0502020204030204" pitchFamily="34" charset="0"/>
                <a:cs typeface="Times New Roman" panose="02020603050405020304" pitchFamily="18" charset="0"/>
              </a:rPr>
              <a:t>: the ratio between number of comment lines and LOC (In percentage) = (28/171)*100= 16.3</a:t>
            </a:r>
          </a:p>
          <a:p>
            <a:pPr marL="257175" indent="-257175">
              <a:lnSpc>
                <a:spcPct val="107000"/>
              </a:lnSpc>
              <a:spcBef>
                <a:spcPts val="0"/>
              </a:spcBef>
              <a:spcAft>
                <a:spcPts val="600"/>
              </a:spcAft>
              <a:buClr>
                <a:schemeClr val="tx1"/>
              </a:buClr>
              <a:buFont typeface="Symbol" panose="05050102010706020507" pitchFamily="18"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C % S</a:t>
            </a:r>
            <a:r>
              <a:rPr lang="en-US" sz="1800" dirty="0">
                <a:latin typeface="Calibri" panose="020F0502020204030204" pitchFamily="34" charset="0"/>
                <a:ea typeface="Calibri" panose="020F0502020204030204" pitchFamily="34" charset="0"/>
                <a:cs typeface="Times New Roman" panose="02020603050405020304" pitchFamily="18" charset="0"/>
              </a:rPr>
              <a:t>: the ratio between number of comment lines and SLOC (In percentage) = (28/59)*100= 47.5</a:t>
            </a:r>
          </a:p>
          <a:p>
            <a:pPr marL="257175" indent="-257175">
              <a:lnSpc>
                <a:spcPct val="107000"/>
              </a:lnSpc>
              <a:spcBef>
                <a:spcPts val="0"/>
              </a:spcBef>
              <a:spcAft>
                <a:spcPts val="600"/>
              </a:spcAft>
              <a:buFont typeface="Symbol" panose="05050102010706020507" pitchFamily="18" charset="2"/>
              <a:buChar char=""/>
            </a:pP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7" name="Picture 6">
            <a:extLst>
              <a:ext uri="{FF2B5EF4-FFF2-40B4-BE49-F238E27FC236}">
                <a16:creationId xmlns:a16="http://schemas.microsoft.com/office/drawing/2014/main" id="{CE1DF307-3894-46B5-B4C2-4DA4AABEB6B5}"/>
              </a:ext>
            </a:extLst>
          </p:cNvPr>
          <p:cNvPicPr>
            <a:picLocks noChangeAspect="1"/>
          </p:cNvPicPr>
          <p:nvPr/>
        </p:nvPicPr>
        <p:blipFill>
          <a:blip r:embed="rId2"/>
          <a:stretch>
            <a:fillRect/>
          </a:stretch>
        </p:blipFill>
        <p:spPr>
          <a:xfrm>
            <a:off x="2274627" y="3276600"/>
            <a:ext cx="4594746" cy="2286000"/>
          </a:xfrm>
          <a:prstGeom prst="rect">
            <a:avLst/>
          </a:prstGeom>
        </p:spPr>
      </p:pic>
    </p:spTree>
    <p:extLst>
      <p:ext uri="{BB962C8B-B14F-4D97-AF65-F5344CB8AC3E}">
        <p14:creationId xmlns:p14="http://schemas.microsoft.com/office/powerpoint/2010/main" val="32647238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CE236E-C811-44E9-B85B-769FEAC8F888}"/>
              </a:ext>
            </a:extLst>
          </p:cNvPr>
          <p:cNvSpPr>
            <a:spLocks noGrp="1"/>
          </p:cNvSpPr>
          <p:nvPr>
            <p:ph idx="1"/>
          </p:nvPr>
        </p:nvSpPr>
        <p:spPr>
          <a:xfrm>
            <a:off x="304800" y="555127"/>
            <a:ext cx="8244547" cy="5769473"/>
          </a:xfrm>
        </p:spPr>
        <p:txBody>
          <a:bodyPr>
            <a:normAutofit fontScale="92500" lnSpcReduction="10000"/>
          </a:bodyPr>
          <a:lstStyle/>
          <a:p>
            <a:pPr>
              <a:buClr>
                <a:schemeClr val="tx1"/>
              </a:buClr>
              <a:buFont typeface="Arial" panose="020B0604020202020204" pitchFamily="34" charset="0"/>
              <a:buChar char="•"/>
            </a:pPr>
            <a:r>
              <a:rPr lang="en-US" b="1" dirty="0"/>
              <a:t>Halstead's work:</a:t>
            </a:r>
          </a:p>
          <a:p>
            <a:pPr marL="0" indent="0">
              <a:buNone/>
            </a:pPr>
            <a:endParaRPr lang="en-US" sz="2400" b="1" dirty="0"/>
          </a:p>
          <a:p>
            <a:pPr>
              <a:lnSpc>
                <a:spcPct val="107000"/>
              </a:lnSpc>
              <a:spcBef>
                <a:spcPts val="0"/>
              </a:spcBef>
              <a:buClr>
                <a:schemeClr val="tx1"/>
              </a:buClr>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Number of distinct operators in the program (μ1)-- 14 </a:t>
            </a:r>
          </a:p>
          <a:p>
            <a:pPr>
              <a:lnSpc>
                <a:spcPct val="107000"/>
              </a:lnSpc>
              <a:spcBef>
                <a:spcPts val="0"/>
              </a:spcBef>
              <a:spcAft>
                <a:spcPts val="600"/>
              </a:spcAft>
              <a:buClr>
                <a:schemeClr val="tx1"/>
              </a:buClr>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Number of distinct operands in the program (μ2)-- 71</a:t>
            </a:r>
          </a:p>
          <a:p>
            <a:pPr>
              <a:lnSpc>
                <a:spcPct val="107000"/>
              </a:lnSpc>
              <a:spcBef>
                <a:spcPts val="0"/>
              </a:spcBef>
              <a:buClr>
                <a:schemeClr val="tx1"/>
              </a:buClr>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Total number of occurrences of operators in the program </a:t>
            </a:r>
          </a:p>
          <a:p>
            <a:pPr marL="0" indent="0">
              <a:lnSpc>
                <a:spcPct val="107000"/>
              </a:lnSpc>
              <a:spcBef>
                <a:spcPts val="0"/>
              </a:spcBef>
              <a:buClr>
                <a:schemeClr val="tx1"/>
              </a:buClr>
              <a:buNone/>
            </a:pPr>
            <a:r>
              <a:rPr lang="en-US" sz="1800" dirty="0">
                <a:ea typeface="Calibri" panose="020F0502020204030204" pitchFamily="34" charset="0"/>
                <a:cs typeface="Times New Roman" panose="02020603050405020304" pitchFamily="18" charset="0"/>
              </a:rPr>
              <a:t>	(N1)--257</a:t>
            </a:r>
          </a:p>
          <a:p>
            <a:pPr>
              <a:lnSpc>
                <a:spcPct val="107000"/>
              </a:lnSpc>
              <a:spcBef>
                <a:spcPts val="0"/>
              </a:spcBef>
              <a:buClr>
                <a:schemeClr val="tx1"/>
              </a:buClr>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Total number of occurrences of operands in the program </a:t>
            </a:r>
          </a:p>
          <a:p>
            <a:pPr marL="320040" lvl="1" indent="0">
              <a:lnSpc>
                <a:spcPct val="107000"/>
              </a:lnSpc>
              <a:spcBef>
                <a:spcPts val="0"/>
              </a:spcBef>
              <a:buClr>
                <a:schemeClr val="tx1"/>
              </a:buClr>
              <a:buNone/>
            </a:pPr>
            <a:r>
              <a:rPr lang="en-US" sz="1600" dirty="0">
                <a:ea typeface="Calibri" panose="020F0502020204030204" pitchFamily="34" charset="0"/>
                <a:cs typeface="Times New Roman" panose="02020603050405020304" pitchFamily="18" charset="0"/>
              </a:rPr>
              <a:t>	(N2)--222</a:t>
            </a:r>
          </a:p>
          <a:p>
            <a:pPr>
              <a:lnSpc>
                <a:spcPct val="107000"/>
              </a:lnSpc>
              <a:spcBef>
                <a:spcPts val="0"/>
              </a:spcBef>
              <a:buClr>
                <a:schemeClr val="tx1"/>
              </a:buClr>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Program vocabulary (μ): μ = μ1 + μ2 ==85</a:t>
            </a:r>
          </a:p>
          <a:p>
            <a:pPr>
              <a:lnSpc>
                <a:spcPct val="107000"/>
              </a:lnSpc>
              <a:spcBef>
                <a:spcPts val="0"/>
              </a:spcBef>
              <a:buClr>
                <a:schemeClr val="tx1"/>
              </a:buClr>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Program length(N) : N=N1+N1==479</a:t>
            </a:r>
          </a:p>
          <a:p>
            <a:pPr>
              <a:lnSpc>
                <a:spcPct val="107000"/>
              </a:lnSpc>
              <a:spcBef>
                <a:spcPts val="0"/>
              </a:spcBef>
              <a:buClr>
                <a:schemeClr val="tx1"/>
              </a:buClr>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Program volume:  </a:t>
            </a:r>
          </a:p>
          <a:p>
            <a:pPr marL="0" indent="0">
              <a:lnSpc>
                <a:spcPct val="107000"/>
              </a:lnSpc>
              <a:spcBef>
                <a:spcPts val="0"/>
              </a:spcBef>
              <a:buClr>
                <a:schemeClr val="tx1"/>
              </a:buClr>
              <a:buNone/>
            </a:pPr>
            <a:r>
              <a:rPr lang="en-US" sz="1800" dirty="0">
                <a:ea typeface="Calibri" panose="020F0502020204030204" pitchFamily="34" charset="0"/>
                <a:cs typeface="Times New Roman" panose="02020603050405020304" pitchFamily="18" charset="0"/>
              </a:rPr>
              <a:t>	V =Nlog2  μ=(N1+N2)log2 (µ1+µ2 ) == </a:t>
            </a:r>
          </a:p>
          <a:p>
            <a:pPr marL="0" indent="0">
              <a:lnSpc>
                <a:spcPct val="107000"/>
              </a:lnSpc>
              <a:spcBef>
                <a:spcPts val="0"/>
              </a:spcBef>
              <a:buClr>
                <a:schemeClr val="tx1"/>
              </a:buClr>
              <a:buNone/>
            </a:pPr>
            <a:r>
              <a:rPr lang="en-US" sz="1800" dirty="0">
                <a:ea typeface="Calibri" panose="020F0502020204030204" pitchFamily="34" charset="0"/>
                <a:cs typeface="Times New Roman" panose="02020603050405020304" pitchFamily="18" charset="0"/>
              </a:rPr>
              <a:t>	3070.0982584099593</a:t>
            </a:r>
          </a:p>
          <a:p>
            <a:pPr>
              <a:lnSpc>
                <a:spcPct val="107000"/>
              </a:lnSpc>
              <a:spcBef>
                <a:spcPts val="0"/>
              </a:spcBef>
              <a:buClr>
                <a:schemeClr val="tx1"/>
              </a:buClr>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Program level: L=1/D= 2/ μ1 ×  μ2/N2 == 0.046</a:t>
            </a:r>
          </a:p>
          <a:p>
            <a:pPr>
              <a:lnSpc>
                <a:spcPct val="107000"/>
              </a:lnSpc>
              <a:spcBef>
                <a:spcPts val="0"/>
              </a:spcBef>
              <a:buClr>
                <a:schemeClr val="tx1"/>
              </a:buClr>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Program estimated length: </a:t>
            </a:r>
          </a:p>
          <a:p>
            <a:pPr marL="0" indent="0">
              <a:lnSpc>
                <a:spcPct val="107000"/>
              </a:lnSpc>
              <a:spcBef>
                <a:spcPts val="0"/>
              </a:spcBef>
              <a:buClr>
                <a:schemeClr val="tx1"/>
              </a:buClr>
              <a:buNone/>
            </a:pPr>
            <a:r>
              <a:rPr lang="en-US" sz="1800" dirty="0">
                <a:ea typeface="Calibri" panose="020F0502020204030204" pitchFamily="34" charset="0"/>
                <a:cs typeface="Times New Roman" panose="02020603050405020304" pitchFamily="18" charset="0"/>
              </a:rPr>
              <a:t>	ˆN =  µ1 log2 µ1+ µ2 log2 μ2 == 489.94</a:t>
            </a:r>
          </a:p>
          <a:p>
            <a:pPr>
              <a:lnSpc>
                <a:spcPct val="107000"/>
              </a:lnSpc>
              <a:spcBef>
                <a:spcPts val="0"/>
              </a:spcBef>
              <a:spcAft>
                <a:spcPts val="600"/>
              </a:spcAft>
              <a:buClr>
                <a:schemeClr val="tx1"/>
              </a:buClr>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Effort: E=V×D=</a:t>
            </a:r>
          </a:p>
          <a:p>
            <a:pPr marL="0" indent="0">
              <a:lnSpc>
                <a:spcPct val="107000"/>
              </a:lnSpc>
              <a:spcBef>
                <a:spcPts val="0"/>
              </a:spcBef>
              <a:spcAft>
                <a:spcPts val="600"/>
              </a:spcAft>
              <a:buClr>
                <a:schemeClr val="tx1"/>
              </a:buClr>
              <a:buNone/>
            </a:pPr>
            <a:r>
              <a:rPr lang="en-US" sz="1800" dirty="0">
                <a:ea typeface="Calibri" panose="020F0502020204030204" pitchFamily="34" charset="0"/>
                <a:cs typeface="Times New Roman" panose="02020603050405020304" pitchFamily="18" charset="0"/>
              </a:rPr>
              <a:t>	 V/L = μ1N2/2 μ2 × Nlog2  μ == 67196.23</a:t>
            </a:r>
          </a:p>
          <a:p>
            <a:pPr>
              <a:lnSpc>
                <a:spcPct val="107000"/>
              </a:lnSpc>
              <a:spcBef>
                <a:spcPts val="0"/>
              </a:spcBef>
              <a:buClr>
                <a:schemeClr val="tx1"/>
              </a:buClr>
              <a:buFont typeface="Wingdings" panose="05000000000000000000" pitchFamily="2" charset="2"/>
              <a:buChar char="ü"/>
            </a:pPr>
            <a:r>
              <a:rPr lang="en-US" sz="1800" dirty="0">
                <a:latin typeface="Calibri" panose="020F0502020204030204" pitchFamily="34" charset="0"/>
                <a:ea typeface="Calibri" panose="020F0502020204030204" pitchFamily="34" charset="0"/>
                <a:cs typeface="Times New Roman" panose="02020603050405020304" pitchFamily="18" charset="0"/>
              </a:rPr>
              <a:t>Time: T=E/β ==  3733.12</a:t>
            </a:r>
          </a:p>
          <a:p>
            <a:pPr>
              <a:lnSpc>
                <a:spcPct val="107000"/>
              </a:lnSpc>
              <a:spcBef>
                <a:spcPts val="0"/>
              </a:spcBef>
              <a:spcAft>
                <a:spcPts val="600"/>
              </a:spcAft>
              <a:buClr>
                <a:schemeClr val="tx1"/>
              </a:buClr>
              <a:buFont typeface="Wingdings" panose="05000000000000000000" pitchFamily="2" charset="2"/>
              <a:buChar char="ü"/>
            </a:pPr>
            <a:r>
              <a:rPr lang="en-US" sz="1800" dirty="0">
                <a:latin typeface="Calibri" panose="020F0502020204030204" pitchFamily="34" charset="0"/>
                <a:ea typeface="Calibri" panose="020F0502020204030204" pitchFamily="34" charset="0"/>
                <a:cs typeface="Times New Roman" panose="02020603050405020304" pitchFamily="18" charset="0"/>
              </a:rPr>
              <a:t>Remaining bugs: B=E(²/³)/3000  ==0.551</a:t>
            </a:r>
          </a:p>
          <a:p>
            <a:pPr marL="257175" indent="-257175">
              <a:lnSpc>
                <a:spcPct val="107000"/>
              </a:lnSpc>
              <a:spcBef>
                <a:spcPts val="0"/>
              </a:spcBef>
              <a:spcAft>
                <a:spcPts val="600"/>
              </a:spcAft>
              <a:buFont typeface="Symbol" panose="05050102010706020507" pitchFamily="18" charset="2"/>
              <a:buChar char=""/>
            </a:pPr>
            <a:endParaRPr lang="en-US" sz="1800" dirty="0">
              <a:ea typeface="Calibri" panose="020F0502020204030204" pitchFamily="34" charset="0"/>
              <a:cs typeface="Times New Roman" panose="02020603050405020304" pitchFamily="18" charset="0"/>
            </a:endParaRPr>
          </a:p>
          <a:p>
            <a:pPr marL="0" indent="0">
              <a:buNone/>
            </a:pPr>
            <a:endParaRPr lang="en-US" sz="1350" b="1"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E9410019-8C73-4DBF-948C-2C1910EA821E}"/>
              </a:ext>
            </a:extLst>
          </p:cNvPr>
          <p:cNvPicPr>
            <a:picLocks noChangeAspect="1"/>
          </p:cNvPicPr>
          <p:nvPr/>
        </p:nvPicPr>
        <p:blipFill>
          <a:blip r:embed="rId2"/>
          <a:stretch>
            <a:fillRect/>
          </a:stretch>
        </p:blipFill>
        <p:spPr>
          <a:xfrm>
            <a:off x="5105400" y="1981200"/>
            <a:ext cx="3884800" cy="3657600"/>
          </a:xfrm>
          <a:prstGeom prst="rect">
            <a:avLst/>
          </a:prstGeom>
        </p:spPr>
      </p:pic>
    </p:spTree>
    <p:extLst>
      <p:ext uri="{BB962C8B-B14F-4D97-AF65-F5344CB8AC3E}">
        <p14:creationId xmlns:p14="http://schemas.microsoft.com/office/powerpoint/2010/main" val="7360736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9ACA7-5507-4DB9-BA87-A69801D9B923}"/>
              </a:ext>
            </a:extLst>
          </p:cNvPr>
          <p:cNvSpPr>
            <a:spLocks noGrp="1"/>
          </p:cNvSpPr>
          <p:nvPr>
            <p:ph type="title"/>
          </p:nvPr>
        </p:nvSpPr>
        <p:spPr>
          <a:xfrm>
            <a:off x="628650" y="1131094"/>
            <a:ext cx="7886700" cy="610739"/>
          </a:xfrm>
        </p:spPr>
        <p:txBody>
          <a:bodyPr>
            <a:normAutofit/>
          </a:bodyPr>
          <a:lstStyle/>
          <a:p>
            <a:pPr marL="342900" indent="-342900">
              <a:buFont typeface="Arial" panose="020B0604020202020204" pitchFamily="34" charset="0"/>
              <a:buChar char="•"/>
            </a:pPr>
            <a:r>
              <a:rPr lang="en-US" sz="2400" b="1" dirty="0">
                <a:solidFill>
                  <a:schemeClr val="tx1"/>
                </a:solidFill>
                <a:latin typeface="+mn-lt"/>
                <a:ea typeface="+mn-ea"/>
                <a:cs typeface="+mn-cs"/>
              </a:rPr>
              <a:t>Cyclomatic complexity:</a:t>
            </a:r>
          </a:p>
        </p:txBody>
      </p:sp>
      <p:sp>
        <p:nvSpPr>
          <p:cNvPr id="3" name="Content Placeholder 2">
            <a:extLst>
              <a:ext uri="{FF2B5EF4-FFF2-40B4-BE49-F238E27FC236}">
                <a16:creationId xmlns:a16="http://schemas.microsoft.com/office/drawing/2014/main" id="{23835E2D-E9E0-405C-8442-883A311FC363}"/>
              </a:ext>
            </a:extLst>
          </p:cNvPr>
          <p:cNvSpPr>
            <a:spLocks noGrp="1"/>
          </p:cNvSpPr>
          <p:nvPr>
            <p:ph idx="1"/>
          </p:nvPr>
        </p:nvSpPr>
        <p:spPr>
          <a:xfrm>
            <a:off x="628650" y="1741834"/>
            <a:ext cx="7886700" cy="3748139"/>
          </a:xfrm>
        </p:spPr>
        <p:txBody>
          <a:bodyPr/>
          <a:lstStyle/>
          <a:p>
            <a:pPr marL="0" indent="0">
              <a:buClr>
                <a:schemeClr val="tx1"/>
              </a:buClr>
              <a:buNone/>
            </a:pPr>
            <a:r>
              <a:rPr lang="en-US" sz="2400" dirty="0"/>
              <a:t>The cyclomatic complexity is a measurement of the code complexity proposed by McCabe which allows us to measure the complexity of a program.</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                  </a:t>
            </a:r>
          </a:p>
          <a:p>
            <a:pPr marL="0" indent="0">
              <a:buNone/>
            </a:pPr>
            <a:r>
              <a:rPr lang="en-US" sz="1800" dirty="0"/>
              <a:t>                               Here the average complexity is A (1-5)</a:t>
            </a:r>
          </a:p>
          <a:p>
            <a:pPr marL="0" indent="0">
              <a:buNone/>
            </a:pPr>
            <a:endParaRPr lang="en-US" b="0" i="0" dirty="0">
              <a:solidFill>
                <a:srgbClr val="222635"/>
              </a:solidFill>
              <a:effectLst/>
              <a:latin typeface="Cambria" panose="02040503050406030204" pitchFamily="18" charset="0"/>
            </a:endParaRPr>
          </a:p>
          <a:p>
            <a:pPr marL="0" indent="0">
              <a:buNone/>
            </a:pPr>
            <a:endParaRPr lang="en-US" dirty="0"/>
          </a:p>
        </p:txBody>
      </p:sp>
      <p:pic>
        <p:nvPicPr>
          <p:cNvPr id="5" name="Picture 4">
            <a:extLst>
              <a:ext uri="{FF2B5EF4-FFF2-40B4-BE49-F238E27FC236}">
                <a16:creationId xmlns:a16="http://schemas.microsoft.com/office/drawing/2014/main" id="{7F51B42A-E818-41F9-9A05-C46896E963E7}"/>
              </a:ext>
            </a:extLst>
          </p:cNvPr>
          <p:cNvPicPr>
            <a:picLocks noChangeAspect="1"/>
          </p:cNvPicPr>
          <p:nvPr/>
        </p:nvPicPr>
        <p:blipFill>
          <a:blip r:embed="rId2"/>
          <a:stretch>
            <a:fillRect/>
          </a:stretch>
        </p:blipFill>
        <p:spPr>
          <a:xfrm>
            <a:off x="1499607" y="3124200"/>
            <a:ext cx="6144786" cy="1179450"/>
          </a:xfrm>
          <a:prstGeom prst="rect">
            <a:avLst/>
          </a:prstGeom>
        </p:spPr>
      </p:pic>
    </p:spTree>
    <p:extLst>
      <p:ext uri="{BB962C8B-B14F-4D97-AF65-F5344CB8AC3E}">
        <p14:creationId xmlns:p14="http://schemas.microsoft.com/office/powerpoint/2010/main" val="3831150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80935-45C0-4C91-9E1D-A4D093BFFDB4}"/>
              </a:ext>
            </a:extLst>
          </p:cNvPr>
          <p:cNvSpPr>
            <a:spLocks noGrp="1"/>
          </p:cNvSpPr>
          <p:nvPr>
            <p:ph idx="1"/>
          </p:nvPr>
        </p:nvSpPr>
        <p:spPr>
          <a:xfrm>
            <a:off x="466311" y="762000"/>
            <a:ext cx="7886700" cy="3966800"/>
          </a:xfrm>
        </p:spPr>
        <p:txBody>
          <a:bodyPr/>
          <a:lstStyle/>
          <a:p>
            <a:pPr>
              <a:buClr>
                <a:schemeClr val="tx1"/>
              </a:buClr>
              <a:buFont typeface="Arial" panose="020B0604020202020204" pitchFamily="34" charset="0"/>
              <a:buChar char="•"/>
            </a:pPr>
            <a:r>
              <a:rPr lang="en-US" sz="2400" b="1" dirty="0"/>
              <a:t>Code churn metrics: </a:t>
            </a:r>
            <a:r>
              <a:rPr lang="en-US" dirty="0"/>
              <a:t>(at the beginning)</a:t>
            </a:r>
          </a:p>
          <a:p>
            <a:pPr marL="0" indent="0">
              <a:buNone/>
            </a:pPr>
            <a:endParaRPr lang="en-US" dirty="0"/>
          </a:p>
        </p:txBody>
      </p:sp>
      <p:graphicFrame>
        <p:nvGraphicFramePr>
          <p:cNvPr id="6" name="Table 6">
            <a:extLst>
              <a:ext uri="{FF2B5EF4-FFF2-40B4-BE49-F238E27FC236}">
                <a16:creationId xmlns:a16="http://schemas.microsoft.com/office/drawing/2014/main" id="{B7B1D412-C79F-4BA7-B4F8-5278142423AE}"/>
              </a:ext>
            </a:extLst>
          </p:cNvPr>
          <p:cNvGraphicFramePr>
            <a:graphicFrameLocks noGrp="1"/>
          </p:cNvGraphicFramePr>
          <p:nvPr>
            <p:extLst>
              <p:ext uri="{D42A27DB-BD31-4B8C-83A1-F6EECF244321}">
                <p14:modId xmlns:p14="http://schemas.microsoft.com/office/powerpoint/2010/main" val="3872437644"/>
              </p:ext>
            </p:extLst>
          </p:nvPr>
        </p:nvGraphicFramePr>
        <p:xfrm>
          <a:off x="1005095" y="1690255"/>
          <a:ext cx="7133810" cy="4419600"/>
        </p:xfrm>
        <a:graphic>
          <a:graphicData uri="http://schemas.openxmlformats.org/drawingml/2006/table">
            <a:tbl>
              <a:tblPr firstRow="1" bandRow="1">
                <a:tableStyleId>{B301B821-A1FF-4177-AEE7-76D212191A09}</a:tableStyleId>
              </a:tblPr>
              <a:tblGrid>
                <a:gridCol w="2406380">
                  <a:extLst>
                    <a:ext uri="{9D8B030D-6E8A-4147-A177-3AD203B41FA5}">
                      <a16:colId xmlns:a16="http://schemas.microsoft.com/office/drawing/2014/main" val="1733594206"/>
                    </a:ext>
                  </a:extLst>
                </a:gridCol>
                <a:gridCol w="2363715">
                  <a:extLst>
                    <a:ext uri="{9D8B030D-6E8A-4147-A177-3AD203B41FA5}">
                      <a16:colId xmlns:a16="http://schemas.microsoft.com/office/drawing/2014/main" val="2125499352"/>
                    </a:ext>
                  </a:extLst>
                </a:gridCol>
                <a:gridCol w="2363715">
                  <a:extLst>
                    <a:ext uri="{9D8B030D-6E8A-4147-A177-3AD203B41FA5}">
                      <a16:colId xmlns:a16="http://schemas.microsoft.com/office/drawing/2014/main" val="2058005377"/>
                    </a:ext>
                  </a:extLst>
                </a:gridCol>
              </a:tblGrid>
              <a:tr h="360060">
                <a:tc>
                  <a:txBody>
                    <a:bodyPr/>
                    <a:lstStyle/>
                    <a:p>
                      <a:r>
                        <a:rPr lang="en-US" sz="1400" b="1" dirty="0"/>
                        <a:t>Measure</a:t>
                      </a:r>
                    </a:p>
                  </a:txBody>
                  <a:tcPr marL="68580" marR="68580" marT="34290" marB="34290"/>
                </a:tc>
                <a:tc>
                  <a:txBody>
                    <a:bodyPr/>
                    <a:lstStyle/>
                    <a:p>
                      <a:r>
                        <a:rPr lang="en-US" sz="1400" b="1" dirty="0"/>
                        <a:t>Description</a:t>
                      </a:r>
                    </a:p>
                  </a:txBody>
                  <a:tcPr marL="68580" marR="68580" marT="34290" marB="34290"/>
                </a:tc>
                <a:tc>
                  <a:txBody>
                    <a:bodyPr/>
                    <a:lstStyle/>
                    <a:p>
                      <a:r>
                        <a:rPr lang="en-US" sz="1400" b="1" dirty="0"/>
                        <a:t>Count</a:t>
                      </a:r>
                    </a:p>
                  </a:txBody>
                  <a:tcPr marL="68580" marR="68580" marT="34290" marB="34290"/>
                </a:tc>
                <a:extLst>
                  <a:ext uri="{0D108BD9-81ED-4DB2-BD59-A6C34878D82A}">
                    <a16:rowId xmlns:a16="http://schemas.microsoft.com/office/drawing/2014/main" val="535187613"/>
                  </a:ext>
                </a:extLst>
              </a:tr>
              <a:tr h="632538">
                <a:tc>
                  <a:txBody>
                    <a:bodyPr/>
                    <a:lstStyle/>
                    <a:p>
                      <a:r>
                        <a:rPr lang="en-US" sz="1400" b="0" kern="1200" dirty="0">
                          <a:solidFill>
                            <a:schemeClr val="dk1"/>
                          </a:solidFill>
                          <a:effectLst/>
                        </a:rPr>
                        <a:t>Code Churn Count</a:t>
                      </a:r>
                      <a:endParaRPr lang="en-US" sz="1400" dirty="0"/>
                    </a:p>
                  </a:txBody>
                  <a:tcPr marL="68580" marR="68580" marT="34290" marB="34290"/>
                </a:tc>
                <a:tc>
                  <a:txBody>
                    <a:bodyPr/>
                    <a:lstStyle/>
                    <a:p>
                      <a:r>
                        <a:rPr lang="en-US" sz="1400" b="0" kern="1200" dirty="0">
                          <a:solidFill>
                            <a:schemeClr val="dk1"/>
                          </a:solidFill>
                          <a:effectLst/>
                        </a:rPr>
                        <a:t>The number of times that the  files are changes</a:t>
                      </a:r>
                      <a:endParaRPr lang="en-US" sz="1400" dirty="0"/>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1712739391"/>
                  </a:ext>
                </a:extLst>
              </a:tr>
              <a:tr h="632538">
                <a:tc>
                  <a:txBody>
                    <a:bodyPr/>
                    <a:lstStyle/>
                    <a:p>
                      <a:r>
                        <a:rPr lang="en-US" sz="1400" b="0" kern="1200" dirty="0">
                          <a:solidFill>
                            <a:schemeClr val="dk1"/>
                          </a:solidFill>
                          <a:effectLst/>
                        </a:rPr>
                        <a:t>Lines Added</a:t>
                      </a:r>
                      <a:endParaRPr lang="en-US" sz="1400" dirty="0"/>
                    </a:p>
                  </a:txBody>
                  <a:tcPr marL="68580" marR="68580" marT="34290" marB="34290"/>
                </a:tc>
                <a:tc>
                  <a:txBody>
                    <a:bodyPr/>
                    <a:lstStyle/>
                    <a:p>
                      <a:r>
                        <a:rPr lang="en-US" sz="1400" b="0" kern="1200" dirty="0">
                          <a:solidFill>
                            <a:schemeClr val="dk1"/>
                          </a:solidFill>
                          <a:effectLst/>
                        </a:rPr>
                        <a:t>The number of lines of code added in between.</a:t>
                      </a:r>
                      <a:endParaRPr lang="en-US" sz="1400" dirty="0"/>
                    </a:p>
                  </a:txBody>
                  <a:tcPr marL="68580" marR="68580" marT="34290" marB="34290"/>
                </a:tc>
                <a:tc>
                  <a:txBody>
                    <a:bodyPr/>
                    <a:lstStyle/>
                    <a:p>
                      <a:r>
                        <a:rPr lang="en-US" sz="1400" dirty="0"/>
                        <a:t>30</a:t>
                      </a:r>
                    </a:p>
                  </a:txBody>
                  <a:tcPr marL="68580" marR="68580" marT="34290" marB="34290"/>
                </a:tc>
                <a:extLst>
                  <a:ext uri="{0D108BD9-81ED-4DB2-BD59-A6C34878D82A}">
                    <a16:rowId xmlns:a16="http://schemas.microsoft.com/office/drawing/2014/main" val="2177828427"/>
                  </a:ext>
                </a:extLst>
              </a:tr>
              <a:tr h="632538">
                <a:tc>
                  <a:txBody>
                    <a:bodyPr/>
                    <a:lstStyle/>
                    <a:p>
                      <a:r>
                        <a:rPr lang="en-US" sz="1400" b="0" kern="1200" dirty="0">
                          <a:solidFill>
                            <a:schemeClr val="dk1"/>
                          </a:solidFill>
                          <a:effectLst/>
                        </a:rPr>
                        <a:t>Lines Deleted</a:t>
                      </a:r>
                      <a:endParaRPr lang="en-US" sz="1400" dirty="0"/>
                    </a:p>
                  </a:txBody>
                  <a:tcPr marL="68580" marR="68580" marT="34290" marB="34290"/>
                </a:tc>
                <a:tc>
                  <a:txBody>
                    <a:bodyPr/>
                    <a:lstStyle/>
                    <a:p>
                      <a:r>
                        <a:rPr lang="en-US" sz="1400" b="0" kern="1200" dirty="0">
                          <a:solidFill>
                            <a:schemeClr val="dk1"/>
                          </a:solidFill>
                          <a:effectLst/>
                        </a:rPr>
                        <a:t>The number of lines of code deleted .</a:t>
                      </a:r>
                      <a:endParaRPr lang="en-US" sz="1400" dirty="0"/>
                    </a:p>
                  </a:txBody>
                  <a:tcPr marL="68580" marR="68580" marT="34290" marB="34290"/>
                </a:tc>
                <a:tc>
                  <a:txBody>
                    <a:bodyPr/>
                    <a:lstStyle/>
                    <a:p>
                      <a:r>
                        <a:rPr lang="en-US" sz="1400" dirty="0"/>
                        <a:t>49</a:t>
                      </a:r>
                    </a:p>
                  </a:txBody>
                  <a:tcPr marL="68580" marR="68580" marT="34290" marB="34290"/>
                </a:tc>
                <a:extLst>
                  <a:ext uri="{0D108BD9-81ED-4DB2-BD59-A6C34878D82A}">
                    <a16:rowId xmlns:a16="http://schemas.microsoft.com/office/drawing/2014/main" val="734922506"/>
                  </a:ext>
                </a:extLst>
              </a:tr>
              <a:tr h="1080963">
                <a:tc>
                  <a:txBody>
                    <a:bodyPr/>
                    <a:lstStyle/>
                    <a:p>
                      <a:r>
                        <a:rPr lang="en-US" sz="1400" b="0" kern="1200" dirty="0">
                          <a:solidFill>
                            <a:schemeClr val="dk1"/>
                          </a:solidFill>
                          <a:effectLst/>
                        </a:rPr>
                        <a:t>Lines Modified</a:t>
                      </a:r>
                      <a:endParaRPr lang="en-US" sz="1400" dirty="0"/>
                    </a:p>
                  </a:txBody>
                  <a:tcPr marL="68580" marR="68580" marT="34290" marB="34290"/>
                </a:tc>
                <a:tc>
                  <a:txBody>
                    <a:bodyPr/>
                    <a:lstStyle/>
                    <a:p>
                      <a:r>
                        <a:rPr lang="en-US" sz="1400" b="0" kern="1200" dirty="0">
                          <a:solidFill>
                            <a:schemeClr val="dk1"/>
                          </a:solidFill>
                          <a:effectLst/>
                        </a:rPr>
                        <a:t>The number of lines of code that the team modified during the time period.</a:t>
                      </a:r>
                      <a:endParaRPr lang="en-US" sz="1400" dirty="0"/>
                    </a:p>
                  </a:txBody>
                  <a:tcPr marL="68580" marR="68580" marT="34290" marB="34290"/>
                </a:tc>
                <a:tc>
                  <a:txBody>
                    <a:bodyPr/>
                    <a:lstStyle/>
                    <a:p>
                      <a:r>
                        <a:rPr lang="en-US" sz="1400" dirty="0"/>
                        <a:t>23</a:t>
                      </a:r>
                    </a:p>
                    <a:p>
                      <a:endParaRPr lang="en-US" sz="1400" dirty="0"/>
                    </a:p>
                  </a:txBody>
                  <a:tcPr marL="68580" marR="68580" marT="34290" marB="34290"/>
                </a:tc>
                <a:extLst>
                  <a:ext uri="{0D108BD9-81ED-4DB2-BD59-A6C34878D82A}">
                    <a16:rowId xmlns:a16="http://schemas.microsoft.com/office/drawing/2014/main" val="2927259514"/>
                  </a:ext>
                </a:extLst>
              </a:tr>
              <a:tr h="1080963">
                <a:tc>
                  <a:txBody>
                    <a:bodyPr/>
                    <a:lstStyle/>
                    <a:p>
                      <a:r>
                        <a:rPr lang="en-US" sz="1400" b="0" kern="1200" dirty="0">
                          <a:solidFill>
                            <a:schemeClr val="dk1"/>
                          </a:solidFill>
                          <a:effectLst/>
                        </a:rPr>
                        <a:t>Total Churn</a:t>
                      </a:r>
                      <a:endParaRPr lang="en-US" sz="1400" dirty="0"/>
                    </a:p>
                  </a:txBody>
                  <a:tcPr marL="68580" marR="68580" marT="34290" marB="34290"/>
                </a:tc>
                <a:tc>
                  <a:txBody>
                    <a:bodyPr/>
                    <a:lstStyle/>
                    <a:p>
                      <a:r>
                        <a:rPr lang="en-US" sz="1400" b="0" kern="1200" dirty="0">
                          <a:solidFill>
                            <a:schemeClr val="dk1"/>
                          </a:solidFill>
                          <a:effectLst/>
                        </a:rPr>
                        <a:t>Churn in the code, computed as: [Lines Added] + [Lines Deleted] + [Lines Modified].</a:t>
                      </a:r>
                      <a:endParaRPr lang="en-US" sz="1400" dirty="0"/>
                    </a:p>
                  </a:txBody>
                  <a:tcPr marL="68580" marR="68580" marT="34290" marB="34290"/>
                </a:tc>
                <a:tc>
                  <a:txBody>
                    <a:bodyPr/>
                    <a:lstStyle/>
                    <a:p>
                      <a:r>
                        <a:rPr lang="en-US" sz="1400" dirty="0"/>
                        <a:t>[30]+[49]+[23]=102</a:t>
                      </a:r>
                    </a:p>
                  </a:txBody>
                  <a:tcPr marL="68580" marR="68580" marT="34290" marB="34290"/>
                </a:tc>
                <a:extLst>
                  <a:ext uri="{0D108BD9-81ED-4DB2-BD59-A6C34878D82A}">
                    <a16:rowId xmlns:a16="http://schemas.microsoft.com/office/drawing/2014/main" val="298827201"/>
                  </a:ext>
                </a:extLst>
              </a:tr>
            </a:tbl>
          </a:graphicData>
        </a:graphic>
      </p:graphicFrame>
    </p:spTree>
    <p:extLst>
      <p:ext uri="{BB962C8B-B14F-4D97-AF65-F5344CB8AC3E}">
        <p14:creationId xmlns:p14="http://schemas.microsoft.com/office/powerpoint/2010/main" val="17511121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E9DAFC-4D6D-4ADF-8489-CCD88C1D8D39}"/>
              </a:ext>
            </a:extLst>
          </p:cNvPr>
          <p:cNvSpPr>
            <a:spLocks noGrp="1"/>
          </p:cNvSpPr>
          <p:nvPr>
            <p:ph idx="1"/>
          </p:nvPr>
        </p:nvSpPr>
        <p:spPr>
          <a:xfrm>
            <a:off x="356755" y="545252"/>
            <a:ext cx="7886700" cy="700489"/>
          </a:xfrm>
        </p:spPr>
        <p:txBody>
          <a:bodyPr/>
          <a:lstStyle/>
          <a:p>
            <a:pPr marL="0" indent="0">
              <a:buNone/>
            </a:pPr>
            <a:r>
              <a:rPr lang="en-US" sz="2400" b="1" dirty="0"/>
              <a:t>Code churn metrics: </a:t>
            </a:r>
            <a:r>
              <a:rPr lang="en-US" dirty="0"/>
              <a:t>(at the end)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6D759A40-ACF3-4D89-8CE8-B48D5613B351}"/>
              </a:ext>
            </a:extLst>
          </p:cNvPr>
          <p:cNvGraphicFramePr>
            <a:graphicFrameLocks noGrp="1"/>
          </p:cNvGraphicFramePr>
          <p:nvPr>
            <p:extLst>
              <p:ext uri="{D42A27DB-BD31-4B8C-83A1-F6EECF244321}">
                <p14:modId xmlns:p14="http://schemas.microsoft.com/office/powerpoint/2010/main" val="2177222777"/>
              </p:ext>
            </p:extLst>
          </p:nvPr>
        </p:nvGraphicFramePr>
        <p:xfrm>
          <a:off x="685800" y="1143000"/>
          <a:ext cx="7772400" cy="4240661"/>
        </p:xfrm>
        <a:graphic>
          <a:graphicData uri="http://schemas.openxmlformats.org/drawingml/2006/table">
            <a:tbl>
              <a:tblPr firstRow="1" bandRow="1">
                <a:tableStyleId>{B301B821-A1FF-4177-AEE7-76D212191A09}</a:tableStyleId>
              </a:tblPr>
              <a:tblGrid>
                <a:gridCol w="2590800">
                  <a:extLst>
                    <a:ext uri="{9D8B030D-6E8A-4147-A177-3AD203B41FA5}">
                      <a16:colId xmlns:a16="http://schemas.microsoft.com/office/drawing/2014/main" val="745535034"/>
                    </a:ext>
                  </a:extLst>
                </a:gridCol>
                <a:gridCol w="2590800">
                  <a:extLst>
                    <a:ext uri="{9D8B030D-6E8A-4147-A177-3AD203B41FA5}">
                      <a16:colId xmlns:a16="http://schemas.microsoft.com/office/drawing/2014/main" val="1975325873"/>
                    </a:ext>
                  </a:extLst>
                </a:gridCol>
                <a:gridCol w="2590800">
                  <a:extLst>
                    <a:ext uri="{9D8B030D-6E8A-4147-A177-3AD203B41FA5}">
                      <a16:colId xmlns:a16="http://schemas.microsoft.com/office/drawing/2014/main" val="4185913348"/>
                    </a:ext>
                  </a:extLst>
                </a:gridCol>
              </a:tblGrid>
              <a:tr h="375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Measure</a:t>
                      </a:r>
                    </a:p>
                  </a:txBody>
                  <a:tcPr marL="68580" marR="68580" marT="34290" marB="34290"/>
                </a:tc>
                <a:tc>
                  <a:txBody>
                    <a:bodyPr/>
                    <a:lstStyle/>
                    <a:p>
                      <a:r>
                        <a:rPr lang="en-US" sz="1400" b="1" dirty="0"/>
                        <a:t>Description</a:t>
                      </a:r>
                    </a:p>
                  </a:txBody>
                  <a:tcPr marL="68580" marR="68580" marT="34290" marB="34290"/>
                </a:tc>
                <a:tc>
                  <a:txBody>
                    <a:bodyPr/>
                    <a:lstStyle/>
                    <a:p>
                      <a:r>
                        <a:rPr lang="en-US" sz="1400" b="1" dirty="0"/>
                        <a:t>Count</a:t>
                      </a:r>
                    </a:p>
                  </a:txBody>
                  <a:tcPr marL="68580" marR="68580" marT="34290" marB="34290"/>
                </a:tc>
                <a:extLst>
                  <a:ext uri="{0D108BD9-81ED-4DB2-BD59-A6C34878D82A}">
                    <a16:rowId xmlns:a16="http://schemas.microsoft.com/office/drawing/2014/main" val="1058379547"/>
                  </a:ext>
                </a:extLst>
              </a:tr>
              <a:tr h="659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rPr>
                        <a:t>Code Churn Count</a:t>
                      </a:r>
                      <a:endParaRPr lang="en-US" sz="1400" dirty="0"/>
                    </a:p>
                    <a:p>
                      <a:endParaRPr lang="en-US" sz="1400" dirty="0"/>
                    </a:p>
                  </a:txBody>
                  <a:tcPr marL="68580" marR="68580" marT="34290" marB="34290"/>
                </a:tc>
                <a:tc>
                  <a:txBody>
                    <a:bodyPr/>
                    <a:lstStyle/>
                    <a:p>
                      <a:r>
                        <a:rPr lang="en-US" sz="1400" b="0" kern="1200" dirty="0">
                          <a:solidFill>
                            <a:schemeClr val="dk1"/>
                          </a:solidFill>
                          <a:effectLst/>
                        </a:rPr>
                        <a:t>The number of times that the  files are changes</a:t>
                      </a:r>
                      <a:endParaRPr lang="en-US" sz="1400" dirty="0"/>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1139133204"/>
                  </a:ext>
                </a:extLst>
              </a:tr>
              <a:tr h="659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rPr>
                        <a:t>Lines Added</a:t>
                      </a:r>
                      <a:endParaRPr lang="en-US" sz="1400" dirty="0"/>
                    </a:p>
                    <a:p>
                      <a:endParaRPr lang="en-US" sz="1400" dirty="0"/>
                    </a:p>
                  </a:txBody>
                  <a:tcPr marL="68580" marR="68580" marT="34290" marB="34290"/>
                </a:tc>
                <a:tc>
                  <a:txBody>
                    <a:bodyPr/>
                    <a:lstStyle/>
                    <a:p>
                      <a:r>
                        <a:rPr lang="en-US" sz="1400" b="0" kern="1200" dirty="0">
                          <a:solidFill>
                            <a:schemeClr val="dk1"/>
                          </a:solidFill>
                          <a:effectLst/>
                        </a:rPr>
                        <a:t>The number of lines of code added in between.</a:t>
                      </a:r>
                      <a:endParaRPr lang="en-US" sz="1400" dirty="0"/>
                    </a:p>
                  </a:txBody>
                  <a:tcPr marL="68580" marR="68580" marT="34290" marB="34290"/>
                </a:tc>
                <a:tc>
                  <a:txBody>
                    <a:bodyPr/>
                    <a:lstStyle/>
                    <a:p>
                      <a:r>
                        <a:rPr lang="en-US" sz="1400" dirty="0"/>
                        <a:t>12</a:t>
                      </a:r>
                    </a:p>
                  </a:txBody>
                  <a:tcPr marL="68580" marR="68580" marT="34290" marB="34290"/>
                </a:tc>
                <a:extLst>
                  <a:ext uri="{0D108BD9-81ED-4DB2-BD59-A6C34878D82A}">
                    <a16:rowId xmlns:a16="http://schemas.microsoft.com/office/drawing/2014/main" val="3481241877"/>
                  </a:ext>
                </a:extLst>
              </a:tr>
              <a:tr h="659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rPr>
                        <a:t>Lines Deleted</a:t>
                      </a:r>
                      <a:endParaRPr lang="en-US" sz="1400" dirty="0"/>
                    </a:p>
                    <a:p>
                      <a:endParaRPr lang="en-US" sz="1400" dirty="0"/>
                    </a:p>
                  </a:txBody>
                  <a:tcPr marL="68580" marR="68580" marT="34290" marB="34290"/>
                </a:tc>
                <a:tc>
                  <a:txBody>
                    <a:bodyPr/>
                    <a:lstStyle/>
                    <a:p>
                      <a:r>
                        <a:rPr lang="en-US" sz="1400" b="0" kern="1200" dirty="0">
                          <a:solidFill>
                            <a:schemeClr val="dk1"/>
                          </a:solidFill>
                          <a:effectLst/>
                        </a:rPr>
                        <a:t>The number of lines of code deleted .</a:t>
                      </a:r>
                      <a:endParaRPr lang="en-US" sz="1400" dirty="0"/>
                    </a:p>
                  </a:txBody>
                  <a:tcPr marL="68580" marR="68580" marT="34290" marB="34290"/>
                </a:tc>
                <a:tc>
                  <a:txBody>
                    <a:bodyPr/>
                    <a:lstStyle/>
                    <a:p>
                      <a:r>
                        <a:rPr lang="en-US" sz="1400" dirty="0"/>
                        <a:t>9</a:t>
                      </a:r>
                    </a:p>
                  </a:txBody>
                  <a:tcPr marL="68580" marR="68580" marT="34290" marB="34290"/>
                </a:tc>
                <a:extLst>
                  <a:ext uri="{0D108BD9-81ED-4DB2-BD59-A6C34878D82A}">
                    <a16:rowId xmlns:a16="http://schemas.microsoft.com/office/drawing/2014/main" val="3743988426"/>
                  </a:ext>
                </a:extLst>
              </a:tr>
              <a:tr h="9434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rPr>
                        <a:t>Lines Modified</a:t>
                      </a:r>
                      <a:endParaRPr lang="en-US" sz="1400" dirty="0"/>
                    </a:p>
                    <a:p>
                      <a:endParaRPr lang="en-US" sz="1400" dirty="0"/>
                    </a:p>
                  </a:txBody>
                  <a:tcPr marL="68580" marR="68580" marT="34290" marB="34290"/>
                </a:tc>
                <a:tc>
                  <a:txBody>
                    <a:bodyPr/>
                    <a:lstStyle/>
                    <a:p>
                      <a:r>
                        <a:rPr lang="en-US" sz="1400" b="0" kern="1200" dirty="0">
                          <a:solidFill>
                            <a:schemeClr val="dk1"/>
                          </a:solidFill>
                          <a:effectLst/>
                        </a:rPr>
                        <a:t>The number of lines of code that the team modified during the time period.</a:t>
                      </a:r>
                      <a:endParaRPr lang="en-US" sz="1400" dirty="0"/>
                    </a:p>
                  </a:txBody>
                  <a:tcPr marL="68580" marR="68580" marT="34290" marB="34290"/>
                </a:tc>
                <a:tc>
                  <a:txBody>
                    <a:bodyPr/>
                    <a:lstStyle/>
                    <a:p>
                      <a:r>
                        <a:rPr lang="en-US" sz="1400" dirty="0"/>
                        <a:t>6</a:t>
                      </a:r>
                    </a:p>
                  </a:txBody>
                  <a:tcPr marL="68580" marR="68580" marT="34290" marB="34290"/>
                </a:tc>
                <a:extLst>
                  <a:ext uri="{0D108BD9-81ED-4DB2-BD59-A6C34878D82A}">
                    <a16:rowId xmlns:a16="http://schemas.microsoft.com/office/drawing/2014/main" val="299224731"/>
                  </a:ext>
                </a:extLst>
              </a:tr>
              <a:tr h="9434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rPr>
                        <a:t>Total Churn</a:t>
                      </a:r>
                      <a:endParaRPr lang="en-US" sz="1400" dirty="0"/>
                    </a:p>
                    <a:p>
                      <a:endParaRPr lang="en-US" sz="1400" dirty="0"/>
                    </a:p>
                  </a:txBody>
                  <a:tcPr marL="68580" marR="68580" marT="34290" marB="34290"/>
                </a:tc>
                <a:tc>
                  <a:txBody>
                    <a:bodyPr/>
                    <a:lstStyle/>
                    <a:p>
                      <a:r>
                        <a:rPr lang="en-US" sz="1400" b="0" kern="1200" dirty="0">
                          <a:solidFill>
                            <a:schemeClr val="dk1"/>
                          </a:solidFill>
                          <a:effectLst/>
                        </a:rPr>
                        <a:t>Churn in the code, computed as: [Lines Added] + [Lines Deleted] + [Lines Modified].</a:t>
                      </a:r>
                      <a:endParaRPr lang="en-US" sz="1400" dirty="0"/>
                    </a:p>
                  </a:txBody>
                  <a:tcPr marL="68580" marR="68580" marT="34290" marB="34290"/>
                </a:tc>
                <a:tc>
                  <a:txBody>
                    <a:bodyPr/>
                    <a:lstStyle/>
                    <a:p>
                      <a:r>
                        <a:rPr lang="en-US" sz="1400" dirty="0"/>
                        <a:t>[12]+[9]+[6]=25</a:t>
                      </a:r>
                    </a:p>
                  </a:txBody>
                  <a:tcPr marL="68580" marR="68580" marT="34290" marB="34290"/>
                </a:tc>
                <a:extLst>
                  <a:ext uri="{0D108BD9-81ED-4DB2-BD59-A6C34878D82A}">
                    <a16:rowId xmlns:a16="http://schemas.microsoft.com/office/drawing/2014/main" val="1207570115"/>
                  </a:ext>
                </a:extLst>
              </a:tr>
            </a:tbl>
          </a:graphicData>
        </a:graphic>
      </p:graphicFrame>
      <p:sp>
        <p:nvSpPr>
          <p:cNvPr id="6" name="TextBox 5">
            <a:extLst>
              <a:ext uri="{FF2B5EF4-FFF2-40B4-BE49-F238E27FC236}">
                <a16:creationId xmlns:a16="http://schemas.microsoft.com/office/drawing/2014/main" id="{558FD99C-5DCF-41FB-8097-BBD8608D2B8D}"/>
              </a:ext>
            </a:extLst>
          </p:cNvPr>
          <p:cNvSpPr txBox="1"/>
          <p:nvPr/>
        </p:nvSpPr>
        <p:spPr>
          <a:xfrm>
            <a:off x="571500" y="5486400"/>
            <a:ext cx="8001000" cy="923330"/>
          </a:xfrm>
          <a:prstGeom prst="rect">
            <a:avLst/>
          </a:prstGeom>
          <a:noFill/>
        </p:spPr>
        <p:txBody>
          <a:bodyPr wrap="square">
            <a:spAutoFit/>
          </a:bodyPr>
          <a:lstStyle/>
          <a:p>
            <a:r>
              <a:rPr lang="en-US" sz="1800" dirty="0"/>
              <a:t>At the beginning, the code churn range is 60% which is high  and at the end stage of the code the code churn range is 15% which is totally good performance of the programming team and the efficiency of the code is 80%  which can be said through the code churn reports.</a:t>
            </a:r>
          </a:p>
        </p:txBody>
      </p:sp>
    </p:spTree>
    <p:extLst>
      <p:ext uri="{BB962C8B-B14F-4D97-AF65-F5344CB8AC3E}">
        <p14:creationId xmlns:p14="http://schemas.microsoft.com/office/powerpoint/2010/main" val="9742786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ct val="0"/>
              </a:spcBef>
            </a:pPr>
            <a:r>
              <a:rPr lang="en-US" b="1" spc="-56" dirty="0">
                <a:solidFill>
                  <a:schemeClr val="bg1"/>
                </a:solidFill>
                <a:latin typeface="Times New Roman" panose="02020603050405020304" pitchFamily="18" charset="0"/>
                <a:cs typeface="Times New Roman" panose="02020603050405020304" pitchFamily="18" charset="0"/>
              </a:rPr>
              <a:t>TESTER: M THARUNI</a:t>
            </a:r>
          </a:p>
        </p:txBody>
      </p:sp>
      <p:sp>
        <p:nvSpPr>
          <p:cNvPr id="4" name="Subtitle 2"/>
          <p:cNvSpPr txBox="1">
            <a:spLocks/>
          </p:cNvSpPr>
          <p:nvPr/>
        </p:nvSpPr>
        <p:spPr>
          <a:xfrm>
            <a:off x="457200" y="4551970"/>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Supervisor</a:t>
            </a:r>
          </a:p>
          <a:p>
            <a:r>
              <a:rPr lang="en-IN" sz="2400" dirty="0" err="1">
                <a:latin typeface="Times New Roman" pitchFamily="18" charset="0"/>
                <a:cs typeface="Times New Roman" pitchFamily="18" charset="0"/>
              </a:rPr>
              <a:t>Dr.</a:t>
            </a:r>
            <a:r>
              <a:rPr lang="en-IN" sz="2400" dirty="0">
                <a:latin typeface="Times New Roman" pitchFamily="18" charset="0"/>
                <a:cs typeface="Times New Roman" pitchFamily="18" charset="0"/>
              </a:rPr>
              <a:t> Nancy Victor</a:t>
            </a:r>
          </a:p>
          <a:p>
            <a:r>
              <a:rPr lang="en-IN" sz="2400" dirty="0">
                <a:latin typeface="Times New Roman" pitchFamily="18" charset="0"/>
                <a:cs typeface="Times New Roman" pitchFamily="18" charset="0"/>
              </a:rPr>
              <a:t>Assistant Professor, SITE</a:t>
            </a:r>
          </a:p>
        </p:txBody>
      </p:sp>
      <p:sp>
        <p:nvSpPr>
          <p:cNvPr id="5" name="Subtitle 2">
            <a:extLst>
              <a:ext uri="{FF2B5EF4-FFF2-40B4-BE49-F238E27FC236}">
                <a16:creationId xmlns:a16="http://schemas.microsoft.com/office/drawing/2014/main" id="{14B3E06B-85D1-494B-BE0E-C5C8ACE4961E}"/>
              </a:ext>
            </a:extLst>
          </p:cNvPr>
          <p:cNvSpPr txBox="1">
            <a:spLocks/>
          </p:cNvSpPr>
          <p:nvPr/>
        </p:nvSpPr>
        <p:spPr>
          <a:xfrm>
            <a:off x="4949687" y="4558596"/>
            <a:ext cx="3733800"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N" sz="2400" dirty="0">
                <a:latin typeface="Times New Roman" pitchFamily="18" charset="0"/>
                <a:cs typeface="Times New Roman" pitchFamily="18" charset="0"/>
              </a:rPr>
              <a:t>M </a:t>
            </a:r>
            <a:r>
              <a:rPr lang="en-IN" sz="2400" dirty="0" err="1">
                <a:latin typeface="Times New Roman" pitchFamily="18" charset="0"/>
                <a:cs typeface="Times New Roman" pitchFamily="18" charset="0"/>
              </a:rPr>
              <a:t>Tharuni</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18MIS0053</a:t>
            </a:r>
          </a:p>
        </p:txBody>
      </p:sp>
    </p:spTree>
    <p:extLst>
      <p:ext uri="{BB962C8B-B14F-4D97-AF65-F5344CB8AC3E}">
        <p14:creationId xmlns:p14="http://schemas.microsoft.com/office/powerpoint/2010/main" val="37568126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34316" y="3701954"/>
            <a:ext cx="3034130" cy="1623030"/>
            <a:chOff x="0" y="0"/>
            <a:chExt cx="1923367" cy="1244915"/>
          </a:xfrm>
        </p:grpSpPr>
        <p:sp>
          <p:nvSpPr>
            <p:cNvPr id="3" name="Freeform 3"/>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1B1A1A"/>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3861" y="3252057"/>
            <a:ext cx="884995" cy="8230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47565" y="3823296"/>
            <a:ext cx="3420235" cy="295850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41732" y="5034948"/>
            <a:ext cx="1070843" cy="995884"/>
          </a:xfrm>
          <a:prstGeom prst="rect">
            <a:avLst/>
          </a:prstGeom>
        </p:spPr>
      </p:pic>
      <p:sp>
        <p:nvSpPr>
          <p:cNvPr id="12" name="TextBox 11">
            <a:extLst>
              <a:ext uri="{FF2B5EF4-FFF2-40B4-BE49-F238E27FC236}">
                <a16:creationId xmlns:a16="http://schemas.microsoft.com/office/drawing/2014/main" id="{347F875D-50F5-410C-B2EF-8E5D5DF3DE51}"/>
              </a:ext>
            </a:extLst>
          </p:cNvPr>
          <p:cNvSpPr txBox="1"/>
          <p:nvPr/>
        </p:nvSpPr>
        <p:spPr>
          <a:xfrm>
            <a:off x="405501" y="1123215"/>
            <a:ext cx="6063456" cy="646331"/>
          </a:xfrm>
          <a:prstGeom prst="rect">
            <a:avLst/>
          </a:prstGeom>
          <a:noFill/>
        </p:spPr>
        <p:txBody>
          <a:bodyPr wrap="square" rtlCol="0">
            <a:spAutoFit/>
          </a:bodyPr>
          <a:lstStyle/>
          <a:p>
            <a:pPr>
              <a:spcBef>
                <a:spcPct val="0"/>
              </a:spcBef>
            </a:pPr>
            <a:r>
              <a:rPr lang="en-US" sz="3600" spc="-56" dirty="0">
                <a:solidFill>
                  <a:schemeClr val="accent1"/>
                </a:solidFill>
                <a:latin typeface="Muli Bold"/>
                <a:ea typeface="+mj-ea"/>
                <a:cs typeface="+mj-cs"/>
              </a:rPr>
              <a:t>Tester: Work</a:t>
            </a:r>
          </a:p>
        </p:txBody>
      </p:sp>
      <p:sp>
        <p:nvSpPr>
          <p:cNvPr id="10" name="TextBox 9">
            <a:extLst>
              <a:ext uri="{FF2B5EF4-FFF2-40B4-BE49-F238E27FC236}">
                <a16:creationId xmlns:a16="http://schemas.microsoft.com/office/drawing/2014/main" id="{79E71D66-B3E5-4110-85DE-C048C0DD1973}"/>
              </a:ext>
            </a:extLst>
          </p:cNvPr>
          <p:cNvSpPr txBox="1"/>
          <p:nvPr/>
        </p:nvSpPr>
        <p:spPr>
          <a:xfrm>
            <a:off x="431514" y="1981821"/>
            <a:ext cx="5638800" cy="397031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Assess the faults that occur within the code developed.</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Testing is done using </a:t>
            </a:r>
            <a:r>
              <a:rPr lang="en-US" sz="1800" dirty="0" err="1">
                <a:latin typeface="Times New Roman" panose="02020603050405020304" pitchFamily="18" charset="0"/>
                <a:cs typeface="Times New Roman" panose="02020603050405020304" pitchFamily="18" charset="0"/>
              </a:rPr>
              <a:t>pytest</a:t>
            </a:r>
            <a:r>
              <a:rPr lang="en-US" sz="1800" dirty="0">
                <a:latin typeface="Times New Roman" panose="02020603050405020304" pitchFamily="18" charset="0"/>
                <a:cs typeface="Times New Roman" panose="02020603050405020304" pitchFamily="18" charset="0"/>
              </a:rPr>
              <a:t> which is an inbuilt package of Anaconda.</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While testing I need to cross-check with the requirements to make sure that the produced results are according to the stakeholder’s requirements.</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Performing unit testing.</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Validating that each unit of the software code performs as expected. </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 had written some simple unit testing test cases to find the error in the code line by line.</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Analyzing whether the output images (Bar graphs) are the same as the expected result.</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Updating the final report to the team manager.</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44917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B3B835F-6F39-4476-B5CF-1DE6C0634DDB}"/>
              </a:ext>
            </a:extLst>
          </p:cNvPr>
          <p:cNvSpPr txBox="1">
            <a:spLocks/>
          </p:cNvSpPr>
          <p:nvPr/>
        </p:nvSpPr>
        <p:spPr>
          <a:xfrm>
            <a:off x="609600" y="1524000"/>
            <a:ext cx="8229600" cy="41148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Font typeface="Wingdings 2"/>
              <a:buNone/>
            </a:pPr>
            <a:r>
              <a:rPr lang="en-US" sz="3600" b="1" dirty="0"/>
              <a:t>Metrics Used:</a:t>
            </a:r>
            <a:endParaRPr lang="en-US" dirty="0"/>
          </a:p>
          <a:p>
            <a:pPr>
              <a:buFont typeface="Wingdings" pitchFamily="2" charset="2"/>
              <a:buChar char="ü"/>
            </a:pPr>
            <a:r>
              <a:rPr lang="en-US" dirty="0"/>
              <a:t>Code coverage</a:t>
            </a:r>
          </a:p>
          <a:p>
            <a:pPr>
              <a:buFont typeface="Wingdings" pitchFamily="2" charset="2"/>
              <a:buChar char="ü"/>
            </a:pPr>
            <a:r>
              <a:rPr lang="en-US" dirty="0"/>
              <a:t>Code error density</a:t>
            </a:r>
          </a:p>
          <a:p>
            <a:pPr>
              <a:buFont typeface="Wingdings" pitchFamily="2" charset="2"/>
              <a:buChar char="ü"/>
            </a:pPr>
            <a:r>
              <a:rPr lang="en-US" dirty="0"/>
              <a:t>Defect escape ratio</a:t>
            </a:r>
          </a:p>
          <a:p>
            <a:pPr>
              <a:buFont typeface="Wingdings" pitchFamily="2" charset="2"/>
              <a:buChar char="ü"/>
            </a:pPr>
            <a:r>
              <a:rPr lang="en-US" dirty="0"/>
              <a:t>Defect density</a:t>
            </a:r>
          </a:p>
          <a:p>
            <a:pPr>
              <a:buFont typeface="Wingdings" pitchFamily="2" charset="2"/>
              <a:buChar char="ü"/>
            </a:pPr>
            <a:r>
              <a:rPr lang="en-US" dirty="0"/>
              <a:t>Defect density per KLOC</a:t>
            </a:r>
          </a:p>
          <a:p>
            <a:pPr>
              <a:buFont typeface="Wingdings" pitchFamily="2" charset="2"/>
              <a:buChar char="ü"/>
            </a:pPr>
            <a:r>
              <a:rPr lang="en-US" dirty="0"/>
              <a:t>Defect removal efficiency</a:t>
            </a:r>
          </a:p>
          <a:p>
            <a:pPr>
              <a:buFont typeface="Wingdings" pitchFamily="2" charset="2"/>
              <a:buChar char="ü"/>
            </a:pPr>
            <a:r>
              <a:rPr lang="en-US" dirty="0"/>
              <a:t>Test Metrics</a:t>
            </a:r>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Ø"/>
            </a:pPr>
            <a:endParaRPr lang="en-US" dirty="0"/>
          </a:p>
          <a:p>
            <a:pPr>
              <a:buFont typeface="Wingdings" pitchFamily="2" charset="2"/>
              <a:buChar char="Ø"/>
            </a:pPr>
            <a:endParaRPr lang="en-US" dirty="0"/>
          </a:p>
          <a:p>
            <a:pPr>
              <a:buFont typeface="Wingdings 2"/>
              <a:buNone/>
            </a:pPr>
            <a:endParaRPr lang="en-US" dirty="0"/>
          </a:p>
        </p:txBody>
      </p:sp>
    </p:spTree>
    <p:extLst>
      <p:ext uri="{BB962C8B-B14F-4D97-AF65-F5344CB8AC3E}">
        <p14:creationId xmlns:p14="http://schemas.microsoft.com/office/powerpoint/2010/main" val="35285460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226" y="268357"/>
            <a:ext cx="8001000" cy="1143000"/>
          </a:xfrm>
        </p:spPr>
        <p:txBody>
          <a:bodyPr>
            <a:normAutofit/>
          </a:bodyPr>
          <a:lstStyle/>
          <a:p>
            <a:r>
              <a:rPr lang="en-US" sz="3600" b="1" dirty="0">
                <a:solidFill>
                  <a:schemeClr val="tx1"/>
                </a:solidFill>
                <a:latin typeface="+mn-lt"/>
                <a:ea typeface="+mn-ea"/>
                <a:cs typeface="+mn-cs"/>
              </a:rPr>
              <a:t>Metrics</a:t>
            </a:r>
            <a:endParaRPr lang="en-IN" sz="3600" b="1" dirty="0">
              <a:solidFill>
                <a:schemeClr val="tx1"/>
              </a:solidFill>
              <a:latin typeface="+mn-lt"/>
              <a:ea typeface="+mn-ea"/>
              <a:cs typeface="+mn-cs"/>
            </a:endParaRPr>
          </a:p>
        </p:txBody>
      </p:sp>
      <p:sp>
        <p:nvSpPr>
          <p:cNvPr id="3" name="Content Placeholder 2"/>
          <p:cNvSpPr>
            <a:spLocks noGrp="1"/>
          </p:cNvSpPr>
          <p:nvPr>
            <p:ph sz="quarter" idx="1"/>
          </p:nvPr>
        </p:nvSpPr>
        <p:spPr>
          <a:xfrm>
            <a:off x="228600" y="1447800"/>
            <a:ext cx="8458200" cy="5029200"/>
          </a:xfrm>
        </p:spPr>
        <p:txBody>
          <a:bodyPr>
            <a:normAutofit fontScale="70000" lnSpcReduction="20000"/>
          </a:bodyPr>
          <a:lstStyle/>
          <a:p>
            <a:pPr algn="just">
              <a:buClr>
                <a:schemeClr val="tx1"/>
              </a:buClr>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 </a:t>
            </a:r>
            <a:r>
              <a:rPr lang="en-IN" sz="3400" b="1" dirty="0"/>
              <a:t>Code</a:t>
            </a:r>
            <a:r>
              <a:rPr lang="en-IN" sz="2800" b="1" dirty="0">
                <a:latin typeface="Times New Roman" panose="02020603050405020304" pitchFamily="18" charset="0"/>
                <a:cs typeface="Times New Roman" panose="02020603050405020304" pitchFamily="18" charset="0"/>
              </a:rPr>
              <a:t> coverage: </a:t>
            </a:r>
          </a:p>
          <a:p>
            <a:pPr marL="0" indent="0" algn="just">
              <a:buNone/>
            </a:pPr>
            <a:r>
              <a:rPr lang="en-IN" sz="28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It</a:t>
            </a:r>
            <a:r>
              <a:rPr lang="en-US" dirty="0">
                <a:latin typeface="Times New Roman" panose="02020603050405020304" pitchFamily="18" charset="0"/>
                <a:cs typeface="Times New Roman" panose="02020603050405020304" pitchFamily="18" charset="0"/>
              </a:rPr>
              <a:t> is a software testing metric that determines the number of lines of code that is successfully validated under a test procedure, which in turn, helps in analyzing how comprehensively a software is verified.</a:t>
            </a:r>
          </a:p>
          <a:p>
            <a:pPr marL="0" indent="0" algn="just">
              <a:buNone/>
            </a:pPr>
            <a:r>
              <a:rPr lang="en-IN" dirty="0">
                <a:latin typeface="Times New Roman" panose="02020603050405020304" pitchFamily="18" charset="0"/>
                <a:cs typeface="Times New Roman" panose="02020603050405020304" pitchFamily="18" charset="0"/>
              </a:rPr>
              <a:t>Code coverage percentage = [No. of lines of code executed by testing algorithm/total no. of lines in a system component]*100.</a:t>
            </a:r>
          </a:p>
          <a:p>
            <a:pPr marL="0" indent="0" algn="just">
              <a:buNone/>
            </a:pPr>
            <a:r>
              <a:rPr lang="en-IN" dirty="0">
                <a:latin typeface="Times New Roman" panose="02020603050405020304" pitchFamily="18" charset="0"/>
                <a:cs typeface="Times New Roman" panose="02020603050405020304" pitchFamily="18" charset="0"/>
              </a:rPr>
              <a:t>- Code coverage for Test1 = [171/171]*100 = 100%</a:t>
            </a:r>
          </a:p>
          <a:p>
            <a:pPr marL="0" indent="0" algn="just">
              <a:buNone/>
            </a:pPr>
            <a:r>
              <a:rPr lang="en-IN" dirty="0">
                <a:latin typeface="Times New Roman" panose="02020603050405020304" pitchFamily="18" charset="0"/>
                <a:cs typeface="Times New Roman" panose="02020603050405020304" pitchFamily="18" charset="0"/>
              </a:rPr>
              <a:t>- Code coverage for Test2 = [323/323]*100 = 100%</a:t>
            </a:r>
          </a:p>
          <a:p>
            <a:pPr marL="0" indent="0" algn="just">
              <a:buNone/>
            </a:pPr>
            <a:r>
              <a:rPr lang="en-IN" dirty="0">
                <a:latin typeface="Times New Roman" panose="02020603050405020304" pitchFamily="18" charset="0"/>
                <a:cs typeface="Times New Roman" panose="02020603050405020304" pitchFamily="18" charset="0"/>
              </a:rPr>
              <a:t>- Code coverage for Total Code = [494/494]*100 = 100%</a:t>
            </a:r>
          </a:p>
          <a:p>
            <a:pPr marL="0" indent="0" algn="just">
              <a:buNone/>
            </a:pPr>
            <a:endParaRPr lang="en-US" sz="2800" b="1" u="sng" dirty="0">
              <a:latin typeface="Times New Roman" panose="02020603050405020304" pitchFamily="18" charset="0"/>
              <a:cs typeface="Times New Roman" panose="02020603050405020304" pitchFamily="18" charset="0"/>
            </a:endParaRPr>
          </a:p>
          <a:p>
            <a:pPr algn="just">
              <a:buClr>
                <a:schemeClr val="tx1"/>
              </a:buClr>
              <a:buFont typeface="Arial" panose="020B0604020202020204" pitchFamily="34" charset="0"/>
              <a:buChar char="•"/>
            </a:pPr>
            <a:r>
              <a:rPr lang="en-US" sz="3400" b="1" dirty="0"/>
              <a:t>Code error density:</a:t>
            </a:r>
          </a:p>
          <a:p>
            <a:pPr marL="0" indent="0" algn="just">
              <a:buNone/>
            </a:pPr>
            <a:r>
              <a:rPr lang="en-US" sz="28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Formula: CED = NCE/KLOC</a:t>
            </a:r>
          </a:p>
          <a:p>
            <a:pPr marL="0" indent="0" algn="just">
              <a:buNone/>
            </a:pPr>
            <a:r>
              <a:rPr lang="en-US" dirty="0">
                <a:latin typeface="Times New Roman" panose="02020603050405020304" pitchFamily="18" charset="0"/>
                <a:cs typeface="Times New Roman" panose="02020603050405020304" pitchFamily="18" charset="0"/>
              </a:rPr>
              <a:t>NCE: The number of code errors detected by code inspections and testing.</a:t>
            </a:r>
          </a:p>
          <a:p>
            <a:pPr marL="0" indent="0" algn="just">
              <a:buNone/>
            </a:pPr>
            <a:r>
              <a:rPr lang="en-US" dirty="0">
                <a:latin typeface="Times New Roman" panose="02020603050405020304" pitchFamily="18" charset="0"/>
                <a:cs typeface="Times New Roman" panose="02020603050405020304" pitchFamily="18" charset="0"/>
              </a:rPr>
              <a:t>CED for Test1 = 2/0.171 = 11.69</a:t>
            </a:r>
          </a:p>
          <a:p>
            <a:pPr marL="0" indent="0" algn="just">
              <a:buNone/>
            </a:pPr>
            <a:r>
              <a:rPr lang="en-US" dirty="0">
                <a:latin typeface="Times New Roman" panose="02020603050405020304" pitchFamily="18" charset="0"/>
                <a:cs typeface="Times New Roman" panose="02020603050405020304" pitchFamily="18" charset="0"/>
              </a:rPr>
              <a:t>CED for Test2 = 3/0.323 = 9.28</a:t>
            </a:r>
          </a:p>
          <a:p>
            <a:pPr marL="0" indent="0" algn="just">
              <a:buNone/>
            </a:pPr>
            <a:r>
              <a:rPr lang="en-US" dirty="0">
                <a:latin typeface="Times New Roman" panose="02020603050405020304" pitchFamily="18" charset="0"/>
                <a:cs typeface="Times New Roman" panose="02020603050405020304" pitchFamily="18" charset="0"/>
              </a:rPr>
              <a:t>CED for Total code = 5/0.494 = 10.12</a:t>
            </a:r>
          </a:p>
          <a:p>
            <a:pPr marL="0" indent="0" algn="just">
              <a:buNone/>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1773521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A74541-E037-4190-833C-8CCD1ACA007E}"/>
              </a:ext>
            </a:extLst>
          </p:cNvPr>
          <p:cNvSpPr/>
          <p:nvPr/>
        </p:nvSpPr>
        <p:spPr>
          <a:xfrm>
            <a:off x="457200" y="1028343"/>
            <a:ext cx="8534400" cy="4801314"/>
          </a:xfrm>
          <a:prstGeom prst="rect">
            <a:avLst/>
          </a:prstGeom>
        </p:spPr>
        <p:txBody>
          <a:bodyPr wrap="square">
            <a:spAutoFit/>
          </a:bodyPr>
          <a:lstStyle/>
          <a:p>
            <a:pPr marL="342900" indent="-342900" algn="just">
              <a:buFont typeface="Arial" panose="020B0604020202020204" pitchFamily="34" charset="0"/>
              <a:buChar char="•"/>
            </a:pPr>
            <a:r>
              <a:rPr lang="en-US" sz="2400" b="1" dirty="0"/>
              <a:t>Defect  escape ratio:</a:t>
            </a:r>
          </a:p>
          <a:p>
            <a:pPr algn="just"/>
            <a:r>
              <a:rPr lang="en-US" dirty="0">
                <a:latin typeface="Times New Roman" panose="02020603050405020304" pitchFamily="18" charset="0"/>
                <a:cs typeface="Times New Roman" panose="02020603050405020304" pitchFamily="18" charset="0"/>
              </a:rPr>
              <a:t>Defect Escape Ratio is the ratio of defects filed by customer or end user, for a particular release to the total number of defects for that release (sum of defects filed by QA and Developers before production deployment and the defects filed by customer post deployment</a:t>
            </a:r>
            <a:r>
              <a:rPr lang="en-US" dirty="0"/>
              <a:t>). </a:t>
            </a:r>
          </a:p>
          <a:p>
            <a:pPr algn="just"/>
            <a:r>
              <a:rPr lang="en-US" dirty="0"/>
              <a:t>   </a:t>
            </a:r>
          </a:p>
          <a:p>
            <a:pPr algn="just"/>
            <a:r>
              <a:rPr lang="en-US" dirty="0"/>
              <a:t>      </a:t>
            </a:r>
            <a:r>
              <a:rPr lang="en-US" dirty="0">
                <a:latin typeface="Times New Roman" panose="02020603050405020304" pitchFamily="18" charset="0"/>
                <a:cs typeface="Times New Roman" panose="02020603050405020304" pitchFamily="18" charset="0"/>
              </a:rPr>
              <a:t>= 4/4 </a:t>
            </a:r>
          </a:p>
          <a:p>
            <a:pPr algn="just"/>
            <a:r>
              <a:rPr lang="en-US" dirty="0">
                <a:latin typeface="Times New Roman" panose="02020603050405020304" pitchFamily="18" charset="0"/>
                <a:cs typeface="Times New Roman" panose="02020603050405020304" pitchFamily="18" charset="0"/>
              </a:rPr>
              <a:t>      = 1</a:t>
            </a:r>
          </a:p>
          <a:p>
            <a:pPr algn="just"/>
            <a:r>
              <a:rPr lang="en-US" dirty="0"/>
              <a:t> </a:t>
            </a:r>
            <a:endParaRPr lang="en-US" dirty="0">
              <a:latin typeface="Times New Roman" panose="02020603050405020304" pitchFamily="18" charset="0"/>
              <a:cs typeface="Times New Roman" panose="02020603050405020304" pitchFamily="18" charset="0"/>
            </a:endParaRPr>
          </a:p>
          <a:p>
            <a:pPr algn="just"/>
            <a:endParaRPr lang="en-US" sz="2400" b="1" dirty="0"/>
          </a:p>
          <a:p>
            <a:pPr marL="342900" indent="-342900" algn="just">
              <a:buFont typeface="Arial" panose="020B0604020202020204" pitchFamily="34" charset="0"/>
              <a:buChar char="•"/>
            </a:pPr>
            <a:r>
              <a:rPr lang="en-IN" sz="2400" b="1" dirty="0"/>
              <a:t>Defect Density: </a:t>
            </a:r>
          </a:p>
          <a:p>
            <a:pPr algn="just"/>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Formula: DD = Total no. of defects/Size of release.</a:t>
            </a:r>
          </a:p>
          <a:p>
            <a:pPr algn="just"/>
            <a:r>
              <a:rPr lang="en-IN" dirty="0">
                <a:latin typeface="Times New Roman" panose="02020603050405020304" pitchFamily="18" charset="0"/>
                <a:cs typeface="Times New Roman" panose="02020603050405020304" pitchFamily="18" charset="0"/>
              </a:rPr>
              <a:t>    Total Size of release = LOC ( Test1+ Test2) = 171+323 = 494</a:t>
            </a:r>
          </a:p>
          <a:p>
            <a:pPr algn="just"/>
            <a:endParaRPr lang="en-IN"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DD = 4/494</a:t>
            </a:r>
          </a:p>
          <a:p>
            <a:pPr algn="just"/>
            <a:r>
              <a:rPr lang="en-US" dirty="0">
                <a:latin typeface="Times New Roman" panose="02020603050405020304" pitchFamily="18" charset="0"/>
                <a:cs typeface="Times New Roman" panose="02020603050405020304" pitchFamily="18" charset="0"/>
              </a:rPr>
              <a:t>            = 0.008</a:t>
            </a:r>
            <a:endParaRPr lang="en-IN" dirty="0"/>
          </a:p>
        </p:txBody>
      </p:sp>
    </p:spTree>
    <p:extLst>
      <p:ext uri="{BB962C8B-B14F-4D97-AF65-F5344CB8AC3E}">
        <p14:creationId xmlns:p14="http://schemas.microsoft.com/office/powerpoint/2010/main" val="2436658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5F8A0DED6FDA4BAAB978E8901204C7" ma:contentTypeVersion="5" ma:contentTypeDescription="Create a new document." ma:contentTypeScope="" ma:versionID="6c4b61cb6dc3665035c2144a3080d96e">
  <xsd:schema xmlns:xsd="http://www.w3.org/2001/XMLSchema" xmlns:xs="http://www.w3.org/2001/XMLSchema" xmlns:p="http://schemas.microsoft.com/office/2006/metadata/properties" xmlns:ns2="b7f16774-a8e3-4c64-80c3-8886cdeb50a4" targetNamespace="http://schemas.microsoft.com/office/2006/metadata/properties" ma:root="true" ma:fieldsID="3eed9a82be336196d7a087a8869d0bf2" ns2:_="">
    <xsd:import namespace="b7f16774-a8e3-4c64-80c3-8886cdeb50a4"/>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f16774-a8e3-4c64-80c3-8886cdeb50a4"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ferenceId xmlns="b7f16774-a8e3-4c64-80c3-8886cdeb50a4" xsi:nil="true"/>
  </documentManagement>
</p:properties>
</file>

<file path=customXml/itemProps1.xml><?xml version="1.0" encoding="utf-8"?>
<ds:datastoreItem xmlns:ds="http://schemas.openxmlformats.org/officeDocument/2006/customXml" ds:itemID="{7B697F92-CE76-4FBA-96DD-54A3C202BA55}">
  <ds:schemaRefs>
    <ds:schemaRef ds:uri="http://schemas.microsoft.com/sharepoint/v3/contenttype/forms"/>
  </ds:schemaRefs>
</ds:datastoreItem>
</file>

<file path=customXml/itemProps2.xml><?xml version="1.0" encoding="utf-8"?>
<ds:datastoreItem xmlns:ds="http://schemas.openxmlformats.org/officeDocument/2006/customXml" ds:itemID="{FF9CFFF3-83A1-494B-AFBA-75D8DB7FE6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f16774-a8e3-4c64-80c3-8886cdeb50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A97F0E-CC31-4415-96B5-0EC781C03A68}">
  <ds:schemaRefs>
    <ds:schemaRef ds:uri="http://schemas.microsoft.com/office/2006/metadata/properties"/>
    <ds:schemaRef ds:uri="http://schemas.microsoft.com/office/infopath/2007/PartnerControls"/>
    <ds:schemaRef ds:uri="d8d2b682-df50-423d-8d00-9844060cb3e4"/>
    <ds:schemaRef ds:uri="b7f16774-a8e3-4c64-80c3-8886cdeb50a4"/>
  </ds:schemaRefs>
</ds:datastoreItem>
</file>

<file path=docProps/app.xml><?xml version="1.0" encoding="utf-8"?>
<Properties xmlns="http://schemas.openxmlformats.org/officeDocument/2006/extended-properties" xmlns:vt="http://schemas.openxmlformats.org/officeDocument/2006/docPropsVTypes">
  <Template>Equity</Template>
  <TotalTime>769</TotalTime>
  <Words>12364</Words>
  <Application>Microsoft Office PowerPoint</Application>
  <PresentationFormat>On-screen Show (4:3)</PresentationFormat>
  <Paragraphs>2245</Paragraphs>
  <Slides>199</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199</vt:i4>
      </vt:variant>
    </vt:vector>
  </HeadingPairs>
  <TitlesOfParts>
    <vt:vector size="211" baseType="lpstr">
      <vt:lpstr>Arial</vt:lpstr>
      <vt:lpstr>Arial MT</vt:lpstr>
      <vt:lpstr>Calibri</vt:lpstr>
      <vt:lpstr>Cambria</vt:lpstr>
      <vt:lpstr>Franklin Gothic Book</vt:lpstr>
      <vt:lpstr>Muli Bold</vt:lpstr>
      <vt:lpstr>Perpetua</vt:lpstr>
      <vt:lpstr>Symbol</vt:lpstr>
      <vt:lpstr>Times New Roman</vt:lpstr>
      <vt:lpstr>Wingdings</vt:lpstr>
      <vt:lpstr>Wingdings 2</vt:lpstr>
      <vt:lpstr>Equity</vt:lpstr>
      <vt:lpstr>INTRODUCTION</vt:lpstr>
      <vt:lpstr>PowerPoint Presentation</vt:lpstr>
      <vt:lpstr>PowerPoint Presentation</vt:lpstr>
      <vt:lpstr>PowerPoint Presentation</vt:lpstr>
      <vt:lpstr>PowerPoint Presentation</vt:lpstr>
      <vt:lpstr>PowerPoint Presentation</vt:lpstr>
      <vt:lpstr>PowerPoint Presentation</vt:lpstr>
      <vt:lpstr>MODULES </vt:lpstr>
      <vt:lpstr>MODULE DESCRIPTION</vt:lpstr>
      <vt:lpstr>PowerPoint Presentation</vt:lpstr>
      <vt:lpstr>PowerPoint Presentation</vt:lpstr>
      <vt:lpstr>PowerPoint Presentation</vt:lpstr>
      <vt:lpstr>PowerPoint Presentation</vt:lpstr>
      <vt:lpstr>SYSTEM ARCHITECTURE</vt:lpstr>
      <vt:lpstr>USE CASE DIAGRAM</vt:lpstr>
      <vt:lpstr>PROJECT RESOURCE REQUIREMENTS</vt:lpstr>
      <vt:lpstr>Weka</vt:lpstr>
      <vt:lpstr>Anaconda</vt:lpstr>
      <vt:lpstr>XAMP Server</vt:lpstr>
      <vt:lpstr>PowerPoint Presentation</vt:lpstr>
      <vt:lpstr>PowerPoint Presentation</vt:lpstr>
      <vt:lpstr>PowerPoint Presentation</vt:lpstr>
      <vt:lpstr>PowerPoint Presentation</vt:lpstr>
      <vt:lpstr>PowerPoint Presentation</vt:lpstr>
      <vt:lpstr>PROJECT MANAGER: B ANUHYA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SENIOR ANALYST: R VEENA</vt:lpstr>
      <vt:lpstr>PowerPoint Presentation</vt:lpstr>
      <vt:lpstr>Functional Requirements  Complaint Module:  a) User:</vt:lpstr>
      <vt:lpstr>PowerPoint Presentation</vt:lpstr>
      <vt:lpstr>b) Admin:</vt:lpstr>
      <vt:lpstr>PowerPoint Presentation</vt:lpstr>
      <vt:lpstr>PowerPoint Presentation</vt:lpstr>
      <vt:lpstr>PowerPoint Presentation</vt:lpstr>
      <vt:lpstr>PowerPoint Presentation</vt:lpstr>
      <vt:lpstr>PowerPoint Presentation</vt:lpstr>
      <vt:lpstr>Requirements stability Index</vt:lpstr>
      <vt:lpstr>Function Types and the Weighting Factors:</vt:lpstr>
      <vt:lpstr>Function Point</vt:lpstr>
      <vt:lpstr>PowerPoint Presentation</vt:lpstr>
      <vt:lpstr>Adjustment Function Point</vt:lpstr>
      <vt:lpstr>Schedule Metrics</vt:lpstr>
      <vt:lpstr>PowerPoint Presentation</vt:lpstr>
      <vt:lpstr>PowerPoint Presentation</vt:lpstr>
      <vt:lpstr>TEAM MANAGER: CH  ASHOK</vt:lpstr>
      <vt:lpstr>PowerPoint Presentation</vt:lpstr>
      <vt:lpstr>Metrics</vt:lpstr>
      <vt:lpstr>GQM: PROJECT A</vt:lpstr>
      <vt:lpstr>Size-Oriented Metrics:</vt:lpstr>
      <vt:lpstr>Size-Oriented Metrics:</vt:lpstr>
      <vt:lpstr>Size-Oriented Metrics:</vt:lpstr>
      <vt:lpstr>Size-Oriented Metrics:</vt:lpstr>
      <vt:lpstr>Project Metrics:</vt:lpstr>
      <vt:lpstr>Project Metrics:</vt:lpstr>
      <vt:lpstr>Use-Case Point: Diagram</vt:lpstr>
      <vt:lpstr>Use-Case Point:</vt:lpstr>
      <vt:lpstr>Use-Case Point: UAW</vt:lpstr>
      <vt:lpstr>Use-Case Point: UUCW</vt:lpstr>
      <vt:lpstr>Use-Case Point: VAF</vt:lpstr>
      <vt:lpstr>Use-Case Point: AUCP</vt:lpstr>
      <vt:lpstr>Burn down Chart:</vt:lpstr>
      <vt:lpstr>Track Weekly Process:</vt:lpstr>
      <vt:lpstr>Data Inputs &amp; Actual Effort:</vt:lpstr>
      <vt:lpstr>  Burn down Chart:</vt:lpstr>
      <vt:lpstr>Productivity Metrics:</vt:lpstr>
      <vt:lpstr>Productivity Metrics:</vt:lpstr>
      <vt:lpstr>DEVELOPER: V SURYA KAMAL</vt:lpstr>
      <vt:lpstr>PowerPoint Presentation</vt:lpstr>
      <vt:lpstr>PowerPoint Presentation</vt:lpstr>
      <vt:lpstr>PowerPoint Presentation</vt:lpstr>
      <vt:lpstr>PowerPoint Presentation</vt:lpstr>
      <vt:lpstr>PowerPoint Presentation</vt:lpstr>
      <vt:lpstr>PowerPoint Presentation</vt:lpstr>
      <vt:lpstr>DEVELOPER: P CHANDANA</vt:lpstr>
      <vt:lpstr>PowerPoint Presentation</vt:lpstr>
      <vt:lpstr>PowerPoint Presentation</vt:lpstr>
      <vt:lpstr>Metrics:</vt:lpstr>
      <vt:lpstr>PowerPoint Presentation</vt:lpstr>
      <vt:lpstr>PowerPoint Presentation</vt:lpstr>
      <vt:lpstr>Cyclomatic complexity:</vt:lpstr>
      <vt:lpstr>PowerPoint Presentation</vt:lpstr>
      <vt:lpstr>PowerPoint Presentation</vt:lpstr>
      <vt:lpstr>TESTER: M THARUNI</vt:lpstr>
      <vt:lpstr>PowerPoint Presentation</vt:lpstr>
      <vt:lpstr>PowerPoint Presentation</vt:lpstr>
      <vt:lpstr>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MANAGER: K SARAYU</vt:lpstr>
      <vt:lpstr>PowerPoint Presentation</vt:lpstr>
      <vt:lpstr>PowerPoint Presentation</vt:lpstr>
      <vt:lpstr>Gantt chart:</vt:lpstr>
      <vt:lpstr>Timeline:</vt:lpstr>
      <vt:lpstr>Progress:</vt:lpstr>
      <vt:lpstr>PowerPoint Presentation</vt:lpstr>
      <vt:lpstr>PowerPoint Presentation</vt:lpstr>
      <vt:lpstr>PowerPoint Presentation</vt:lpstr>
      <vt:lpstr>PowerPoint Presentation</vt:lpstr>
      <vt:lpstr>PowerPoint Presentation</vt:lpstr>
      <vt:lpstr>PowerPoint Presentation</vt:lpstr>
      <vt:lpstr>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DEVELOPER: H ROHIN</vt:lpstr>
      <vt:lpstr>PowerPoint Presentation</vt:lpstr>
      <vt:lpstr>PowerPoint Presentation</vt:lpstr>
      <vt:lpstr>COMPLAINT MANAGMENT SYSTEM</vt:lpstr>
      <vt:lpstr>PowerPoint Presentation</vt:lpstr>
      <vt:lpstr>PowerPoint Presentation</vt:lpstr>
      <vt:lpstr>PowerPoint Presentation</vt:lpstr>
      <vt:lpstr>Metrics</vt:lpstr>
      <vt:lpstr>PowerPoint Presentation</vt:lpstr>
      <vt:lpstr>PowerPoint Presentation</vt:lpstr>
      <vt:lpstr>PowerPoint Presentation</vt:lpstr>
      <vt:lpstr>PowerPoint Presentation</vt:lpstr>
      <vt:lpstr>PowerPoint Presentation</vt:lpstr>
      <vt:lpstr>PowerPoint Presentation</vt:lpstr>
      <vt:lpstr>DEVELOPER: B HRUTHIKA</vt:lpstr>
      <vt:lpstr>PowerPoint Presentation</vt:lpstr>
      <vt:lpstr>Dashboard</vt:lpstr>
      <vt:lpstr>Departments</vt:lpstr>
      <vt:lpstr>Complaints</vt:lpstr>
      <vt:lpstr>PowerPoint Presentation</vt:lpstr>
      <vt:lpstr>Lines of code:</vt:lpstr>
      <vt:lpstr>PowerPoint Presentation</vt:lpstr>
      <vt:lpstr>Productivity metrics:</vt:lpstr>
      <vt:lpstr>PowerPoint Presentation</vt:lpstr>
      <vt:lpstr>PowerPoint Presentation</vt:lpstr>
      <vt:lpstr>TESTER: T MANISHA</vt:lpstr>
      <vt:lpstr>PowerPoint Presentation</vt:lpstr>
      <vt:lpstr>Test cases:</vt:lpstr>
      <vt:lpstr>Test cases:</vt:lpstr>
      <vt:lpstr>Test cases:</vt:lpstr>
      <vt:lpstr>Test cases:</vt:lpstr>
      <vt:lpstr>PowerPoint Presentation</vt:lpstr>
      <vt:lpstr>PowerPoint Presentation</vt:lpstr>
      <vt:lpstr>Code coverage</vt:lpstr>
      <vt:lpstr>.</vt:lpstr>
      <vt:lpstr>Unit testing using Selenium web driver</vt:lpstr>
      <vt:lpstr>PowerPoint Presentation</vt:lpstr>
      <vt:lpstr>Implementation Output &amp; Screenshot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Nancy</dc:creator>
  <cp:lastModifiedBy>Vasa Suryakamal</cp:lastModifiedBy>
  <cp:revision>122</cp:revision>
  <dcterms:created xsi:type="dcterms:W3CDTF">2006-08-16T00:00:00Z</dcterms:created>
  <dcterms:modified xsi:type="dcterms:W3CDTF">2022-03-10T14:42:48Z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0x010100785F8A0DED6FDA4BAAB978E8901204C7</vt:lpwstr>
  </property>
</Properties>
</file>